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5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5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5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5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56.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5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958" r:id="rId3"/>
    <p:sldMasterId id="2147483975" r:id="rId4"/>
    <p:sldMasterId id="2147484063" r:id="rId5"/>
    <p:sldMasterId id="2147484075" r:id="rId6"/>
    <p:sldMasterId id="2147484088" r:id="rId7"/>
  </p:sldMasterIdLst>
  <p:notesMasterIdLst>
    <p:notesMasterId r:id="rId85"/>
  </p:notesMasterIdLst>
  <p:handoutMasterIdLst>
    <p:handoutMasterId r:id="rId86"/>
  </p:handoutMasterIdLst>
  <p:sldIdLst>
    <p:sldId id="751" r:id="rId8"/>
    <p:sldId id="1798" r:id="rId9"/>
    <p:sldId id="354" r:id="rId10"/>
    <p:sldId id="1760" r:id="rId11"/>
    <p:sldId id="1761" r:id="rId12"/>
    <p:sldId id="1825" r:id="rId13"/>
    <p:sldId id="1784" r:id="rId14"/>
    <p:sldId id="1767" r:id="rId15"/>
    <p:sldId id="283" r:id="rId16"/>
    <p:sldId id="1770" r:id="rId17"/>
    <p:sldId id="1775" r:id="rId18"/>
    <p:sldId id="1776" r:id="rId19"/>
    <p:sldId id="1763" r:id="rId20"/>
    <p:sldId id="1782" r:id="rId21"/>
    <p:sldId id="1780" r:id="rId22"/>
    <p:sldId id="1783" r:id="rId23"/>
    <p:sldId id="1766" r:id="rId24"/>
    <p:sldId id="1786" r:id="rId25"/>
    <p:sldId id="1057" r:id="rId26"/>
    <p:sldId id="305" r:id="rId27"/>
    <p:sldId id="1788" r:id="rId28"/>
    <p:sldId id="1790" r:id="rId29"/>
    <p:sldId id="306" r:id="rId30"/>
    <p:sldId id="1824" r:id="rId31"/>
    <p:sldId id="1773" r:id="rId32"/>
    <p:sldId id="1795" r:id="rId33"/>
    <p:sldId id="1796" r:id="rId34"/>
    <p:sldId id="1762" r:id="rId35"/>
    <p:sldId id="1822" r:id="rId36"/>
    <p:sldId id="460" r:id="rId37"/>
    <p:sldId id="379" r:id="rId38"/>
    <p:sldId id="266" r:id="rId39"/>
    <p:sldId id="1736" r:id="rId40"/>
    <p:sldId id="386" r:id="rId41"/>
    <p:sldId id="385" r:id="rId42"/>
    <p:sldId id="274" r:id="rId43"/>
    <p:sldId id="1765" r:id="rId44"/>
    <p:sldId id="356" r:id="rId45"/>
    <p:sldId id="745" r:id="rId46"/>
    <p:sldId id="713" r:id="rId47"/>
    <p:sldId id="265" r:id="rId48"/>
    <p:sldId id="1787" r:id="rId49"/>
    <p:sldId id="1055" r:id="rId50"/>
    <p:sldId id="1794" r:id="rId51"/>
    <p:sldId id="727" r:id="rId52"/>
    <p:sldId id="1789" r:id="rId53"/>
    <p:sldId id="1817" r:id="rId54"/>
    <p:sldId id="495" r:id="rId55"/>
    <p:sldId id="339" r:id="rId56"/>
    <p:sldId id="338" r:id="rId57"/>
    <p:sldId id="1791" r:id="rId58"/>
    <p:sldId id="340" r:id="rId59"/>
    <p:sldId id="341" r:id="rId60"/>
    <p:sldId id="342" r:id="rId61"/>
    <p:sldId id="343" r:id="rId62"/>
    <p:sldId id="344" r:id="rId63"/>
    <p:sldId id="345" r:id="rId64"/>
    <p:sldId id="346" r:id="rId65"/>
    <p:sldId id="1826" r:id="rId66"/>
    <p:sldId id="1818" r:id="rId67"/>
    <p:sldId id="347" r:id="rId68"/>
    <p:sldId id="348" r:id="rId69"/>
    <p:sldId id="1819" r:id="rId70"/>
    <p:sldId id="1058" r:id="rId71"/>
    <p:sldId id="1799" r:id="rId72"/>
    <p:sldId id="260" r:id="rId73"/>
    <p:sldId id="261" r:id="rId74"/>
    <p:sldId id="257" r:id="rId75"/>
    <p:sldId id="262" r:id="rId76"/>
    <p:sldId id="263" r:id="rId77"/>
    <p:sldId id="264" r:id="rId78"/>
    <p:sldId id="1820" r:id="rId79"/>
    <p:sldId id="1821" r:id="rId80"/>
    <p:sldId id="267" r:id="rId81"/>
    <p:sldId id="268" r:id="rId82"/>
    <p:sldId id="256" r:id="rId83"/>
    <p:sldId id="258"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59" autoAdjust="0"/>
    <p:restoredTop sz="69705" autoAdjust="0"/>
  </p:normalViewPr>
  <p:slideViewPr>
    <p:cSldViewPr snapToObjects="1">
      <p:cViewPr varScale="1">
        <p:scale>
          <a:sx n="66" d="100"/>
          <a:sy n="66" d="100"/>
        </p:scale>
        <p:origin x="2395" y="5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theme" Target="theme/theme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200">
                <a:uFillTx/>
              </a:defRPr>
            </a:lvl1pPr>
          </a:lstStyle>
          <a:p>
            <a:pPr>
              <a:defRPr>
                <a:uFillTx/>
              </a:defRPr>
            </a:pPr>
            <a:endParaRPr lang="en-US">
              <a:uFillTx/>
            </a:endParaRPr>
          </a:p>
        </p:txBody>
      </p:sp>
      <p:sp>
        <p:nvSpPr>
          <p:cNvPr id="9219"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uFillTx/>
              </a:defRPr>
            </a:lvl1pPr>
          </a:lstStyle>
          <a:p>
            <a:pPr>
              <a:defRPr>
                <a:uFillTx/>
              </a:defRPr>
            </a:pPr>
            <a:endParaRPr lang="en-US">
              <a:uFillTx/>
            </a:endParaRPr>
          </a:p>
        </p:txBody>
      </p:sp>
      <p:sp>
        <p:nvSpPr>
          <p:cNvPr id="9220"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a:uFillTx/>
              </a:defRPr>
            </a:lvl1pPr>
          </a:lstStyle>
          <a:p>
            <a:pPr>
              <a:defRPr>
                <a:uFillTx/>
              </a:defRPr>
            </a:pPr>
            <a:endParaRPr lang="en-US">
              <a:uFillTx/>
            </a:endParaRPr>
          </a:p>
        </p:txBody>
      </p:sp>
      <p:sp>
        <p:nvSpPr>
          <p:cNvPr id="9221"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uFillTx/>
              </a:defRPr>
            </a:lvl1pPr>
          </a:lstStyle>
          <a:p>
            <a:pPr>
              <a:defRPr>
                <a:uFillTx/>
              </a:defRPr>
            </a:pPr>
            <a:fld id="{62AAD492-056F-8C46-AA47-93435F7FAF97}" type="slidenum">
              <a:rPr lang="en-US">
                <a:uFillTx/>
              </a:rPr>
              <a:pPr>
                <a:defRPr>
                  <a:uFillTx/>
                </a:defRPr>
              </a:pPr>
              <a:t>‹#›</a:t>
            </a:fld>
            <a:endParaRPr lang="en-US">
              <a:uFillTx/>
            </a:endParaRPr>
          </a:p>
        </p:txBody>
      </p:sp>
    </p:spTree>
    <p:extLst>
      <p:ext uri="{BB962C8B-B14F-4D97-AF65-F5344CB8AC3E}">
        <p14:creationId xmlns:p14="http://schemas.microsoft.com/office/powerpoint/2010/main" val="12966810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200">
                <a:uFillTx/>
              </a:defRPr>
            </a:lvl1pPr>
          </a:lstStyle>
          <a:p>
            <a:pPr>
              <a:defRPr>
                <a:uFillTx/>
              </a:defRPr>
            </a:pPr>
            <a:endParaRPr lang="en-US">
              <a:uFillTx/>
            </a:endParaRPr>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uFillTx/>
              </a:defRPr>
            </a:lvl1pPr>
          </a:lstStyle>
          <a:p>
            <a:pPr>
              <a:defRPr>
                <a:uFillTx/>
              </a:defRPr>
            </a:pPr>
            <a:endParaRPr lang="en-US">
              <a:uFillTx/>
            </a:endParaRPr>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en-US" noProof="0">
                <a:uFillTx/>
              </a:rPr>
              <a:t>Click to edit Master text styles</a:t>
            </a:r>
          </a:p>
          <a:p>
            <a:pPr lvl="1"/>
            <a:r>
              <a:rPr lang="en-US" noProof="0">
                <a:uFillTx/>
              </a:rPr>
              <a:t>Second level</a:t>
            </a:r>
          </a:p>
          <a:p>
            <a:pPr lvl="2"/>
            <a:r>
              <a:rPr lang="en-US" noProof="0">
                <a:uFillTx/>
              </a:rPr>
              <a:t>Third level</a:t>
            </a:r>
          </a:p>
          <a:p>
            <a:pPr lvl="3"/>
            <a:r>
              <a:rPr lang="en-US" noProof="0">
                <a:uFillTx/>
              </a:rPr>
              <a:t>Fourth level</a:t>
            </a:r>
          </a:p>
          <a:p>
            <a:pPr lvl="4"/>
            <a:r>
              <a:rPr lang="en-US" noProof="0">
                <a:uFillTx/>
              </a:rPr>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a:uFillTx/>
              </a:defRPr>
            </a:lvl1pPr>
          </a:lstStyle>
          <a:p>
            <a:pPr>
              <a:defRPr>
                <a:uFillTx/>
              </a:defRPr>
            </a:pPr>
            <a:endParaRPr lang="en-US">
              <a:uFillTx/>
            </a:endParaRPr>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uFillTx/>
              </a:defRPr>
            </a:lvl1pPr>
          </a:lstStyle>
          <a:p>
            <a:pPr>
              <a:defRPr>
                <a:uFillTx/>
              </a:defRPr>
            </a:pPr>
            <a:fld id="{670E17A5-503D-AF40-9446-B33EB8126F24}" type="slidenum">
              <a:rPr lang="en-US">
                <a:uFillTx/>
              </a:rPr>
              <a:pPr>
                <a:defRPr>
                  <a:uFillTx/>
                </a:defRPr>
              </a:pPr>
              <a:t>‹#›</a:t>
            </a:fld>
            <a:endParaRPr lang="en-US">
              <a:uFillTx/>
            </a:endParaRPr>
          </a:p>
        </p:txBody>
      </p:sp>
    </p:spTree>
    <p:extLst>
      <p:ext uri="{BB962C8B-B14F-4D97-AF65-F5344CB8AC3E}">
        <p14:creationId xmlns:p14="http://schemas.microsoft.com/office/powerpoint/2010/main" val="8015560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mn-cs"/>
      </a:defRPr>
    </a:lvl5pPr>
    <a:lvl6pPr marL="2286000" algn="l" defTabSz="457200" rtl="0" eaLnBrk="1" latinLnBrk="0" hangingPunct="1">
      <a:defRPr sz="1200" kern="1200">
        <a:solidFill>
          <a:schemeClr val="tx1"/>
        </a:solidFill>
        <a:uFillTx/>
        <a:latin typeface="+mn-lt"/>
        <a:ea typeface="+mn-ea"/>
        <a:cs typeface="+mn-cs"/>
      </a:defRPr>
    </a:lvl6pPr>
    <a:lvl7pPr marL="2743200" algn="l" defTabSz="457200" rtl="0" eaLnBrk="1" latinLnBrk="0" hangingPunct="1">
      <a:defRPr sz="1200" kern="1200">
        <a:solidFill>
          <a:schemeClr val="tx1"/>
        </a:solidFill>
        <a:uFillTx/>
        <a:latin typeface="+mn-lt"/>
        <a:ea typeface="+mn-ea"/>
        <a:cs typeface="+mn-cs"/>
      </a:defRPr>
    </a:lvl7pPr>
    <a:lvl8pPr marL="3200400" algn="l" defTabSz="457200" rtl="0" eaLnBrk="1" latinLnBrk="0" hangingPunct="1">
      <a:defRPr sz="1200" kern="1200">
        <a:solidFill>
          <a:schemeClr val="tx1"/>
        </a:solidFill>
        <a:uFillTx/>
        <a:latin typeface="+mn-lt"/>
        <a:ea typeface="+mn-ea"/>
        <a:cs typeface="+mn-cs"/>
      </a:defRPr>
    </a:lvl8pPr>
    <a:lvl9pPr marL="3657600" algn="l" defTabSz="4572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Artificial neural networks</a:t>
            </a:r>
            <a:r>
              <a:rPr lang="en-US" b="0" dirty="0"/>
              <a:t>, usually simply called neural networks, are </a:t>
            </a:r>
            <a:r>
              <a:rPr lang="en-US" b="1" dirty="0"/>
              <a:t>computing systems ..</a:t>
            </a:r>
          </a:p>
          <a:p>
            <a:pPr marL="628650" lvl="1" indent="-171450">
              <a:buFont typeface="Arial" panose="020B0604020202020204" pitchFamily="34" charset="0"/>
              <a:buChar char="•"/>
            </a:pPr>
            <a:r>
              <a:rPr lang="en-US" b="0" dirty="0"/>
              <a:t>inspired by the </a:t>
            </a:r>
            <a:r>
              <a:rPr lang="en-US" b="1" dirty="0"/>
              <a:t>biological neural </a:t>
            </a:r>
            <a:r>
              <a:rPr lang="en-US" b="0" dirty="0"/>
              <a:t>networks that </a:t>
            </a:r>
            <a:r>
              <a:rPr lang="en-US" b="1" dirty="0"/>
              <a:t>constitute animal and human brains</a:t>
            </a:r>
          </a:p>
          <a:p>
            <a:pPr marL="171450" indent="-171450">
              <a:buFont typeface="Arial" panose="020B0604020202020204" pitchFamily="34" charset="0"/>
              <a:buChar char="•"/>
            </a:pPr>
            <a:r>
              <a:rPr lang="en-US" b="0" dirty="0"/>
              <a:t>ANNs were </a:t>
            </a:r>
            <a:r>
              <a:rPr lang="en-US" b="1" dirty="0"/>
              <a:t>widely used in the 80s, early 90s </a:t>
            </a:r>
            <a:r>
              <a:rPr lang="en-US" b="0" dirty="0"/>
              <a:t>; but </a:t>
            </a:r>
            <a:r>
              <a:rPr lang="en-US" b="0" u="sng" dirty="0">
                <a:effectLst>
                  <a:outerShdw blurRad="38100" dist="38100" dir="2700000" algn="tl">
                    <a:srgbClr val="000000">
                      <a:alpha val="43137"/>
                    </a:srgbClr>
                  </a:outerShdw>
                </a:effectLst>
              </a:rPr>
              <a:t>popularity diminished in late 90s</a:t>
            </a:r>
            <a:r>
              <a:rPr lang="en-US" b="0" dirty="0"/>
              <a:t>.</a:t>
            </a:r>
          </a:p>
          <a:p>
            <a:pPr marL="171450" indent="-171450">
              <a:buFont typeface="Arial" panose="020B0604020202020204" pitchFamily="34" charset="0"/>
              <a:buChar char="•"/>
            </a:pPr>
            <a:r>
              <a:rPr lang="en-US" b="0" dirty="0"/>
              <a:t>We will first cover the biological neurons and then learn how to emulate them</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https://en.wikipedia.org/wiki/Artificial_neural_network</a:t>
            </a:r>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7132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D6C49D2-E767-4759-899E-FFC2D8B641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45F908-D93C-462A-A522-E67D095F482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3187" name="Rectangle 2">
            <a:extLst>
              <a:ext uri="{FF2B5EF4-FFF2-40B4-BE49-F238E27FC236}">
                <a16:creationId xmlns:a16="http://schemas.microsoft.com/office/drawing/2014/main" id="{01E948AD-D862-40C3-B7C3-559FDF578263}"/>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4FDABC6-0840-4A2D-858B-CBE35F64EB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b="1" dirty="0">
                <a:latin typeface="Arial" panose="020B0604020202020204" pitchFamily="34" charset="0"/>
              </a:rPr>
              <a:t>A Perceptron </a:t>
            </a:r>
            <a:r>
              <a:rPr lang="en-US" altLang="en-US" dirty="0">
                <a:latin typeface="Arial" panose="020B0604020202020204" pitchFamily="34" charset="0"/>
              </a:rPr>
              <a:t>is a </a:t>
            </a:r>
            <a:r>
              <a:rPr lang="en-US" altLang="en-US" u="sng" dirty="0">
                <a:latin typeface="Arial" panose="020B0604020202020204" pitchFamily="34" charset="0"/>
              </a:rPr>
              <a:t>linear Machine Learning algorithm </a:t>
            </a:r>
            <a:r>
              <a:rPr lang="en-US" altLang="en-US" b="1" dirty="0">
                <a:latin typeface="Arial" panose="020B0604020202020204" pitchFamily="34" charset="0"/>
              </a:rPr>
              <a:t>used for supervised learning </a:t>
            </a:r>
            <a:r>
              <a:rPr lang="en-US" altLang="en-US" dirty="0">
                <a:latin typeface="Arial" panose="020B0604020202020204" pitchFamily="34" charset="0"/>
              </a:rPr>
              <a:t>for various binary classifiers.</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216610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learning algorithm does the perceptron use?</a:t>
            </a:r>
          </a:p>
          <a:p>
            <a:r>
              <a:rPr lang="en-US" dirty="0"/>
              <a:t>https://www.youtube.com/watch?v=KKSCmPUyczU</a:t>
            </a:r>
          </a:p>
          <a:p>
            <a:endParaRPr lang="en-US" dirty="0"/>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12</a:t>
            </a:fld>
            <a:endParaRPr lang="en-US">
              <a:uFillTx/>
            </a:endParaRPr>
          </a:p>
        </p:txBody>
      </p:sp>
    </p:spTree>
    <p:extLst>
      <p:ext uri="{BB962C8B-B14F-4D97-AF65-F5344CB8AC3E}">
        <p14:creationId xmlns:p14="http://schemas.microsoft.com/office/powerpoint/2010/main" val="1988626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An activation function </a:t>
            </a:r>
            <a:r>
              <a:rPr lang="en-US" dirty="0"/>
              <a:t>in a neural network:</a:t>
            </a:r>
          </a:p>
          <a:p>
            <a:pPr marL="628650" lvl="1" indent="-171450">
              <a:buFont typeface="Arial" panose="020B0604020202020204" pitchFamily="34" charset="0"/>
              <a:buChar char="•"/>
            </a:pPr>
            <a:r>
              <a:rPr lang="en-US" u="sng" dirty="0"/>
              <a:t>defines how the weighted sum </a:t>
            </a:r>
            <a:r>
              <a:rPr lang="en-US" dirty="0"/>
              <a:t>of the input </a:t>
            </a:r>
            <a:r>
              <a:rPr lang="en-US" u="sng" dirty="0"/>
              <a:t>is transformed into an output</a:t>
            </a:r>
            <a:r>
              <a:rPr lang="en-US" dirty="0"/>
              <a:t> from a node or nodes in a layer of the network.</a:t>
            </a:r>
          </a:p>
          <a:p>
            <a:pPr marL="171450" indent="-171450">
              <a:buFont typeface="Arial" panose="020B0604020202020204" pitchFamily="34" charset="0"/>
              <a:buChar char="•"/>
            </a:pPr>
            <a:r>
              <a:rPr lang="en-US" dirty="0"/>
              <a:t>https://medium.com/@himanshuxd/activation-functions-sigmoid-relu-leaky-relu-and-softmax-basics-for-neural-networks-and-deep-8d9c70eed91e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13</a:t>
            </a:fld>
            <a:endParaRPr lang="en-US">
              <a:uFillTx/>
            </a:endParaRPr>
          </a:p>
        </p:txBody>
      </p:sp>
    </p:spTree>
    <p:extLst>
      <p:ext uri="{BB962C8B-B14F-4D97-AF65-F5344CB8AC3E}">
        <p14:creationId xmlns:p14="http://schemas.microsoft.com/office/powerpoint/2010/main" val="431494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An activation function </a:t>
            </a:r>
            <a:r>
              <a:rPr lang="en-US" dirty="0"/>
              <a:t>in a neural network defines how the weighted sum of the input is transformed into an output from a node or nodes in a layer of the network.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14</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206562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there is a need for an Activation Function?</a:t>
            </a:r>
          </a:p>
          <a:p>
            <a:pPr marL="628650" lvl="1" indent="-171450">
              <a:buFont typeface="Arial" panose="020B0604020202020204" pitchFamily="34" charset="0"/>
              <a:buChar char="•"/>
            </a:pPr>
            <a:r>
              <a:rPr lang="en-US" dirty="0"/>
              <a:t>The activation function is important for an ANN </a:t>
            </a:r>
            <a:r>
              <a:rPr lang="en-US" b="1" dirty="0"/>
              <a:t>to learn and make sense of something really complicated.</a:t>
            </a:r>
          </a:p>
          <a:p>
            <a:pPr marL="628650" lvl="1" indent="-171450">
              <a:buFont typeface="Arial" panose="020B0604020202020204" pitchFamily="34" charset="0"/>
              <a:buChar char="•"/>
            </a:pPr>
            <a:r>
              <a:rPr lang="en-US" b="0" u="sng" dirty="0">
                <a:effectLst>
                  <a:outerShdw blurRad="38100" dist="38100" dir="2700000" algn="tl">
                    <a:srgbClr val="000000">
                      <a:alpha val="43137"/>
                    </a:srgbClr>
                  </a:outerShdw>
                </a:effectLst>
              </a:rPr>
              <a:t>Activation function </a:t>
            </a:r>
            <a:r>
              <a:rPr lang="en-US" b="1" dirty="0"/>
              <a:t>can produce 0 to 1 output or -1 to 1 </a:t>
            </a:r>
            <a:r>
              <a:rPr lang="en-US" b="0" u="sng" dirty="0">
                <a:effectLst>
                  <a:outerShdw blurRad="38100" dist="38100" dir="2700000" algn="tl">
                    <a:srgbClr val="000000">
                      <a:alpha val="43137"/>
                    </a:srgbClr>
                  </a:outerShdw>
                </a:effectLst>
              </a:rPr>
              <a:t>or any output value that the next neuron can utilize</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15</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90036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a:t>
            </a:r>
            <a:r>
              <a:rPr lang="en-US" b="1" dirty="0"/>
              <a:t>activation function </a:t>
            </a:r>
            <a:r>
              <a:rPr lang="en-US" dirty="0"/>
              <a:t>is a very important feature of an artificial neural network.</a:t>
            </a:r>
          </a:p>
          <a:p>
            <a:pPr marL="628650" lvl="1" indent="-171450">
              <a:buFont typeface="Arial" panose="020B0604020202020204" pitchFamily="34" charset="0"/>
              <a:buChar char="•"/>
            </a:pPr>
            <a:r>
              <a:rPr lang="en-US" dirty="0"/>
              <a:t>It basically </a:t>
            </a:r>
            <a:r>
              <a:rPr lang="en-US" u="sng" dirty="0"/>
              <a:t>decides whether the neuron </a:t>
            </a:r>
            <a:r>
              <a:rPr lang="en-US" dirty="0"/>
              <a:t>should be </a:t>
            </a:r>
            <a:r>
              <a:rPr lang="en-US" b="1" dirty="0"/>
              <a:t>activated or not</a:t>
            </a:r>
            <a:r>
              <a:rPr lang="en-US" dirty="0"/>
              <a:t>. </a:t>
            </a:r>
          </a:p>
          <a:p>
            <a:pPr marL="171450" indent="-171450">
              <a:buFont typeface="Arial" panose="020B0604020202020204" pitchFamily="34" charset="0"/>
              <a:buChar char="•"/>
            </a:pPr>
            <a:r>
              <a:rPr lang="en-US" dirty="0"/>
              <a:t>In artificial neural networks, the activation function defines the output of that node given an input or set of inputs.</a:t>
            </a:r>
          </a:p>
          <a:p>
            <a:pPr marL="628650" lvl="1" indent="-171450">
              <a:buFont typeface="Arial" panose="020B0604020202020204" pitchFamily="34" charset="0"/>
              <a:buChar char="•"/>
            </a:pPr>
            <a:r>
              <a:rPr lang="en-US" b="1" dirty="0"/>
              <a:t>Helps keep the computation </a:t>
            </a:r>
            <a:r>
              <a:rPr lang="en-US" dirty="0"/>
              <a:t>in an ANN </a:t>
            </a:r>
            <a:r>
              <a:rPr lang="en-US" b="1" dirty="0"/>
              <a:t>bounded</a:t>
            </a:r>
            <a:r>
              <a:rPr lang="en-US" dirty="0"/>
              <a:t> and stable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16</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176490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F49D0A33-48EE-4207-A4B6-71EE3E9629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6289D8-5D14-44B5-B238-F510120FCDC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4211" name="Rectangle 2">
            <a:extLst>
              <a:ext uri="{FF2B5EF4-FFF2-40B4-BE49-F238E27FC236}">
                <a16:creationId xmlns:a16="http://schemas.microsoft.com/office/drawing/2014/main" id="{5733F9CD-252C-44E0-92CB-F7A2DFA755BB}"/>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40251362-963D-4BC1-8484-9AA8318657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rPr>
              <a:t>Simply put, </a:t>
            </a:r>
            <a:r>
              <a:rPr lang="en-US" altLang="en-US" b="1" dirty="0">
                <a:latin typeface="Arial" panose="020B0604020202020204" pitchFamily="34" charset="0"/>
              </a:rPr>
              <a:t>an activation function </a:t>
            </a:r>
            <a:r>
              <a:rPr lang="en-US" altLang="en-US" dirty="0">
                <a:latin typeface="Arial" panose="020B0604020202020204" pitchFamily="34" charset="0"/>
              </a:rPr>
              <a:t>is a function that is added into an artificial neural network in order to </a:t>
            </a:r>
            <a:r>
              <a:rPr lang="en-US" altLang="en-US" b="1" dirty="0">
                <a:latin typeface="Arial" panose="020B0604020202020204" pitchFamily="34" charset="0"/>
              </a:rPr>
              <a:t>help the network learn complex patterns in the data</a:t>
            </a:r>
          </a:p>
          <a:p>
            <a:pPr marL="171450" indent="-171450" eaLnBrk="1" hangingPunct="1">
              <a:buFont typeface="Arial" panose="020B0604020202020204" pitchFamily="34" charset="0"/>
              <a:buChar char="•"/>
            </a:pPr>
            <a:endParaRPr lang="en-US" altLang="en-US" b="1" dirty="0">
              <a:latin typeface="Arial" panose="020B0604020202020204" pitchFamily="34" charset="0"/>
            </a:endParaRPr>
          </a:p>
        </p:txBody>
      </p:sp>
    </p:spTree>
    <p:extLst>
      <p:ext uri="{BB962C8B-B14F-4D97-AF65-F5344CB8AC3E}">
        <p14:creationId xmlns:p14="http://schemas.microsoft.com/office/powerpoint/2010/main" val="139281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linear activation function, the output is proportional to the input</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Apart from that, the linear activation function has its </a:t>
            </a:r>
            <a:r>
              <a:rPr lang="en-US" b="1" dirty="0"/>
              <a:t>set of disadvantages </a:t>
            </a:r>
            <a:r>
              <a:rPr lang="en-US" dirty="0"/>
              <a:t>such as: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observe that the function's </a:t>
            </a:r>
            <a:r>
              <a:rPr lang="en-US" b="1" dirty="0">
                <a:solidFill>
                  <a:schemeClr val="tx1"/>
                </a:solidFill>
              </a:rPr>
              <a:t>derivative is a constant</a:t>
            </a:r>
            <a:r>
              <a:rPr lang="en-US" dirty="0"/>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means there is constant gradient descent occurring since there is no relation to the value of z.</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425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Normally used as the output of a </a:t>
            </a:r>
            <a:r>
              <a:rPr lang="en-US" b="1" dirty="0"/>
              <a:t>binary probabilistic function</a:t>
            </a:r>
            <a:r>
              <a:rPr lang="en-US" dirty="0"/>
              <a:t>.</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Advantages</a:t>
            </a:r>
            <a:r>
              <a:rPr lang="en-US" dirty="0"/>
              <a: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Gives you a smooth gradient while converging</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Gives a clear prediction(classification) with 1 &amp; 0.</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Disadvantages</a:t>
            </a:r>
            <a:r>
              <a:rPr lang="en-US" dirty="0"/>
              <a: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Prone to Vanishing Gradient problem</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Computationally expensive function(exponential in nature).</a:t>
            </a:r>
          </a:p>
          <a:p>
            <a:pPr marL="45720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7069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Advantages:</a:t>
            </a:r>
          </a:p>
          <a:p>
            <a:pPr marL="628650" lvl="1" indent="-171450">
              <a:buFont typeface="Arial" panose="020B0604020202020204" pitchFamily="34" charset="0"/>
              <a:buChar char="•"/>
            </a:pPr>
            <a:r>
              <a:rPr lang="en-US" dirty="0"/>
              <a:t>Zero-centric function unlike Sigmoid.</a:t>
            </a:r>
          </a:p>
          <a:p>
            <a:pPr marL="628650" lvl="1" indent="-171450">
              <a:buFont typeface="Arial" panose="020B0604020202020204" pitchFamily="34" charset="0"/>
              <a:buChar char="•"/>
            </a:pPr>
            <a:r>
              <a:rPr lang="en-US" dirty="0"/>
              <a:t>It is a smooth gradient converging function.</a:t>
            </a:r>
          </a:p>
          <a:p>
            <a:pPr marL="171450" indent="-171450">
              <a:buFont typeface="Arial" panose="020B0604020202020204" pitchFamily="34" charset="0"/>
              <a:buChar char="•"/>
            </a:pPr>
            <a:r>
              <a:rPr lang="en-US" b="1" dirty="0"/>
              <a:t>Disadvantages</a:t>
            </a:r>
            <a:r>
              <a:rPr lang="en-US" dirty="0"/>
              <a:t>:</a:t>
            </a:r>
          </a:p>
          <a:p>
            <a:pPr marL="628650" lvl="1" indent="-171450">
              <a:buFont typeface="Arial" panose="020B0604020202020204" pitchFamily="34" charset="0"/>
              <a:buChar char="•"/>
            </a:pPr>
            <a:r>
              <a:rPr lang="en-US" dirty="0"/>
              <a:t>Prone to Vanishing Gradient function.</a:t>
            </a:r>
          </a:p>
          <a:p>
            <a:pPr marL="628650" lvl="1" indent="-171450">
              <a:buFont typeface="Arial" panose="020B0604020202020204" pitchFamily="34" charset="0"/>
              <a:buChar char="•"/>
            </a:pPr>
            <a:r>
              <a:rPr lang="en-US" dirty="0"/>
              <a:t>Computationally expensive function(exponential in nature).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097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emulation based on the Perceptron will have: </a:t>
            </a:r>
          </a:p>
          <a:p>
            <a:pPr marL="628650" lvl="1" indent="-171450">
              <a:buFont typeface="Arial" panose="020B0604020202020204" pitchFamily="34" charset="0"/>
              <a:buChar char="•"/>
            </a:pPr>
            <a:r>
              <a:rPr lang="en-US" dirty="0"/>
              <a:t>inputs, </a:t>
            </a:r>
          </a:p>
          <a:p>
            <a:pPr marL="628650" lvl="1" indent="-171450">
              <a:buFont typeface="Arial" panose="020B0604020202020204" pitchFamily="34" charset="0"/>
              <a:buChar char="•"/>
            </a:pPr>
            <a:r>
              <a:rPr lang="en-US" dirty="0"/>
              <a:t>weights on the inputs, </a:t>
            </a:r>
          </a:p>
          <a:p>
            <a:pPr marL="1085850" lvl="2" indent="-171450">
              <a:buFont typeface="Arial" panose="020B0604020202020204" pitchFamily="34" charset="0"/>
              <a:buChar char="•"/>
            </a:pPr>
            <a:r>
              <a:rPr lang="en-US" dirty="0"/>
              <a:t>If the weight from node 1 to node 2 has greater magnitude, it means that neuron 1 has greater influence over neuron 2</a:t>
            </a:r>
          </a:p>
          <a:p>
            <a:pPr marL="628650" lvl="1" indent="-171450">
              <a:buFont typeface="Arial" panose="020B0604020202020204" pitchFamily="34" charset="0"/>
              <a:buChar char="•"/>
            </a:pPr>
            <a:r>
              <a:rPr lang="en-US" dirty="0"/>
              <a:t>Activation function (to fire or not fire)</a:t>
            </a:r>
          </a:p>
          <a:p>
            <a:pPr marL="628650" lvl="1" indent="-171450">
              <a:buFont typeface="Arial" panose="020B0604020202020204" pitchFamily="34" charset="0"/>
              <a:buChar char="•"/>
            </a:pPr>
            <a:r>
              <a:rPr lang="en-US" dirty="0"/>
              <a:t>An Output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2</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457157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Softmax is a very interesting activation function because:</a:t>
            </a:r>
          </a:p>
          <a:p>
            <a:pPr marL="628650" lvl="1" indent="-171450">
              <a:buFont typeface="Arial" panose="020B0604020202020204" pitchFamily="34" charset="0"/>
              <a:buChar char="•"/>
            </a:pPr>
            <a:r>
              <a:rPr lang="en-US" sz="1200" b="1" i="1" kern="1200" dirty="0">
                <a:solidFill>
                  <a:schemeClr val="tx1"/>
                </a:solidFill>
                <a:effectLst/>
                <a:latin typeface="+mn-lt"/>
                <a:ea typeface="+mn-ea"/>
                <a:cs typeface="+mn-cs"/>
              </a:rPr>
              <a:t>it not only maps our output to a [0,1] range </a:t>
            </a:r>
            <a:r>
              <a:rPr lang="en-US" sz="1200" b="0" i="1" kern="1200" dirty="0">
                <a:solidFill>
                  <a:schemeClr val="tx1"/>
                </a:solidFill>
                <a:effectLst/>
                <a:latin typeface="+mn-lt"/>
                <a:ea typeface="+mn-ea"/>
                <a:cs typeface="+mn-cs"/>
              </a:rPr>
              <a:t>but</a:t>
            </a:r>
          </a:p>
          <a:p>
            <a:pPr marL="628650" lvl="1" indent="-171450">
              <a:buFont typeface="Arial" panose="020B0604020202020204" pitchFamily="34" charset="0"/>
              <a:buChar char="•"/>
            </a:pPr>
            <a:r>
              <a:rPr lang="en-US" sz="1200" b="0" i="1" kern="1200" dirty="0">
                <a:solidFill>
                  <a:schemeClr val="tx1"/>
                </a:solidFill>
                <a:effectLst/>
                <a:latin typeface="+mn-lt"/>
                <a:ea typeface="+mn-ea"/>
                <a:cs typeface="+mn-cs"/>
              </a:rPr>
              <a:t>also maps each output in such a way that the </a:t>
            </a:r>
            <a:r>
              <a:rPr lang="en-US" sz="1200" b="1" i="1" kern="1200" dirty="0">
                <a:solidFill>
                  <a:schemeClr val="tx1"/>
                </a:solidFill>
                <a:effectLst/>
                <a:latin typeface="+mn-lt"/>
                <a:ea typeface="+mn-ea"/>
                <a:cs typeface="+mn-cs"/>
              </a:rPr>
              <a:t>total sum is 1</a:t>
            </a:r>
            <a:r>
              <a:rPr lang="en-US" sz="1200" b="0" i="1" kern="1200" dirty="0">
                <a:solidFill>
                  <a:schemeClr val="tx1"/>
                </a:solidFill>
                <a:effectLst/>
                <a:latin typeface="+mn-lt"/>
                <a:ea typeface="+mn-ea"/>
                <a:cs typeface="+mn-cs"/>
              </a:rPr>
              <a:t>. </a:t>
            </a:r>
          </a:p>
          <a:p>
            <a:pPr marL="628650" lvl="1" indent="-171450">
              <a:buFont typeface="Arial" panose="020B0604020202020204" pitchFamily="34" charset="0"/>
              <a:buChar char="•"/>
            </a:pPr>
            <a:r>
              <a:rPr lang="en-US" sz="1200" b="0" i="1" kern="1200" dirty="0">
                <a:solidFill>
                  <a:schemeClr val="tx1"/>
                </a:solidFill>
                <a:effectLst/>
                <a:latin typeface="+mn-lt"/>
                <a:ea typeface="+mn-ea"/>
                <a:cs typeface="+mn-cs"/>
              </a:rPr>
              <a:t>The output of Softmax is therefore a </a:t>
            </a:r>
            <a:r>
              <a:rPr lang="en-US" sz="1200" b="1" i="1" kern="1200" dirty="0">
                <a:solidFill>
                  <a:schemeClr val="tx1"/>
                </a:solidFill>
                <a:effectLst/>
                <a:latin typeface="+mn-lt"/>
                <a:ea typeface="+mn-ea"/>
                <a:cs typeface="+mn-cs"/>
              </a:rPr>
              <a:t>probability distribution</a:t>
            </a:r>
            <a:r>
              <a:rPr lang="en-US" sz="1200" b="0" i="1"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sz="1200" b="0" i="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Normally used as the output in </a:t>
            </a:r>
            <a:r>
              <a:rPr lang="en-US" sz="1200" b="1" i="1" kern="1200" dirty="0">
                <a:solidFill>
                  <a:schemeClr val="tx1"/>
                </a:solidFill>
                <a:effectLst/>
                <a:latin typeface="+mn-lt"/>
                <a:ea typeface="+mn-ea"/>
                <a:cs typeface="+mn-cs"/>
              </a:rPr>
              <a:t>multi-class classification </a:t>
            </a:r>
            <a:r>
              <a:rPr lang="en-US" sz="1200" b="0" i="1" kern="1200" dirty="0">
                <a:solidFill>
                  <a:schemeClr val="tx1"/>
                </a:solidFill>
                <a:effectLst/>
                <a:latin typeface="+mn-lt"/>
                <a:ea typeface="+mn-ea"/>
                <a:cs typeface="+mn-cs"/>
              </a:rPr>
              <a:t>problems to find out different probabilities for different classes </a:t>
            </a:r>
          </a:p>
          <a:p>
            <a:pPr marL="628650" lvl="1" indent="-171450">
              <a:buFont typeface="Arial" panose="020B0604020202020204" pitchFamily="34" charset="0"/>
              <a:buChar char="•"/>
            </a:pPr>
            <a:r>
              <a:rPr lang="en-US" sz="1200" b="0" i="1" kern="1200" dirty="0">
                <a:solidFill>
                  <a:schemeClr val="tx1"/>
                </a:solidFill>
                <a:effectLst/>
                <a:latin typeface="+mn-lt"/>
                <a:ea typeface="+mn-ea"/>
                <a:cs typeface="+mn-cs"/>
              </a:rPr>
              <a:t>(Unlike </a:t>
            </a:r>
            <a:r>
              <a:rPr lang="en-US" sz="1200" b="1" i="1" kern="1200" dirty="0">
                <a:solidFill>
                  <a:schemeClr val="tx1"/>
                </a:solidFill>
                <a:effectLst/>
                <a:latin typeface="+mn-lt"/>
                <a:ea typeface="+mn-ea"/>
                <a:cs typeface="+mn-cs"/>
              </a:rPr>
              <a:t>Sigmoid</a:t>
            </a:r>
            <a:r>
              <a:rPr lang="en-US" sz="1200" b="0" i="1" kern="1200" dirty="0">
                <a:solidFill>
                  <a:schemeClr val="tx1"/>
                </a:solidFill>
                <a:effectLst/>
                <a:latin typeface="+mn-lt"/>
                <a:ea typeface="+mn-ea"/>
                <a:cs typeface="+mn-cs"/>
              </a:rPr>
              <a:t> which is preferred for a </a:t>
            </a:r>
            <a:r>
              <a:rPr lang="en-US" sz="1200" b="1" i="1" kern="1200" dirty="0">
                <a:solidFill>
                  <a:schemeClr val="tx1"/>
                </a:solidFill>
                <a:effectLst/>
                <a:latin typeface="+mn-lt"/>
                <a:ea typeface="+mn-ea"/>
                <a:cs typeface="+mn-cs"/>
              </a:rPr>
              <a:t>binary-class classification</a:t>
            </a:r>
            <a:r>
              <a:rPr lang="en-US" sz="1200" b="0" i="1" kern="1200" dirty="0">
                <a:solidFill>
                  <a:schemeClr val="tx1"/>
                </a:solidFill>
                <a:effectLst/>
                <a:latin typeface="+mn-lt"/>
                <a:ea typeface="+mn-ea"/>
                <a:cs typeface="+mn-cs"/>
              </a:rPr>
              <a:t>).</a:t>
            </a:r>
          </a:p>
          <a:p>
            <a:endParaRPr lang="en-US" sz="1200" b="0" i="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Sigmoid vs Softmax</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https://www.youtube.com/watch?v=dmngpQv5D9Y</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https://www.youtube.com/watch?v=vdXpShCJE1M</a:t>
            </a:r>
          </a:p>
          <a:p>
            <a:pPr marL="628650" lvl="1" indent="-171450">
              <a:buFont typeface="Arial" panose="020B0604020202020204" pitchFamily="34" charset="0"/>
              <a:buChar char="•"/>
            </a:pP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4923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The softmax function is often used in </a:t>
            </a:r>
            <a:r>
              <a:rPr lang="en-US" sz="1200" b="1" i="1" kern="1200" dirty="0">
                <a:solidFill>
                  <a:schemeClr val="tx1"/>
                </a:solidFill>
                <a:effectLst/>
                <a:latin typeface="+mn-lt"/>
                <a:ea typeface="+mn-ea"/>
                <a:cs typeface="+mn-cs"/>
              </a:rPr>
              <a:t>the final layer of a neural network-based </a:t>
            </a:r>
            <a:r>
              <a:rPr lang="en-US" sz="1200" b="0" i="1" kern="1200" dirty="0">
                <a:solidFill>
                  <a:schemeClr val="tx1"/>
                </a:solidFill>
                <a:effectLst/>
                <a:latin typeface="+mn-lt"/>
                <a:ea typeface="+mn-ea"/>
                <a:cs typeface="+mn-cs"/>
              </a:rPr>
              <a:t>classifier. </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It not only maps our output to a [0,1] range but also maps each output in such a way that </a:t>
            </a:r>
            <a:r>
              <a:rPr lang="en-US" sz="1200" b="1" i="1" kern="1200" dirty="0">
                <a:solidFill>
                  <a:schemeClr val="tx1"/>
                </a:solidFill>
                <a:effectLst/>
                <a:latin typeface="+mn-lt"/>
                <a:ea typeface="+mn-ea"/>
                <a:cs typeface="+mn-cs"/>
              </a:rPr>
              <a:t>the total sum is 1</a:t>
            </a:r>
            <a:r>
              <a:rPr lang="en-US" sz="1200" b="0" i="1" kern="1200" dirty="0">
                <a:solidFill>
                  <a:schemeClr val="tx1"/>
                </a:solidFill>
                <a:effectLst/>
                <a:latin typeface="+mn-lt"/>
                <a:ea typeface="+mn-ea"/>
                <a:cs typeface="+mn-cs"/>
              </a:rPr>
              <a:t>. </a:t>
            </a:r>
          </a:p>
          <a:p>
            <a:pPr marL="171450" indent="-171450">
              <a:buFont typeface="Arial" panose="020B0604020202020204" pitchFamily="34" charset="0"/>
              <a:buChar char="•"/>
            </a:pPr>
            <a:endParaRPr lang="en-US" sz="1200" b="0" i="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Such networks are commonly trained under a </a:t>
            </a:r>
            <a:r>
              <a:rPr lang="en-US" sz="1200" b="1" i="1" kern="1200" dirty="0">
                <a:solidFill>
                  <a:schemeClr val="tx1"/>
                </a:solidFill>
                <a:effectLst/>
                <a:latin typeface="+mn-lt"/>
                <a:ea typeface="+mn-ea"/>
                <a:cs typeface="+mn-cs"/>
              </a:rPr>
              <a:t>log loss (or cross-entropy) regime</a:t>
            </a:r>
            <a:r>
              <a:rPr lang="en-US" sz="1200" b="0" i="1" kern="1200" dirty="0">
                <a:solidFill>
                  <a:schemeClr val="tx1"/>
                </a:solidFill>
                <a:effectLst/>
                <a:latin typeface="+mn-lt"/>
                <a:ea typeface="+mn-ea"/>
                <a:cs typeface="+mn-cs"/>
              </a:rPr>
              <a:t>, giving a non-linear variant of multinomial logistic regression.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Times New Roman" charset="0"/>
                <a:ea typeface="ＭＳ Ｐゴシック" charset="-128"/>
              </a:rPr>
              <a:t>not zero-centered: later layers of processing would be receiving data that is not zero-centered.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Times New Roman" charset="0"/>
                <a:ea typeface="ＭＳ Ｐゴシック" charset="-128"/>
              </a:rPr>
              <a:t>if data coming into a neuron is always positive then the gradient on the weights will be either all be positive, or all negative (depending on the gradient of the whole expression).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Times New Roman" charset="0"/>
                <a:ea typeface="ＭＳ Ｐゴシック" charset="-128"/>
              </a:rPr>
              <a:t>Could introduce undesirable zig-zagging dynamics in the gradient weight updates.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Times New Roman" charset="0"/>
                <a:ea typeface="ＭＳ Ｐゴシック" charset="-128"/>
              </a:rPr>
              <a:t>However, once these gradients are added up across a data  batch the final weight update can have variable signs, somewhat mitigating this issue.</a:t>
            </a:r>
          </a:p>
          <a:p>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3756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Advantage</a:t>
            </a:r>
            <a:r>
              <a:rPr lang="en-US" sz="1200" dirty="0"/>
              <a: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Hinton: Allows Neuron to express a strong opinion (unlike tanh, sigmoid)</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Gradient does not saturate (on the high end)</a:t>
            </a:r>
          </a:p>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Can deal with </a:t>
            </a:r>
            <a:r>
              <a:rPr lang="en-US" sz="1200" dirty="0"/>
              <a:t>Vanishing Gradient problem.</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Less sensitive to random initialization</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Runs great on low </a:t>
            </a:r>
            <a:r>
              <a:rPr lang="en-US" sz="1200"/>
              <a:t>precision hardware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Computationally </a:t>
            </a:r>
            <a:r>
              <a:rPr lang="en-US" sz="1200" b="1" dirty="0"/>
              <a:t>inexpensive function</a:t>
            </a:r>
            <a:r>
              <a:rPr lang="en-US" sz="1200" dirty="0"/>
              <a:t>(linear in nature).</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Disadvantage</a:t>
            </a:r>
            <a:r>
              <a:rPr lang="en-US" sz="1200" dirty="0"/>
              <a: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err="1"/>
              <a:t>ReLU</a:t>
            </a:r>
            <a:r>
              <a:rPr lang="en-US" sz="1200" b="1" dirty="0"/>
              <a:t> units can “die”</a:t>
            </a:r>
          </a:p>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large gradient flowing through a </a:t>
            </a:r>
            <a:r>
              <a:rPr lang="en-US" sz="1200" dirty="0" err="1"/>
              <a:t>ReLU</a:t>
            </a:r>
            <a:r>
              <a:rPr lang="en-US" sz="1200" dirty="0"/>
              <a:t> could cause weights to update in such a way that the neuron will never activate on any datapoint again gradient flowing through the unit will forever be zero from that point on</a:t>
            </a:r>
          </a:p>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With a proper setting of the learning rate this is less frequently an issue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Not a zero-centric </a:t>
            </a:r>
            <a:r>
              <a:rPr lang="en-US" sz="1200" dirty="0"/>
              <a:t>function.</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Gives </a:t>
            </a:r>
            <a:r>
              <a:rPr lang="en-US" sz="1200" b="1" dirty="0"/>
              <a:t>zero value as inactive </a:t>
            </a:r>
            <a:r>
              <a:rPr lang="en-US" sz="1200" dirty="0"/>
              <a:t>in the negative axis.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Some of the </a:t>
            </a:r>
            <a:r>
              <a:rPr lang="en-US" sz="1200" b="1" dirty="0" err="1"/>
              <a:t>ReLU</a:t>
            </a:r>
            <a:r>
              <a:rPr lang="en-US" sz="1200" b="1" dirty="0"/>
              <a:t> variants</a:t>
            </a:r>
            <a:r>
              <a:rPr lang="en-US" sz="1200" dirty="0"/>
              <a:t> include : </a:t>
            </a:r>
            <a:r>
              <a:rPr lang="en-US" sz="1200" dirty="0" err="1"/>
              <a:t>Softplus</a:t>
            </a:r>
            <a:r>
              <a:rPr lang="en-US" sz="1200" dirty="0"/>
              <a:t> (</a:t>
            </a:r>
            <a:r>
              <a:rPr lang="en-US" sz="1200" dirty="0" err="1"/>
              <a:t>SmoothReLU</a:t>
            </a:r>
            <a:r>
              <a:rPr lang="en-US" sz="1200" dirty="0"/>
              <a:t>), Noisy </a:t>
            </a:r>
            <a:r>
              <a:rPr lang="en-US" sz="1200" dirty="0" err="1"/>
              <a:t>ReLU</a:t>
            </a:r>
            <a:r>
              <a:rPr lang="en-US" sz="1200" dirty="0"/>
              <a:t>, Leaky </a:t>
            </a:r>
            <a:r>
              <a:rPr lang="en-US" sz="1200" dirty="0" err="1"/>
              <a:t>ReLU</a:t>
            </a:r>
            <a:r>
              <a:rPr lang="en-US" sz="1200" dirty="0"/>
              <a:t>, Parametric </a:t>
            </a:r>
            <a:r>
              <a:rPr lang="en-US" sz="1200" dirty="0" err="1"/>
              <a:t>ReLU</a:t>
            </a:r>
            <a:r>
              <a:rPr lang="en-US" sz="1200" dirty="0"/>
              <a:t> and </a:t>
            </a:r>
            <a:r>
              <a:rPr lang="en-US" sz="1200" dirty="0" err="1"/>
              <a:t>ExponentialReLU</a:t>
            </a:r>
            <a:r>
              <a:rPr lang="en-US" sz="1200" dirty="0"/>
              <a:t> (ELU).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0185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the same as of RELU function except it </a:t>
            </a:r>
            <a:r>
              <a:rPr lang="en-US" b="1" dirty="0"/>
              <a:t>gives some partial value(0.01 instead zero as of RELU) in the negative axis</a:t>
            </a:r>
            <a:r>
              <a:rPr lang="en-US" dirty="0"/>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0015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the hyperbolic tangent activation function typically performs better than the logistic sigmoid.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300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the hyperbolic tangent activation function typically performs better than the logistic sigmoid.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744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term MLP is used loosely to mean any feedforward ANN, sometimes strictly to refer to networks composed of </a:t>
            </a:r>
            <a:r>
              <a:rPr lang="en-US" b="1" dirty="0"/>
              <a:t>multiple layers of Perceptrons</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28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56265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29</a:t>
            </a:fld>
            <a:endParaRPr lang="en-US">
              <a:uFillTx/>
            </a:endParaRPr>
          </a:p>
        </p:txBody>
      </p:sp>
    </p:spTree>
    <p:extLst>
      <p:ext uri="{BB962C8B-B14F-4D97-AF65-F5344CB8AC3E}">
        <p14:creationId xmlns:p14="http://schemas.microsoft.com/office/powerpoint/2010/main" val="3725294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1D13-95AF-4E70-A9EB-EE5C424D38C6}"/>
            </a:ext>
          </a:extLst>
        </p:cNvPr>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6FBA2F32-2809-ED89-07E0-FC9FBEA808E8}"/>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ABFBABA2-DF3C-124B-8A8F-1720CDC1F0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While we understand </a:t>
            </a:r>
            <a:r>
              <a:rPr lang="en-US" altLang="en-US" b="1" dirty="0">
                <a:latin typeface="Arial" panose="020B0604020202020204" pitchFamily="34" charset="0"/>
              </a:rPr>
              <a:t>what a single neuron can do and achieve </a:t>
            </a:r>
            <a:r>
              <a:rPr lang="en-US" altLang="en-US" dirty="0">
                <a:latin typeface="Arial" panose="020B0604020202020204" pitchFamily="34" charset="0"/>
              </a:rPr>
              <a:t>(in terms of computation)</a:t>
            </a:r>
          </a:p>
          <a:p>
            <a:pPr marL="171450" indent="-171450" eaLnBrk="1" hangingPunct="1">
              <a:buFont typeface="Arial" panose="020B0604020202020204" pitchFamily="34" charset="0"/>
              <a:buChar char="•"/>
            </a:pPr>
            <a:r>
              <a:rPr lang="en-US" altLang="en-US" dirty="0">
                <a:latin typeface="Arial" panose="020B0604020202020204" pitchFamily="34" charset="0"/>
              </a:rPr>
              <a:t>The </a:t>
            </a:r>
            <a:r>
              <a:rPr lang="en-US" altLang="en-US" b="1" dirty="0">
                <a:latin typeface="Arial" panose="020B0604020202020204" pitchFamily="34" charset="0"/>
              </a:rPr>
              <a:t>power of the brain </a:t>
            </a:r>
            <a:r>
              <a:rPr lang="en-US" altLang="en-US" dirty="0">
                <a:latin typeface="Arial" panose="020B0604020202020204" pitchFamily="34" charset="0"/>
              </a:rPr>
              <a:t>in humans and mammals is based on a large number of neurons (billions) and connections</a:t>
            </a:r>
          </a:p>
          <a:p>
            <a:pPr marL="628650" lvl="1" indent="-171450" eaLnBrk="1" hangingPunct="1">
              <a:buFont typeface="Arial" panose="020B0604020202020204" pitchFamily="34" charset="0"/>
              <a:buChar char="•"/>
            </a:pPr>
            <a:r>
              <a:rPr lang="en-US" altLang="en-US" dirty="0">
                <a:latin typeface="Arial" panose="020B0604020202020204" pitchFamily="34" charset="0"/>
              </a:rPr>
              <a:t>Researchers are motivated to emulate Biological Neurons and create Artificial Neural networks to achieve:</a:t>
            </a:r>
          </a:p>
          <a:p>
            <a:pPr marL="1085850" lvl="2" indent="-171450" eaLnBrk="1" hangingPunct="1">
              <a:buFont typeface="Arial" panose="020B0604020202020204" pitchFamily="34" charset="0"/>
              <a:buChar char="•"/>
            </a:pPr>
            <a:r>
              <a:rPr lang="en-US" altLang="en-US" dirty="0">
                <a:latin typeface="Arial" panose="020B0604020202020204" pitchFamily="34" charset="0"/>
              </a:rPr>
              <a:t>Robustness, </a:t>
            </a:r>
            <a:r>
              <a:rPr lang="en-US" altLang="en-US" b="1" dirty="0">
                <a:latin typeface="Arial" panose="020B0604020202020204" pitchFamily="34" charset="0"/>
              </a:rPr>
              <a:t>capability to solve hard/complex problems</a:t>
            </a:r>
            <a:r>
              <a:rPr lang="en-US" altLang="en-US" dirty="0">
                <a:latin typeface="Arial" panose="020B0604020202020204" pitchFamily="34" charset="0"/>
              </a:rPr>
              <a:t>, </a:t>
            </a:r>
          </a:p>
          <a:p>
            <a:pPr marL="628650" lvl="1" indent="-171450" eaLnBrk="1" hangingPunct="1">
              <a:buFont typeface="Arial" panose="020B0604020202020204" pitchFamily="34" charset="0"/>
              <a:buChar char="•"/>
            </a:pPr>
            <a:r>
              <a:rPr lang="en-US" altLang="en-US" dirty="0">
                <a:latin typeface="Arial" panose="020B0604020202020204" pitchFamily="34" charset="0"/>
              </a:rPr>
              <a:t>ANNs will lend themselves naturally to parallel processing</a:t>
            </a:r>
          </a:p>
          <a:p>
            <a:pPr eaLnBrk="1" hangingPunct="1"/>
            <a:endParaRPr lang="en-US" altLang="en-US" dirty="0">
              <a:latin typeface="Arial" panose="020B0604020202020204" pitchFamily="34" charset="0"/>
            </a:endParaRPr>
          </a:p>
        </p:txBody>
      </p:sp>
      <p:sp>
        <p:nvSpPr>
          <p:cNvPr id="57348" name="Slide Number Placeholder 3">
            <a:extLst>
              <a:ext uri="{FF2B5EF4-FFF2-40B4-BE49-F238E27FC236}">
                <a16:creationId xmlns:a16="http://schemas.microsoft.com/office/drawing/2014/main" id="{725B84DD-4C1E-C34C-5B4D-CFAD63D58F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5A9525A6-774A-4B20-BD96-FFE0877B82FA}" type="slidenum">
              <a:rPr kumimoji="0" lang="tr-TR"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30</a:t>
            </a:fld>
            <a:endParaRPr kumimoji="0" lang="tr-TR"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50400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b="1" dirty="0"/>
              <a:t>Shallow ANN </a:t>
            </a:r>
            <a:r>
              <a:rPr lang="en-US" dirty="0"/>
              <a:t>is composed of several Neurons and not only one Perceptron</a:t>
            </a:r>
          </a:p>
          <a:p>
            <a:pPr marL="171450" indent="-171450">
              <a:buFont typeface="Arial" panose="020B0604020202020204" pitchFamily="34" charset="0"/>
              <a:buChar char="•"/>
            </a:pPr>
            <a:r>
              <a:rPr lang="en-US" dirty="0"/>
              <a:t>An ANN is composed of </a:t>
            </a:r>
            <a:r>
              <a:rPr lang="en-US" b="1" dirty="0"/>
              <a:t>several layers</a:t>
            </a:r>
            <a:r>
              <a:rPr lang="en-US" dirty="0"/>
              <a:t>, </a:t>
            </a:r>
            <a:r>
              <a:rPr lang="en-US" u="sng" dirty="0"/>
              <a:t>Input, Hidden, Output</a:t>
            </a:r>
          </a:p>
          <a:p>
            <a:pPr marL="171450" indent="-171450">
              <a:buFont typeface="Arial" panose="020B0604020202020204" pitchFamily="34" charset="0"/>
              <a:buChar char="•"/>
            </a:pPr>
            <a:r>
              <a:rPr lang="en-US" b="1" dirty="0"/>
              <a:t>Shallow ANNs </a:t>
            </a:r>
            <a:r>
              <a:rPr lang="en-US" dirty="0"/>
              <a:t>with 1-2 hidden layers (unlike Deep ANNs) are capable of learning non-linear functions as opposed to a simple perceptron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31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4865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7C00DE3-A5EC-4713-91C6-2605F64B789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132E3AA-56CA-4582-8A26-D4C9BB495D0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171" name="Rectangle 2">
            <a:extLst>
              <a:ext uri="{FF2B5EF4-FFF2-40B4-BE49-F238E27FC236}">
                <a16:creationId xmlns:a16="http://schemas.microsoft.com/office/drawing/2014/main" id="{76B59110-422A-4AA7-8B21-FF4A0865EE7E}"/>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CD6FECF5-CCCB-473C-A44A-7B8D2105DB9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 typeface="Arial" panose="020B0604020202020204" pitchFamily="34" charset="0"/>
              <a:buChar char="•"/>
            </a:pPr>
            <a:r>
              <a:rPr lang="en-US" altLang="en-US" dirty="0"/>
              <a:t>The </a:t>
            </a:r>
            <a:r>
              <a:rPr lang="en-US" altLang="en-US" u="sng" dirty="0"/>
              <a:t>inputs</a:t>
            </a:r>
            <a:r>
              <a:rPr lang="en-US" altLang="en-US" dirty="0"/>
              <a:t> to the Neural Network represent </a:t>
            </a:r>
            <a:r>
              <a:rPr lang="en-US" altLang="en-US" b="1" dirty="0"/>
              <a:t>the features</a:t>
            </a:r>
          </a:p>
          <a:p>
            <a:pPr marL="171450" indent="-171450">
              <a:buFont typeface="Arial" panose="020B0604020202020204" pitchFamily="34" charset="0"/>
              <a:buChar char="•"/>
            </a:pPr>
            <a:r>
              <a:rPr lang="en-US" altLang="en-US" dirty="0"/>
              <a:t>The corresponding </a:t>
            </a:r>
            <a:r>
              <a:rPr lang="en-US" altLang="en-US" b="1" dirty="0"/>
              <a:t>weights</a:t>
            </a:r>
            <a:r>
              <a:rPr lang="en-US" altLang="en-US" dirty="0"/>
              <a:t> are multiplied by the inputs and summed by the artificial neuron</a:t>
            </a:r>
          </a:p>
          <a:p>
            <a:pPr marL="628650" lvl="1" indent="-171450">
              <a:buFont typeface="Arial" panose="020B0604020202020204" pitchFamily="34" charset="0"/>
              <a:buChar char="•"/>
            </a:pPr>
            <a:r>
              <a:rPr lang="en-US" altLang="en-US" b="1" dirty="0"/>
              <a:t>Weights are employed </a:t>
            </a:r>
            <a:r>
              <a:rPr lang="en-US" altLang="en-US" dirty="0"/>
              <a:t>to show how important some inputs are to be processed.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properties of an ANN Architecture can be summarized in the following</a:t>
            </a:r>
          </a:p>
          <a:p>
            <a:pPr marL="685800" lvl="1" indent="-228600">
              <a:buFont typeface="+mj-lt"/>
              <a:buAutoNum type="arabicPeriod"/>
            </a:pPr>
            <a:r>
              <a:rPr lang="en-US" b="1" dirty="0"/>
              <a:t>No connection </a:t>
            </a:r>
            <a:r>
              <a:rPr lang="en-US" dirty="0"/>
              <a:t>between neurons in the same layer</a:t>
            </a:r>
          </a:p>
          <a:p>
            <a:pPr marL="685800" lvl="1" indent="-228600">
              <a:buFont typeface="+mj-lt"/>
              <a:buAutoNum type="arabicPeriod"/>
            </a:pPr>
            <a:r>
              <a:rPr lang="en-US" b="1" dirty="0"/>
              <a:t>Inputs and Outputs </a:t>
            </a:r>
            <a:r>
              <a:rPr lang="en-US" dirty="0"/>
              <a:t>are connected via a hidden layer</a:t>
            </a:r>
          </a:p>
          <a:p>
            <a:pPr marL="685800" lvl="1" indent="-228600">
              <a:buFont typeface="+mj-lt"/>
              <a:buAutoNum type="arabicPeriod"/>
            </a:pPr>
            <a:r>
              <a:rPr lang="en-US" b="1" dirty="0"/>
              <a:t>Neurons in one layer are fully connected </a:t>
            </a:r>
            <a:r>
              <a:rPr lang="en-US" dirty="0"/>
              <a:t>to neurons in the next layer</a:t>
            </a:r>
          </a:p>
          <a:p>
            <a:pPr marL="685800" lvl="1" indent="-228600">
              <a:buFont typeface="+mj-lt"/>
              <a:buAutoNum type="arabicPeriod"/>
            </a:pPr>
            <a:r>
              <a:rPr lang="en-US" u="sng" dirty="0"/>
              <a:t>Weights are randomly generated</a:t>
            </a:r>
            <a:r>
              <a:rPr lang="en-US" dirty="0"/>
              <a:t>.</a:t>
            </a:r>
          </a:p>
          <a:p>
            <a:pPr marL="685800" lvl="1" indent="-228600">
              <a:buFont typeface="+mj-lt"/>
              <a:buAutoNum type="arabicPeriod"/>
            </a:pPr>
            <a:r>
              <a:rPr lang="en-US" dirty="0"/>
              <a:t>If we have a </a:t>
            </a:r>
            <a:r>
              <a:rPr lang="en-US" u="sng" dirty="0"/>
              <a:t>binary classification </a:t>
            </a:r>
            <a:r>
              <a:rPr lang="en-US" dirty="0"/>
              <a:t>problem, we will have </a:t>
            </a:r>
            <a:r>
              <a:rPr lang="en-US" u="sng" dirty="0"/>
              <a:t>2 output units </a:t>
            </a:r>
            <a:r>
              <a:rPr lang="en-US" dirty="0"/>
              <a:t>(one for each class)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32</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77621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1BB34B1D-5ACC-4DCD-81BD-362C964B9F22}"/>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839CBE-836B-4022-AF5D-20289DFDFB33}" type="slidenum">
              <a:rPr kumimoji="0" lang="en-US" altLang="ko-KR" sz="1200" b="0" i="0" u="none" strike="noStrike" kern="1200" cap="none" spc="0" normalizeH="0" baseline="0" noProof="0">
                <a:ln>
                  <a:noFill/>
                </a:ln>
                <a:solidFill>
                  <a:srgbClr val="000000"/>
                </a:solidFill>
                <a:effectLst/>
                <a:uLnTx/>
                <a:uFillTx/>
                <a:latin typeface="Calibri"/>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ko-KR" sz="1200" b="0" i="0" u="none" strike="noStrike" kern="1200" cap="none" spc="0" normalizeH="0" baseline="0" noProof="0">
              <a:ln>
                <a:noFill/>
              </a:ln>
              <a:solidFill>
                <a:srgbClr val="000000"/>
              </a:solidFill>
              <a:effectLst/>
              <a:uLnTx/>
              <a:uFillTx/>
              <a:latin typeface="Calibri"/>
              <a:ea typeface="맑은 고딕" panose="020B0503020000020004" pitchFamily="34" charset="-127"/>
              <a:cs typeface="+mn-cs"/>
            </a:endParaRPr>
          </a:p>
        </p:txBody>
      </p:sp>
      <p:sp>
        <p:nvSpPr>
          <p:cNvPr id="3218434" name="Rectangle 2">
            <a:extLst>
              <a:ext uri="{FF2B5EF4-FFF2-40B4-BE49-F238E27FC236}">
                <a16:creationId xmlns:a16="http://schemas.microsoft.com/office/drawing/2014/main" id="{3C8A9E38-36CC-4FBA-B7D2-A815DA877695}"/>
              </a:ext>
            </a:extLst>
          </p:cNvPr>
          <p:cNvSpPr>
            <a:spLocks noGrp="1" noRot="1" noChangeAspect="1" noChangeArrowheads="1" noTextEdit="1"/>
          </p:cNvSpPr>
          <p:nvPr>
            <p:ph type="sldImg"/>
          </p:nvPr>
        </p:nvSpPr>
        <p:spPr>
          <a:ln/>
        </p:spPr>
      </p:sp>
      <p:sp>
        <p:nvSpPr>
          <p:cNvPr id="3218435" name="Rectangle 3">
            <a:extLst>
              <a:ext uri="{FF2B5EF4-FFF2-40B4-BE49-F238E27FC236}">
                <a16:creationId xmlns:a16="http://schemas.microsoft.com/office/drawing/2014/main" id="{095CCD00-9C35-4AEB-83A5-D82181A7C53D}"/>
              </a:ext>
            </a:extLst>
          </p:cNvPr>
          <p:cNvSpPr>
            <a:spLocks noGrp="1" noChangeArrowheads="1"/>
          </p:cNvSpPr>
          <p:nvPr>
            <p:ph type="body" idx="1"/>
          </p:nvPr>
        </p:nvSpPr>
        <p:spPr/>
        <p:txBody>
          <a:bodyPr/>
          <a:lstStyle/>
          <a:p>
            <a:pPr marL="171450" indent="-171450">
              <a:buFont typeface="Arial" panose="020B0604020202020204" pitchFamily="34" charset="0"/>
              <a:buChar char="•"/>
            </a:pPr>
            <a:r>
              <a:rPr lang="en-GB" altLang="ko-KR" dirty="0"/>
              <a:t>Here is an example of where an ANN can be used to classify images</a:t>
            </a:r>
          </a:p>
          <a:p>
            <a:pPr marL="628650" lvl="1" indent="-171450">
              <a:buFont typeface="Arial" panose="020B0604020202020204" pitchFamily="34" charset="0"/>
              <a:buChar char="•"/>
            </a:pPr>
            <a:r>
              <a:rPr lang="en-GB" altLang="ko-KR" b="1" dirty="0"/>
              <a:t>Each pixel would be an input.</a:t>
            </a:r>
          </a:p>
          <a:p>
            <a:pPr marL="628650" lvl="1" indent="-171450">
              <a:buFont typeface="Arial" panose="020B0604020202020204" pitchFamily="34" charset="0"/>
              <a:buChar char="•"/>
            </a:pPr>
            <a:r>
              <a:rPr lang="en-GB" altLang="ko-KR" b="1" dirty="0"/>
              <a:t>The total number of inputs is 256</a:t>
            </a:r>
          </a:p>
          <a:p>
            <a:pPr marL="171450" indent="-171450">
              <a:buFont typeface="Arial" panose="020B0604020202020204" pitchFamily="34" charset="0"/>
              <a:buChar char="•"/>
            </a:pPr>
            <a:r>
              <a:rPr lang="en-GB" altLang="ko-KR" dirty="0"/>
              <a:t>The outputs of the ANN correspond to the # of classes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Given the </a:t>
            </a:r>
            <a:r>
              <a:rPr lang="en-US" b="1" dirty="0"/>
              <a:t>following architecture </a:t>
            </a:r>
            <a:r>
              <a:rPr lang="en-US" dirty="0"/>
              <a:t>with a single hidden layer (4 neurons) and an output with a single neuron</a:t>
            </a:r>
          </a:p>
          <a:p>
            <a:pPr marL="171450" indent="-171450">
              <a:buFont typeface="Arial" panose="020B0604020202020204" pitchFamily="34" charset="0"/>
              <a:buChar char="•"/>
            </a:pPr>
            <a:r>
              <a:rPr lang="en-US" dirty="0"/>
              <a:t>The </a:t>
            </a:r>
            <a:r>
              <a:rPr lang="en-US" b="1" dirty="0"/>
              <a:t>total number of parameters </a:t>
            </a:r>
            <a:r>
              <a:rPr lang="en-US" dirty="0"/>
              <a:t>= 21.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34</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005660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the input is an </a:t>
            </a:r>
            <a:r>
              <a:rPr lang="en-US" b="1" dirty="0"/>
              <a:t>image</a:t>
            </a:r>
            <a:r>
              <a:rPr lang="en-US" dirty="0"/>
              <a:t> </a:t>
            </a:r>
            <a:r>
              <a:rPr lang="en-US" b="1" dirty="0"/>
              <a:t>400x400x3 </a:t>
            </a:r>
            <a:r>
              <a:rPr lang="en-US" dirty="0"/>
              <a:t>(RGB)</a:t>
            </a:r>
          </a:p>
          <a:p>
            <a:pPr marL="171450" indent="-171450">
              <a:buFont typeface="Arial" panose="020B0604020202020204" pitchFamily="34" charset="0"/>
              <a:buChar char="•"/>
            </a:pPr>
            <a:r>
              <a:rPr lang="en-US" dirty="0"/>
              <a:t>The total number of parameters will be almost </a:t>
            </a:r>
            <a:r>
              <a:rPr lang="en-US" b="1" dirty="0"/>
              <a:t>480 million</a:t>
            </a:r>
          </a:p>
          <a:p>
            <a:pPr marL="171450" indent="-171450">
              <a:buFont typeface="Arial" panose="020B0604020202020204" pitchFamily="34" charset="0"/>
              <a:buChar char="•"/>
            </a:pPr>
            <a:r>
              <a:rPr lang="en-US" dirty="0"/>
              <a:t>This is a </a:t>
            </a:r>
            <a:r>
              <a:rPr lang="en-US" b="1" dirty="0"/>
              <a:t>huge number of parameters </a:t>
            </a:r>
            <a:r>
              <a:rPr lang="en-US" dirty="0"/>
              <a:t>to be optimized!!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35</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324379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Deep learning is a subset of machine learning</a:t>
            </a:r>
            <a:r>
              <a:rPr lang="en-US" dirty="0"/>
              <a:t>, which is essentially a neural network with three or more layers. </a:t>
            </a:r>
          </a:p>
          <a:p>
            <a:pPr marL="628650" lvl="1" indent="-171450">
              <a:buFont typeface="Arial" panose="020B0604020202020204" pitchFamily="34" charset="0"/>
              <a:buChar char="•"/>
            </a:pPr>
            <a:r>
              <a:rPr lang="en-US" dirty="0"/>
              <a:t>These neural networks attempt to simulate the behavior of the human brain—albeit far from matching its ability—allowing it to “learn” from large amounts of data</a:t>
            </a:r>
          </a:p>
          <a:p>
            <a:pPr marL="171450" indent="-171450">
              <a:buFont typeface="Arial" panose="020B0604020202020204" pitchFamily="34" charset="0"/>
              <a:buChar char="•"/>
            </a:pPr>
            <a:r>
              <a:rPr lang="en-US" b="1" dirty="0"/>
              <a:t>Deep learning is a subfield of machine learning</a:t>
            </a:r>
            <a:r>
              <a:rPr lang="en-US" dirty="0"/>
              <a:t>, and neural networks make up the backbone of deep learning algorithms. </a:t>
            </a:r>
          </a:p>
          <a:p>
            <a:pPr marL="628650" lvl="1" indent="-171450">
              <a:buFont typeface="Arial" panose="020B0604020202020204" pitchFamily="34" charset="0"/>
              <a:buChar char="•"/>
            </a:pPr>
            <a:r>
              <a:rPr lang="en-US" dirty="0"/>
              <a:t>In fact, it is the number of node layers, or depth, of neural networks that distinguishes a single neural network from a deep learning algorithm, which must have more than three</a:t>
            </a:r>
          </a:p>
          <a:p>
            <a:pPr marL="171450" lvl="0" indent="-171450">
              <a:buFont typeface="Arial" panose="020B0604020202020204" pitchFamily="34" charset="0"/>
              <a:buChar char="•"/>
            </a:pPr>
            <a:r>
              <a:rPr lang="en-US" b="1" dirty="0"/>
              <a:t>Deeper networks are able to create deep representations</a:t>
            </a:r>
            <a:r>
              <a:rPr lang="en-US" dirty="0"/>
              <a:t>, at every layer, the network learns a new, more abstract representation of the input. A shallow network has less number of hidden layers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36</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445228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Artificial Neural Networks Learn?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37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783053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3CD837A8-7635-49D4-8FBB-F213AFDF86C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16EB544-7168-4939-AB29-5D763F20314C}"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267" name="Rectangle 2">
            <a:extLst>
              <a:ext uri="{FF2B5EF4-FFF2-40B4-BE49-F238E27FC236}">
                <a16:creationId xmlns:a16="http://schemas.microsoft.com/office/drawing/2014/main" id="{BA2EF70C-9FB0-4A95-9E9F-EA715B51F689}"/>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46FCD75B-4D4A-455C-B74F-6CE2D261772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 typeface="Arial" panose="020B0604020202020204" pitchFamily="34" charset="0"/>
              <a:buChar char="•"/>
            </a:pPr>
            <a:r>
              <a:rPr lang="en-US" altLang="en-US" b="1" dirty="0"/>
              <a:t>ANNs learn </a:t>
            </a:r>
            <a:r>
              <a:rPr lang="en-US" altLang="en-US" dirty="0"/>
              <a:t>by </a:t>
            </a:r>
            <a:r>
              <a:rPr lang="en-US" altLang="en-US" b="1" dirty="0"/>
              <a:t>adjusting the weights </a:t>
            </a:r>
            <a:r>
              <a:rPr lang="en-US" altLang="en-US" dirty="0"/>
              <a:t>of the wires connecting one neuron to another</a:t>
            </a:r>
          </a:p>
          <a:p>
            <a:pPr marL="171450" indent="-171450">
              <a:buFont typeface="Arial" panose="020B0604020202020204" pitchFamily="34" charset="0"/>
              <a:buChar char="•"/>
            </a:pPr>
            <a:r>
              <a:rPr lang="en-US" altLang="en-US" dirty="0"/>
              <a:t>The </a:t>
            </a:r>
            <a:r>
              <a:rPr lang="en-US" altLang="en-US" b="1" dirty="0"/>
              <a:t>adjustment of the weights </a:t>
            </a:r>
            <a:r>
              <a:rPr lang="en-US" altLang="en-US" dirty="0"/>
              <a:t>is a </a:t>
            </a:r>
            <a:r>
              <a:rPr lang="en-US" altLang="en-US" u="sng" dirty="0"/>
              <a:t>function of the error</a:t>
            </a:r>
            <a:r>
              <a:rPr lang="en-US" altLang="en-US" dirty="0"/>
              <a:t> that results between the prediction and label</a:t>
            </a:r>
          </a:p>
          <a:p>
            <a:pPr marL="171450" indent="-171450">
              <a:buFont typeface="Arial" panose="020B0604020202020204" pitchFamily="34" charset="0"/>
              <a:buChar char="•"/>
            </a:pPr>
            <a:endParaRPr lang="en-US" altLang="en-US" dirty="0"/>
          </a:p>
          <a:p>
            <a:pPr marL="171450" indent="-171450">
              <a:buFont typeface="Arial" panose="020B0604020202020204" pitchFamily="34" charset="0"/>
              <a:buChar char="•"/>
            </a:pPr>
            <a:r>
              <a:rPr lang="en-US" altLang="en-US" b="1" dirty="0"/>
              <a:t>Feed forward </a:t>
            </a:r>
            <a:r>
              <a:rPr lang="en-US" altLang="en-US" dirty="0"/>
              <a:t>means that </a:t>
            </a:r>
            <a:r>
              <a:rPr lang="en-US" altLang="en-US" b="0" u="sng" dirty="0"/>
              <a:t>data flows in one direction </a:t>
            </a:r>
            <a:r>
              <a:rPr lang="en-US" altLang="en-US" dirty="0"/>
              <a:t>from input to output layer (forward). </a:t>
            </a:r>
          </a:p>
          <a:p>
            <a:pPr marL="171450" indent="-171450">
              <a:buFont typeface="Arial" panose="020B0604020202020204" pitchFamily="34" charset="0"/>
              <a:buChar char="•"/>
            </a:pPr>
            <a:r>
              <a:rPr lang="en-US" altLang="en-US" dirty="0"/>
              <a:t>This type of network is trained with the </a:t>
            </a:r>
            <a:r>
              <a:rPr lang="en-US" altLang="en-US" b="1" dirty="0"/>
              <a:t>back propagation </a:t>
            </a:r>
            <a:r>
              <a:rPr lang="en-US" altLang="en-US" dirty="0"/>
              <a:t>learning algorithm.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all other Machine Learning Methods, fitting a ML algorithm and learning boils down to </a:t>
            </a:r>
            <a:r>
              <a:rPr lang="en-US" b="1" dirty="0"/>
              <a:t>solving an optimization problem</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39</a:t>
            </a:fld>
            <a:endParaRPr lang="en-US">
              <a:uFillTx/>
            </a:endParaRPr>
          </a:p>
        </p:txBody>
      </p:sp>
    </p:spTree>
    <p:extLst>
      <p:ext uri="{BB962C8B-B14F-4D97-AF65-F5344CB8AC3E}">
        <p14:creationId xmlns:p14="http://schemas.microsoft.com/office/powerpoint/2010/main" val="31062130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exercise we went through for Linear Regression, Logistic Regression, </a:t>
            </a:r>
          </a:p>
          <a:p>
            <a:pPr marL="171450" indent="-171450">
              <a:buFont typeface="Arial" panose="020B0604020202020204" pitchFamily="34" charset="0"/>
              <a:buChar char="•"/>
            </a:pPr>
            <a:r>
              <a:rPr lang="en-US" dirty="0"/>
              <a:t>we propose our </a:t>
            </a:r>
            <a:r>
              <a:rPr lang="en-US" b="1" dirty="0"/>
              <a:t>Objective Function </a:t>
            </a:r>
            <a:r>
              <a:rPr lang="en-US" dirty="0"/>
              <a:t>(Loss Function)</a:t>
            </a:r>
          </a:p>
          <a:p>
            <a:pPr marL="171450" indent="-171450">
              <a:buFont typeface="Arial" panose="020B0604020202020204" pitchFamily="34" charset="0"/>
              <a:buChar char="•"/>
            </a:pPr>
            <a:r>
              <a:rPr lang="en-US" b="1" dirty="0"/>
              <a:t>Optimize the Loss Function </a:t>
            </a:r>
            <a:r>
              <a:rPr lang="en-US" dirty="0"/>
              <a:t>and find the optimal parameters (</a:t>
            </a:r>
            <a:r>
              <a:rPr lang="en-US" b="1" dirty="0"/>
              <a:t>find the weights for ANNs</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above loss function is </a:t>
            </a:r>
            <a:r>
              <a:rPr lang="en-US" b="1" dirty="0"/>
              <a:t>suitable for regression</a:t>
            </a:r>
          </a:p>
          <a:p>
            <a:endParaRPr lang="en-US" dirty="0"/>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40</a:t>
            </a:fld>
            <a:endParaRPr lang="en-US">
              <a:uFillTx/>
            </a:endParaRPr>
          </a:p>
        </p:txBody>
      </p:sp>
    </p:spTree>
    <p:extLst>
      <p:ext uri="{BB962C8B-B14F-4D97-AF65-F5344CB8AC3E}">
        <p14:creationId xmlns:p14="http://schemas.microsoft.com/office/powerpoint/2010/main" val="1714412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Classification</a:t>
            </a:r>
            <a:r>
              <a:rPr lang="en-US" dirty="0"/>
              <a: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Activation </a:t>
            </a:r>
            <a:r>
              <a:rPr lang="en-US" b="1" dirty="0" err="1"/>
              <a:t>Fn</a:t>
            </a:r>
            <a:r>
              <a:rPr lang="en-US" dirty="0"/>
              <a:t>: </a:t>
            </a:r>
            <a:r>
              <a:rPr lang="en-US" u="sng" dirty="0">
                <a:effectLst>
                  <a:outerShdw blurRad="38100" dist="38100" dir="2700000" algn="tl">
                    <a:srgbClr val="000000">
                      <a:alpha val="43137"/>
                    </a:srgbClr>
                  </a:outerShdw>
                </a:effectLst>
              </a:rPr>
              <a:t>Softmax</a:t>
            </a:r>
            <a:r>
              <a:rPr lang="en-US" dirty="0"/>
              <a:t> can be used for multi class while </a:t>
            </a:r>
            <a:r>
              <a:rPr lang="en-US" u="sng" dirty="0">
                <a:effectLst>
                  <a:outerShdw blurRad="38100" dist="38100" dir="2700000" algn="tl">
                    <a:srgbClr val="000000">
                      <a:alpha val="43137"/>
                    </a:srgbClr>
                  </a:outerShdw>
                </a:effectLst>
              </a:rPr>
              <a:t>Sigmoid</a:t>
            </a:r>
            <a:r>
              <a:rPr lang="en-US" dirty="0"/>
              <a:t> can be used for Binary Classification</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Loss </a:t>
            </a:r>
            <a:r>
              <a:rPr lang="en-US" b="1" dirty="0" err="1"/>
              <a:t>Fn</a:t>
            </a:r>
            <a:r>
              <a:rPr lang="en-US" dirty="0"/>
              <a:t>: </a:t>
            </a:r>
            <a:r>
              <a:rPr lang="en-US" u="sng" dirty="0">
                <a:effectLst>
                  <a:outerShdw blurRad="38100" dist="38100" dir="2700000" algn="tl">
                    <a:srgbClr val="000000">
                      <a:alpha val="43137"/>
                    </a:srgbClr>
                  </a:outerShdw>
                </a:effectLst>
              </a:rPr>
              <a:t>Cross-entropy</a:t>
            </a:r>
            <a:r>
              <a:rPr lang="en-US" dirty="0"/>
              <a:t> can be used as a loss function when optimizing classification models like </a:t>
            </a:r>
            <a:r>
              <a:rPr lang="en-US" b="1" dirty="0"/>
              <a:t>logistic regression </a:t>
            </a:r>
            <a:r>
              <a:rPr lang="en-US" dirty="0"/>
              <a:t>and </a:t>
            </a:r>
            <a:r>
              <a:rPr lang="en-US" b="1" dirty="0"/>
              <a:t>artificial neural networks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MSE</a:t>
            </a:r>
            <a:r>
              <a:rPr lang="en-US" sz="1200" b="0" i="0" kern="1200" dirty="0">
                <a:solidFill>
                  <a:schemeClr val="tx1"/>
                </a:solidFill>
                <a:effectLst/>
                <a:latin typeface="+mn-lt"/>
                <a:ea typeface="+mn-ea"/>
                <a:cs typeface="+mn-cs"/>
              </a:rPr>
              <a:t> has nice mathematical properties which makes it </a:t>
            </a:r>
            <a:r>
              <a:rPr lang="en-US" sz="1200" b="1" i="0" kern="1200" dirty="0">
                <a:solidFill>
                  <a:schemeClr val="tx1"/>
                </a:solidFill>
                <a:effectLst/>
                <a:latin typeface="+mn-lt"/>
                <a:ea typeface="+mn-ea"/>
                <a:cs typeface="+mn-cs"/>
              </a:rPr>
              <a:t>easier to compute the gradient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Because of the square, large errors have relatively greater influence on MSE.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Therefore, </a:t>
            </a:r>
            <a:r>
              <a:rPr lang="en-US" sz="1200" b="1" i="0" kern="1200" dirty="0">
                <a:solidFill>
                  <a:schemeClr val="tx1"/>
                </a:solidFill>
                <a:effectLst/>
                <a:latin typeface="+mn-lt"/>
                <a:ea typeface="+mn-ea"/>
                <a:cs typeface="+mn-cs"/>
              </a:rPr>
              <a:t>MAE is more robust to outliers </a:t>
            </a:r>
            <a:r>
              <a:rPr lang="en-US" sz="1200" b="0" i="0" kern="1200" dirty="0">
                <a:solidFill>
                  <a:schemeClr val="tx1"/>
                </a:solidFill>
                <a:effectLst/>
                <a:latin typeface="+mn-lt"/>
                <a:ea typeface="+mn-ea"/>
                <a:cs typeface="+mn-cs"/>
              </a:rPr>
              <a:t>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9041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example of an Artificial Neuron with </a:t>
            </a:r>
            <a:r>
              <a:rPr lang="en-US" b="1" dirty="0"/>
              <a:t>3 inputs </a:t>
            </a:r>
            <a:r>
              <a:rPr lang="en-US" u="sng" dirty="0"/>
              <a:t>each with a weight</a:t>
            </a:r>
            <a:r>
              <a:rPr lang="en-US" dirty="0"/>
              <a:t>.</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4</a:t>
            </a:fld>
            <a:endParaRPr lang="en-US">
              <a:uFillTx/>
            </a:endParaRPr>
          </a:p>
        </p:txBody>
      </p:sp>
    </p:spTree>
    <p:extLst>
      <p:ext uri="{BB962C8B-B14F-4D97-AF65-F5344CB8AC3E}">
        <p14:creationId xmlns:p14="http://schemas.microsoft.com/office/powerpoint/2010/main" val="1890956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Very similar to any Machine Learning Algorithm we have encountered so far, </a:t>
            </a:r>
            <a:r>
              <a:rPr lang="en-US" b="1" dirty="0"/>
              <a:t>training in ANN translates to adjusting weights</a:t>
            </a:r>
            <a:r>
              <a:rPr lang="en-US" dirty="0"/>
              <a:t>.</a:t>
            </a:r>
          </a:p>
          <a:p>
            <a:pPr marL="171450" indent="-171450">
              <a:buFont typeface="Arial" panose="020B0604020202020204" pitchFamily="34" charset="0"/>
              <a:buChar char="•"/>
            </a:pPr>
            <a:r>
              <a:rPr lang="en-US" b="1" dirty="0"/>
              <a:t>Adjusting weights </a:t>
            </a:r>
            <a:r>
              <a:rPr lang="en-US" dirty="0"/>
              <a:t>translates to an optimization problem that seeks to minimize a Loss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Is the Loss function in MLPs convex?</a:t>
            </a:r>
          </a:p>
          <a:p>
            <a:pPr marL="171450" indent="-171450">
              <a:buFont typeface="Arial" panose="020B0604020202020204" pitchFamily="34" charset="0"/>
              <a:buChar char="•"/>
            </a:pPr>
            <a:r>
              <a:rPr lang="en-US" dirty="0"/>
              <a:t>https://stats.stackexchange.com/questions/106334/cost-function-of-neural-network-is-non-convex</a:t>
            </a:r>
          </a:p>
          <a:p>
            <a:pPr marL="171450" indent="-171450">
              <a:buFont typeface="Arial" panose="020B0604020202020204" pitchFamily="34" charset="0"/>
              <a:buChar char="•"/>
            </a:pPr>
            <a:r>
              <a:rPr lang="en-US" dirty="0"/>
              <a:t>https://math.stackexchange.com/questions/4402076/how-can-the-loss-functions-of-neural-networks-be-non-convex</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42</a:t>
            </a:fld>
            <a:endParaRPr lang="en-US">
              <a:uFillTx/>
            </a:endParaRPr>
          </a:p>
        </p:txBody>
      </p:sp>
    </p:spTree>
    <p:extLst>
      <p:ext uri="{BB962C8B-B14F-4D97-AF65-F5344CB8AC3E}">
        <p14:creationId xmlns:p14="http://schemas.microsoft.com/office/powerpoint/2010/main" val="2906341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171450" indent="-171450">
              <a:buFont typeface="Arial" panose="020B0604020202020204" pitchFamily="34" charset="0"/>
              <a:buChar char="•"/>
            </a:pPr>
            <a:r>
              <a:rPr lang="en-US" dirty="0"/>
              <a:t>An </a:t>
            </a:r>
            <a:r>
              <a:rPr lang="en-US" b="1" dirty="0"/>
              <a:t>error signal </a:t>
            </a:r>
            <a:r>
              <a:rPr lang="en-US" dirty="0"/>
              <a:t>that measures the difference between the label and produced prediction is used as a loss function</a:t>
            </a:r>
          </a:p>
          <a:p>
            <a:pPr marL="171450" indent="-171450">
              <a:buFont typeface="Arial" panose="020B0604020202020204" pitchFamily="34" charset="0"/>
              <a:buChar char="•"/>
            </a:pPr>
            <a:r>
              <a:rPr lang="en-US" dirty="0"/>
              <a:t>The </a:t>
            </a:r>
            <a:r>
              <a:rPr lang="en-US" b="1" dirty="0"/>
              <a:t>Loss function is minimized </a:t>
            </a:r>
            <a:r>
              <a:rPr lang="en-US" dirty="0"/>
              <a:t>by calculating the gradient using gradient descent</a:t>
            </a:r>
          </a:p>
          <a:p>
            <a:pPr marL="171450" indent="-171450">
              <a:buFont typeface="Arial" panose="020B0604020202020204" pitchFamily="34" charset="0"/>
              <a:buChar char="•"/>
            </a:pPr>
            <a:r>
              <a:rPr lang="en-US" dirty="0"/>
              <a:t>When do we stop? What is the termination criteria?</a:t>
            </a:r>
          </a:p>
          <a:p>
            <a:pPr marL="628650" lvl="1" indent="-171450">
              <a:buFont typeface="Arial" panose="020B0604020202020204" pitchFamily="34" charset="0"/>
              <a:buChar char="•"/>
            </a:pPr>
            <a:r>
              <a:rPr lang="en-US" dirty="0"/>
              <a:t>No further improvement ..</a:t>
            </a:r>
          </a:p>
          <a:p>
            <a:pPr marL="628650" lvl="1" indent="-171450">
              <a:buFont typeface="Arial" panose="020B0604020202020204" pitchFamily="34" charset="0"/>
              <a:buChar char="•"/>
            </a:pPr>
            <a:r>
              <a:rPr lang="en-US" dirty="0"/>
              <a:t>A certain number of passes </a:t>
            </a:r>
          </a:p>
          <a:p>
            <a:pPr marL="628650" lvl="1" indent="-171450">
              <a:buFont typeface="Arial" panose="020B0604020202020204" pitchFamily="34" charset="0"/>
              <a:buChar char="•"/>
            </a:pPr>
            <a:r>
              <a:rPr lang="en-US" dirty="0"/>
              <a:t>A certain number of epochs</a:t>
            </a:r>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6929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a:t>
            </a:r>
            <a:r>
              <a:rPr lang="en-US" b="1" dirty="0"/>
              <a:t>steps that need to be taken </a:t>
            </a:r>
            <a:r>
              <a:rPr lang="en-US" dirty="0"/>
              <a:t>by the Gradient Descent Algorithm include</a:t>
            </a:r>
          </a:p>
          <a:p>
            <a:endParaRPr lang="en-US" dirty="0"/>
          </a:p>
          <a:p>
            <a:pPr marL="228600" indent="-228600">
              <a:buAutoNum type="arabicParenR"/>
            </a:pPr>
            <a:r>
              <a:rPr lang="en-US" dirty="0"/>
              <a:t>Taking the </a:t>
            </a:r>
            <a:r>
              <a:rPr lang="en-US" b="1" dirty="0"/>
              <a:t>gradient of the Loss Function </a:t>
            </a:r>
          </a:p>
          <a:p>
            <a:pPr marL="228600" indent="-228600">
              <a:buAutoNum type="arabicParenR"/>
            </a:pPr>
            <a:r>
              <a:rPr lang="en-US" b="0" dirty="0"/>
              <a:t>Choose a starting point </a:t>
            </a:r>
            <a:r>
              <a:rPr lang="en-US" b="1" dirty="0"/>
              <a:t>(</a:t>
            </a:r>
            <a:r>
              <a:rPr lang="en-US" b="1" dirty="0" err="1"/>
              <a:t>i.e</a:t>
            </a:r>
            <a:r>
              <a:rPr lang="en-US" b="1" dirty="0"/>
              <a:t> a random value of the parameter)</a:t>
            </a:r>
          </a:p>
          <a:p>
            <a:pPr marL="228600" indent="-228600">
              <a:buAutoNum type="arabicParenR"/>
            </a:pPr>
            <a:r>
              <a:rPr lang="en-US" b="1" dirty="0"/>
              <a:t>Plug in initial starting point </a:t>
            </a:r>
            <a:r>
              <a:rPr lang="en-US" b="0" dirty="0"/>
              <a:t>in the Gradient</a:t>
            </a:r>
          </a:p>
          <a:p>
            <a:pPr marL="228600" indent="-228600">
              <a:buAutoNum type="arabicParenR"/>
            </a:pPr>
            <a:r>
              <a:rPr lang="en-US" dirty="0"/>
              <a:t>Calculating the </a:t>
            </a:r>
            <a:r>
              <a:rPr lang="en-US" b="1" dirty="0"/>
              <a:t>Step Size </a:t>
            </a:r>
            <a:r>
              <a:rPr lang="en-US" dirty="0"/>
              <a:t>which is determined by the Learning Rate</a:t>
            </a:r>
          </a:p>
          <a:p>
            <a:pPr marL="228600" indent="-228600">
              <a:buAutoNum type="arabicParenR"/>
            </a:pPr>
            <a:r>
              <a:rPr lang="en-US" dirty="0"/>
              <a:t>Recalculating the </a:t>
            </a:r>
            <a:r>
              <a:rPr lang="en-US" b="1" dirty="0"/>
              <a:t>value of the parameter</a:t>
            </a:r>
          </a:p>
          <a:p>
            <a:pPr marL="228600" indent="-228600">
              <a:buAutoNum type="arabicParenR"/>
            </a:pPr>
            <a:r>
              <a:rPr lang="en-US" b="1" dirty="0"/>
              <a:t>Stop</a:t>
            </a:r>
            <a:r>
              <a:rPr lang="en-US" dirty="0"/>
              <a:t> if the step size is very small or we reach max iterations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44</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834834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Backpropagation algorithm </a:t>
            </a:r>
            <a:r>
              <a:rPr lang="en-US" dirty="0"/>
              <a:t>is probably the most fundamental building block in a neural network. </a:t>
            </a:r>
          </a:p>
          <a:p>
            <a:pPr marL="628650" lvl="1" indent="-171450">
              <a:buFont typeface="Arial" panose="020B0604020202020204" pitchFamily="34" charset="0"/>
              <a:buChar char="•"/>
            </a:pPr>
            <a:r>
              <a:rPr lang="en-US" dirty="0"/>
              <a:t>It was first introduced in 1960s </a:t>
            </a:r>
          </a:p>
          <a:p>
            <a:pPr marL="1085850" lvl="2" indent="-171450">
              <a:buFont typeface="Arial" panose="020B0604020202020204" pitchFamily="34" charset="0"/>
              <a:buChar char="•"/>
            </a:pPr>
            <a:r>
              <a:rPr lang="en-US" dirty="0"/>
              <a:t>Backpropagation </a:t>
            </a:r>
            <a:r>
              <a:rPr lang="en-US" b="1" dirty="0"/>
              <a:t>was derived by multiple researchers</a:t>
            </a:r>
            <a:r>
              <a:rPr lang="en-US" dirty="0"/>
              <a:t> in the early 60's and implemented to run on computers as early as 1970 by Seppo </a:t>
            </a:r>
            <a:r>
              <a:rPr lang="en-US" dirty="0" err="1"/>
              <a:t>Linnainmaa</a:t>
            </a:r>
            <a:r>
              <a:rPr lang="en-US" dirty="0"/>
              <a:t>.</a:t>
            </a:r>
          </a:p>
          <a:p>
            <a:pPr marL="1085850" lvl="2" indent="-171450">
              <a:buFont typeface="Arial" panose="020B0604020202020204" pitchFamily="34" charset="0"/>
              <a:buChar char="•"/>
            </a:pPr>
            <a:r>
              <a:rPr lang="en-US" dirty="0"/>
              <a:t>Paul </a:t>
            </a:r>
            <a:r>
              <a:rPr lang="en-US" dirty="0" err="1"/>
              <a:t>Werbos</a:t>
            </a:r>
            <a:r>
              <a:rPr lang="en-US" dirty="0"/>
              <a:t> was first in the US to propose that it could be used for neural nets after analyzing it in depth in his 1974 dissertation.</a:t>
            </a:r>
          </a:p>
          <a:p>
            <a:pPr marL="628650" lvl="1" indent="-171450">
              <a:buFont typeface="Arial" panose="020B0604020202020204" pitchFamily="34" charset="0"/>
              <a:buChar char="•"/>
            </a:pPr>
            <a:r>
              <a:rPr lang="en-US" dirty="0"/>
              <a:t>Almost 30 years later (1989) popularized by </a:t>
            </a:r>
            <a:r>
              <a:rPr lang="en-US" b="1" dirty="0" err="1"/>
              <a:t>Rumelhart</a:t>
            </a:r>
            <a:r>
              <a:rPr lang="en-US" b="1" dirty="0"/>
              <a:t>, Hinton and Williams </a:t>
            </a:r>
            <a:r>
              <a:rPr lang="en-US" dirty="0"/>
              <a:t>in a paper called “Learning representations by back-propagating errors”.</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45</a:t>
            </a:fld>
            <a:endParaRPr lang="en-US">
              <a:uFillTx/>
            </a:endParaRPr>
          </a:p>
        </p:txBody>
      </p:sp>
    </p:spTree>
    <p:extLst>
      <p:ext uri="{BB962C8B-B14F-4D97-AF65-F5344CB8AC3E}">
        <p14:creationId xmlns:p14="http://schemas.microsoft.com/office/powerpoint/2010/main" val="1318641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Forward Propagation </a:t>
            </a:r>
            <a:r>
              <a:rPr lang="en-US" dirty="0"/>
              <a:t>is the way to move from the Input layer (left) to the Output layer (right) in the neural network. </a:t>
            </a:r>
          </a:p>
          <a:p>
            <a:pPr marL="628650" lvl="1" indent="-171450">
              <a:buFont typeface="Arial" panose="020B0604020202020204" pitchFamily="34" charset="0"/>
              <a:buChar char="•"/>
            </a:pPr>
            <a:r>
              <a:rPr lang="en-US" b="1" dirty="0"/>
              <a:t>Feed forward means </a:t>
            </a:r>
            <a:r>
              <a:rPr lang="en-US" dirty="0"/>
              <a:t>that </a:t>
            </a:r>
            <a:r>
              <a:rPr lang="en-US" b="1" dirty="0"/>
              <a:t>data flows in one direction </a:t>
            </a:r>
            <a:r>
              <a:rPr lang="en-US" dirty="0"/>
              <a:t>from input to output layer (forward). </a:t>
            </a:r>
          </a:p>
          <a:p>
            <a:pPr marL="171450" lvl="0" indent="-171450">
              <a:buFont typeface="Arial" panose="020B0604020202020204" pitchFamily="34" charset="0"/>
              <a:buChar char="•"/>
            </a:pPr>
            <a:r>
              <a:rPr lang="en-US" dirty="0"/>
              <a:t>This type of network </a:t>
            </a:r>
            <a:r>
              <a:rPr lang="en-US" b="1" dirty="0"/>
              <a:t>is trained with the back propagation </a:t>
            </a:r>
            <a:r>
              <a:rPr lang="en-US" dirty="0"/>
              <a:t>learning algorithm.</a:t>
            </a:r>
          </a:p>
          <a:p>
            <a:pPr marL="628650" lvl="1" indent="-171450">
              <a:buFont typeface="Arial" panose="020B0604020202020204" pitchFamily="34" charset="0"/>
              <a:buChar char="•"/>
            </a:pPr>
            <a:r>
              <a:rPr lang="en-US" dirty="0"/>
              <a:t>The process of moving from the right to left </a:t>
            </a:r>
            <a:r>
              <a:rPr lang="en-US" dirty="0" err="1"/>
              <a:t>i.e</a:t>
            </a:r>
            <a:r>
              <a:rPr lang="en-US" dirty="0"/>
              <a:t> </a:t>
            </a:r>
            <a:r>
              <a:rPr lang="en-US" b="1" dirty="0"/>
              <a:t>backward</a:t>
            </a:r>
            <a:r>
              <a:rPr lang="en-US" dirty="0"/>
              <a:t> from the Output to the Input layer is called the </a:t>
            </a:r>
            <a:r>
              <a:rPr lang="en-US" b="1" dirty="0"/>
              <a:t>Backward Propagation</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46</a:t>
            </a:fld>
            <a:endParaRPr lang="en-US">
              <a:uFillTx/>
            </a:endParaRPr>
          </a:p>
        </p:txBody>
      </p:sp>
    </p:spTree>
    <p:extLst>
      <p:ext uri="{BB962C8B-B14F-4D97-AF65-F5344CB8AC3E}">
        <p14:creationId xmlns:p14="http://schemas.microsoft.com/office/powerpoint/2010/main" val="2752426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back-propagation learning algorithm computes the mean-squared error of the difference between the desired output and the real output value and adjusts the weight and bias coefficients until the mean-squared error function reaches a predetermined minimum value.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0D9CD5-BDB9-6B4F-9C9D-9924477A2978}"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603213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Below are the </a:t>
            </a:r>
            <a:r>
              <a:rPr lang="en-US" b="1" dirty="0"/>
              <a:t>steps involved in Backpropagation</a:t>
            </a:r>
            <a:r>
              <a:rPr lang="en-US" dirty="0"/>
              <a:t>: </a:t>
            </a:r>
          </a:p>
          <a:p>
            <a:pPr marL="171450" indent="-171450">
              <a:buFont typeface="Arial" panose="020B0604020202020204" pitchFamily="34" charset="0"/>
              <a:buChar char="•"/>
            </a:pPr>
            <a:r>
              <a:rPr lang="en-US" dirty="0"/>
              <a:t>Step – 1: Forward Propagation (present all training examples to inputs and </a:t>
            </a:r>
            <a:r>
              <a:rPr lang="en-US" b="1" dirty="0"/>
              <a:t>values will propagate to the output</a:t>
            </a:r>
            <a:r>
              <a:rPr lang="en-US" dirty="0"/>
              <a:t>)</a:t>
            </a:r>
          </a:p>
          <a:p>
            <a:pPr marL="171450" indent="-171450">
              <a:buFont typeface="Arial" panose="020B0604020202020204" pitchFamily="34" charset="0"/>
              <a:buChar char="•"/>
            </a:pPr>
            <a:r>
              <a:rPr lang="en-US" dirty="0"/>
              <a:t>Step – 2: Backward Propagation (</a:t>
            </a:r>
            <a:r>
              <a:rPr lang="en-US" b="1" dirty="0"/>
              <a:t>compare labels with predictions</a:t>
            </a:r>
            <a:r>
              <a:rPr lang="en-US" dirty="0"/>
              <a:t>) </a:t>
            </a:r>
          </a:p>
          <a:p>
            <a:pPr marL="171450" indent="-171450">
              <a:buFont typeface="Arial" panose="020B0604020202020204" pitchFamily="34" charset="0"/>
              <a:buChar char="•"/>
            </a:pPr>
            <a:r>
              <a:rPr lang="en-US" dirty="0"/>
              <a:t>Step – 3: Putting all the values together and </a:t>
            </a:r>
            <a:r>
              <a:rPr lang="en-US" b="1" dirty="0"/>
              <a:t>calculating the updated weight value</a:t>
            </a:r>
            <a:r>
              <a:rPr lang="en-US" dirty="0"/>
              <a:t>.</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48</a:t>
            </a:fld>
            <a:endParaRPr lang="en-US">
              <a:uFillTx/>
            </a:endParaRPr>
          </a:p>
        </p:txBody>
      </p:sp>
    </p:spTree>
    <p:extLst>
      <p:ext uri="{BB962C8B-B14F-4D97-AF65-F5344CB8AC3E}">
        <p14:creationId xmlns:p14="http://schemas.microsoft.com/office/powerpoint/2010/main" val="3382314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a:t>
            </a:r>
            <a:r>
              <a:rPr lang="en-US" b="1" dirty="0"/>
              <a:t>weights</a:t>
            </a:r>
            <a:r>
              <a:rPr lang="en-US" dirty="0"/>
              <a:t> of artificial neural networks </a:t>
            </a:r>
            <a:r>
              <a:rPr lang="en-US" b="1" dirty="0"/>
              <a:t>must be initialized to small random numbers</a:t>
            </a:r>
            <a:r>
              <a:rPr lang="en-US" dirty="0"/>
              <a:t>. </a:t>
            </a:r>
          </a:p>
          <a:p>
            <a:pPr marL="628650" lvl="1" indent="-171450">
              <a:buFont typeface="Arial" panose="020B0604020202020204" pitchFamily="34" charset="0"/>
              <a:buChar char="•"/>
            </a:pPr>
            <a:r>
              <a:rPr lang="en-US" dirty="0"/>
              <a:t>This is because this is an expectation of the stochastic optimization algorithm used to train the model, called SGD.</a:t>
            </a:r>
          </a:p>
          <a:p>
            <a:pPr marL="228600" lvl="0" indent="-228600">
              <a:buFont typeface="+mj-lt"/>
              <a:buAutoNum type="arabicPeriod"/>
            </a:pPr>
            <a:r>
              <a:rPr lang="en-US" dirty="0"/>
              <a:t>Perform a </a:t>
            </a:r>
            <a:r>
              <a:rPr lang="en-US" b="1" dirty="0"/>
              <a:t>forward pass </a:t>
            </a:r>
            <a:r>
              <a:rPr lang="en-US" dirty="0"/>
              <a:t>to produce a network output</a:t>
            </a:r>
          </a:p>
          <a:p>
            <a:pPr marL="228600" lvl="0" indent="-228600">
              <a:buFont typeface="+mj-lt"/>
              <a:buAutoNum type="arabicPeriod"/>
            </a:pPr>
            <a:r>
              <a:rPr lang="en-US" dirty="0"/>
              <a:t>For each output unit, compute local gradients</a:t>
            </a:r>
          </a:p>
          <a:p>
            <a:pPr marL="228600" lvl="0" indent="-228600">
              <a:buFont typeface="+mj-lt"/>
              <a:buAutoNum type="arabicPeriod"/>
            </a:pPr>
            <a:r>
              <a:rPr lang="en-US" dirty="0"/>
              <a:t>Preform </a:t>
            </a:r>
            <a:r>
              <a:rPr lang="en-US" b="1" dirty="0"/>
              <a:t>backward pass</a:t>
            </a:r>
            <a:r>
              <a:rPr lang="en-US" dirty="0"/>
              <a:t>:</a:t>
            </a:r>
          </a:p>
          <a:p>
            <a:pPr marL="685800" lvl="1" indent="-228600">
              <a:buFont typeface="Arial" panose="020B0604020202020204" pitchFamily="34" charset="0"/>
              <a:buChar char="•"/>
            </a:pPr>
            <a:r>
              <a:rPr lang="en-US" dirty="0"/>
              <a:t>For </a:t>
            </a:r>
            <a:r>
              <a:rPr lang="en-US" b="1" dirty="0"/>
              <a:t>all hidden units </a:t>
            </a:r>
            <a:r>
              <a:rPr lang="en-US" dirty="0"/>
              <a:t>compute gradients</a:t>
            </a:r>
          </a:p>
          <a:p>
            <a:pPr marL="228600" lvl="0" indent="-228600">
              <a:buFont typeface="+mj-lt"/>
              <a:buAutoNum type="arabicPeriod"/>
            </a:pPr>
            <a:r>
              <a:rPr lang="en-US" dirty="0"/>
              <a:t>For all weights, </a:t>
            </a:r>
            <a:r>
              <a:rPr lang="en-US" b="1" dirty="0"/>
              <a:t>change weights </a:t>
            </a:r>
            <a:r>
              <a:rPr lang="en-US" dirty="0"/>
              <a:t>by gradient descent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670E17A5-503D-AF40-9446-B33EB8126F2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49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023117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Randomly initialize the weights</a:t>
            </a:r>
          </a:p>
          <a:p>
            <a:pPr marL="228600" indent="-228600">
              <a:buAutoNum type="arabicParenR"/>
            </a:pPr>
            <a:r>
              <a:rPr lang="en-US" dirty="0"/>
              <a:t>Perform the following tasks until the network is trained</a:t>
            </a:r>
          </a:p>
          <a:p>
            <a:pPr marL="228600" indent="-228600">
              <a:buAutoNum type="arabicParenR"/>
            </a:pPr>
            <a:r>
              <a:rPr lang="en-US" dirty="0"/>
              <a:t>Do the </a:t>
            </a:r>
            <a:r>
              <a:rPr lang="en-US" b="1" dirty="0"/>
              <a:t>forward pass </a:t>
            </a:r>
            <a:r>
              <a:rPr lang="en-US" dirty="0"/>
              <a:t>and </a:t>
            </a:r>
          </a:p>
          <a:p>
            <a:pPr marL="685800" lvl="1" indent="-228600">
              <a:buFont typeface="Arial" panose="020B0604020202020204" pitchFamily="34" charset="0"/>
              <a:buChar char="•"/>
            </a:pPr>
            <a:r>
              <a:rPr lang="en-US" b="1" dirty="0"/>
              <a:t>calculate the outputs </a:t>
            </a:r>
            <a:r>
              <a:rPr lang="en-US" dirty="0"/>
              <a:t>of each hidden neuron in each layer</a:t>
            </a:r>
          </a:p>
          <a:p>
            <a:pPr marL="228600" indent="-228600">
              <a:buAutoNum type="arabicParenR"/>
            </a:pPr>
            <a:r>
              <a:rPr lang="en-US" dirty="0"/>
              <a:t>Do the </a:t>
            </a:r>
            <a:r>
              <a:rPr lang="en-US" b="1" dirty="0"/>
              <a:t>backward pass</a:t>
            </a:r>
            <a:r>
              <a:rPr lang="en-US" dirty="0"/>
              <a:t>:</a:t>
            </a:r>
          </a:p>
          <a:p>
            <a:pPr marL="685800" lvl="1" indent="-228600">
              <a:buFont typeface="Arial" panose="020B0604020202020204" pitchFamily="34" charset="0"/>
              <a:buChar char="•"/>
            </a:pPr>
            <a:r>
              <a:rPr lang="en-US" dirty="0"/>
              <a:t>For each output calculate the deltas</a:t>
            </a:r>
          </a:p>
          <a:p>
            <a:pPr marL="685800" lvl="1" indent="-228600">
              <a:buFont typeface="Arial" panose="020B0604020202020204" pitchFamily="34" charset="0"/>
              <a:buChar char="•"/>
            </a:pPr>
            <a:r>
              <a:rPr lang="en-US" dirty="0"/>
              <a:t>For each hidden unit compute the deltas</a:t>
            </a:r>
          </a:p>
          <a:p>
            <a:pPr marL="685800" lvl="1" indent="-228600">
              <a:buFont typeface="Arial" panose="020B0604020202020204" pitchFamily="34" charset="0"/>
              <a:buChar char="•"/>
            </a:pPr>
            <a:r>
              <a:rPr lang="en-US" dirty="0"/>
              <a:t>For all weights change using the gradient descent</a:t>
            </a:r>
          </a:p>
          <a:p>
            <a:r>
              <a:rPr lang="en-US" dirty="0"/>
              <a:t>Delta Rule:</a:t>
            </a:r>
          </a:p>
          <a:p>
            <a:pPr marL="171450" indent="-171450">
              <a:buFont typeface="Arial" panose="020B0604020202020204" pitchFamily="34" charset="0"/>
              <a:buChar char="•"/>
            </a:pPr>
            <a:r>
              <a:rPr lang="en-US" dirty="0"/>
              <a:t>https://www.youtube.com/watch?v=dK4veEQnt2I</a:t>
            </a:r>
          </a:p>
          <a:p>
            <a:pPr marL="171450" indent="-171450">
              <a:buFont typeface="Arial" panose="020B0604020202020204" pitchFamily="34" charset="0"/>
              <a:buChar char="•"/>
            </a:pPr>
            <a:r>
              <a:rPr lang="en-US" dirty="0"/>
              <a:t>https://www.youtube.com/watch?v=wvXgjETpDpk</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50</a:t>
            </a:fld>
            <a:endParaRPr lang="en-US">
              <a:uFillTx/>
            </a:endParaRPr>
          </a:p>
        </p:txBody>
      </p:sp>
    </p:spTree>
    <p:extLst>
      <p:ext uri="{BB962C8B-B14F-4D97-AF65-F5344CB8AC3E}">
        <p14:creationId xmlns:p14="http://schemas.microsoft.com/office/powerpoint/2010/main" val="2621834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a worked example and step by step to demonstrate the “Backpropagation” algorithm</a:t>
            </a:r>
          </a:p>
          <a:p>
            <a:r>
              <a:rPr lang="en-US" b="1" dirty="0"/>
              <a:t>Delta Rule</a:t>
            </a:r>
          </a:p>
          <a:p>
            <a:pPr marL="628650" lvl="1" indent="-171450">
              <a:buFont typeface="Arial" panose="020B0604020202020204" pitchFamily="34" charset="0"/>
              <a:buChar char="•"/>
            </a:pPr>
            <a:r>
              <a:rPr lang="en-US" dirty="0"/>
              <a:t>https://www.youtube.com/watch?v=4prQu-PfSG8</a:t>
            </a:r>
          </a:p>
          <a:p>
            <a:pPr marL="628650" lvl="1" indent="-171450">
              <a:buFont typeface="Arial" panose="020B0604020202020204" pitchFamily="34" charset="0"/>
              <a:buChar char="•"/>
            </a:pPr>
            <a:r>
              <a:rPr lang="en-US" dirty="0"/>
              <a:t>https://www.youtube.com/watch?v=U6nA3u1ef1g</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51</a:t>
            </a:fld>
            <a:endParaRPr lang="en-US">
              <a:uFillTx/>
            </a:endParaRPr>
          </a:p>
        </p:txBody>
      </p:sp>
    </p:spTree>
    <p:extLst>
      <p:ext uri="{BB962C8B-B14F-4D97-AF65-F5344CB8AC3E}">
        <p14:creationId xmlns:p14="http://schemas.microsoft.com/office/powerpoint/2010/main" val="861587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What is the output </a:t>
            </a:r>
            <a:r>
              <a:rPr lang="en-US" dirty="0"/>
              <a:t>if an activation function is used?</a:t>
            </a:r>
          </a:p>
          <a:p>
            <a:pPr marL="628650" lvl="1" indent="-171450">
              <a:buFont typeface="Arial" panose="020B0604020202020204" pitchFamily="34" charset="0"/>
              <a:buChar char="•"/>
            </a:pPr>
            <a:r>
              <a:rPr lang="en-US" dirty="0"/>
              <a:t>The output will be any value</a:t>
            </a:r>
          </a:p>
          <a:p>
            <a:pPr marL="628650" lvl="1" indent="-171450">
              <a:buFont typeface="Arial" panose="020B0604020202020204" pitchFamily="34" charset="0"/>
              <a:buChar char="•"/>
            </a:pPr>
            <a:r>
              <a:rPr lang="en-US" dirty="0"/>
              <a:t>But the activation function will tend to limit the range to be between 0 and 1 or 1 and -1</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a:t>
            </a:fld>
            <a:endParaRPr lang="en-US">
              <a:uFillTx/>
            </a:endParaRPr>
          </a:p>
        </p:txBody>
      </p:sp>
    </p:spTree>
    <p:extLst>
      <p:ext uri="{BB962C8B-B14F-4D97-AF65-F5344CB8AC3E}">
        <p14:creationId xmlns:p14="http://schemas.microsoft.com/office/powerpoint/2010/main" val="4293237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Networks Structure</a:t>
            </a:r>
            <a:r>
              <a:rPr lang="en-US" dirty="0"/>
              <a:t>:</a:t>
            </a:r>
          </a:p>
          <a:p>
            <a:pPr marL="628650" lvl="1" indent="-171450">
              <a:buFont typeface="Arial" panose="020B0604020202020204" pitchFamily="34" charset="0"/>
              <a:buChar char="•"/>
            </a:pPr>
            <a:r>
              <a:rPr lang="en-US" dirty="0"/>
              <a:t>A network with </a:t>
            </a:r>
            <a:r>
              <a:rPr lang="en-US" b="1" dirty="0"/>
              <a:t>two inputs</a:t>
            </a:r>
            <a:r>
              <a:rPr lang="en-US" dirty="0"/>
              <a:t>, a </a:t>
            </a:r>
            <a:r>
              <a:rPr lang="en-US" b="1" dirty="0"/>
              <a:t>single hidden layer </a:t>
            </a:r>
            <a:r>
              <a:rPr lang="en-US" dirty="0"/>
              <a:t>with two hidden neurons and a </a:t>
            </a:r>
            <a:r>
              <a:rPr lang="en-US" b="1" dirty="0"/>
              <a:t>output layer </a:t>
            </a:r>
            <a:r>
              <a:rPr lang="en-US" dirty="0"/>
              <a:t>with a single neuron</a:t>
            </a:r>
          </a:p>
          <a:p>
            <a:pPr marL="171450" lvl="0" indent="-171450">
              <a:buFont typeface="Arial" panose="020B0604020202020204" pitchFamily="34" charset="0"/>
              <a:buChar char="•"/>
            </a:pPr>
            <a:r>
              <a:rPr lang="en-US" dirty="0"/>
              <a:t>Data:</a:t>
            </a:r>
          </a:p>
          <a:p>
            <a:pPr marL="628650" lvl="1" indent="-171450">
              <a:buFont typeface="Arial" panose="020B0604020202020204" pitchFamily="34" charset="0"/>
              <a:buChar char="•"/>
            </a:pPr>
            <a:r>
              <a:rPr lang="en-US" dirty="0"/>
              <a:t>Weights are as shown on the edges (between inputs and hidden, between hidden and output)</a:t>
            </a:r>
          </a:p>
          <a:p>
            <a:pPr marL="628650" lvl="1" indent="-171450">
              <a:buFont typeface="Arial" panose="020B0604020202020204" pitchFamily="34" charset="0"/>
              <a:buChar char="•"/>
            </a:pPr>
            <a:r>
              <a:rPr lang="en-US" dirty="0"/>
              <a:t>Bias is set to 1 and weights between Bias and hidden/output neurons are shown</a:t>
            </a:r>
          </a:p>
          <a:p>
            <a:pPr marL="628650" lvl="1" indent="-171450">
              <a:buFont typeface="Arial" panose="020B0604020202020204" pitchFamily="34" charset="0"/>
              <a:buChar char="•"/>
            </a:pPr>
            <a:r>
              <a:rPr lang="en-US" dirty="0"/>
              <a:t>Input Data is for a </a:t>
            </a:r>
            <a:r>
              <a:rPr lang="en-US" b="1" dirty="0"/>
              <a:t>Logical OR operation</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52</a:t>
            </a:fld>
            <a:endParaRPr lang="en-US">
              <a:uFillTx/>
            </a:endParaRPr>
          </a:p>
        </p:txBody>
      </p:sp>
    </p:spTree>
    <p:extLst>
      <p:ext uri="{BB962C8B-B14F-4D97-AF65-F5344CB8AC3E}">
        <p14:creationId xmlns:p14="http://schemas.microsoft.com/office/powerpoint/2010/main" val="70874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(Unit)3 is calculated as:</a:t>
            </a:r>
          </a:p>
          <a:p>
            <a:pPr marL="628650" lvl="1" indent="-171450">
              <a:buFont typeface="Arial" panose="020B0604020202020204" pitchFamily="34" charset="0"/>
              <a:buChar char="•"/>
            </a:pPr>
            <a:r>
              <a:rPr lang="en-US" dirty="0"/>
              <a:t>The weighted sum of the inputs</a:t>
            </a:r>
          </a:p>
          <a:p>
            <a:pPr marL="628650" lvl="1" indent="-171450">
              <a:buFont typeface="Arial" panose="020B0604020202020204" pitchFamily="34" charset="0"/>
              <a:buChar char="•"/>
            </a:pPr>
            <a:r>
              <a:rPr lang="en-US" dirty="0"/>
              <a:t>Applying the activation function (Sigmoid)</a:t>
            </a:r>
          </a:p>
          <a:p>
            <a:pPr marL="171450" lvl="0" indent="-171450">
              <a:buFont typeface="Arial" panose="020B0604020202020204" pitchFamily="34" charset="0"/>
              <a:buChar char="•"/>
            </a:pPr>
            <a:r>
              <a:rPr lang="en-US" dirty="0"/>
              <a:t>The output is calculated as 0.982 and it has to be compared to the label</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53</a:t>
            </a:fld>
            <a:endParaRPr lang="en-US">
              <a:uFillTx/>
            </a:endParaRPr>
          </a:p>
        </p:txBody>
      </p:sp>
    </p:spTree>
    <p:extLst>
      <p:ext uri="{BB962C8B-B14F-4D97-AF65-F5344CB8AC3E}">
        <p14:creationId xmlns:p14="http://schemas.microsoft.com/office/powerpoint/2010/main" val="734774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Applying inputs to all the hidden layers and finally the output layer we calculate the output to be 0.51</a:t>
            </a:r>
          </a:p>
          <a:p>
            <a:pPr marL="171450" indent="-171450">
              <a:buFont typeface="Arial" panose="020B0604020202020204" pitchFamily="34" charset="0"/>
              <a:buChar char="•"/>
            </a:pPr>
            <a:r>
              <a:rPr lang="en-US" dirty="0"/>
              <a:t>The error is calculated to be 0.490</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54</a:t>
            </a:fld>
            <a:endParaRPr lang="en-US">
              <a:uFillTx/>
            </a:endParaRPr>
          </a:p>
        </p:txBody>
      </p:sp>
    </p:spTree>
    <p:extLst>
      <p:ext uri="{BB962C8B-B14F-4D97-AF65-F5344CB8AC3E}">
        <p14:creationId xmlns:p14="http://schemas.microsoft.com/office/powerpoint/2010/main" val="11184718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we start the backward propagation phase apply the delta rule to the output and hidden units</a:t>
            </a:r>
          </a:p>
          <a:p>
            <a:pPr marL="171450" indent="-171450">
              <a:buFont typeface="Arial" panose="020B0604020202020204" pitchFamily="34" charset="0"/>
              <a:buChar char="•"/>
            </a:pPr>
            <a:r>
              <a:rPr lang="en-US" dirty="0"/>
              <a:t>The delta calculated for each unit is the amount by which weights will be updated as we propagate from output back to input</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55</a:t>
            </a:fld>
            <a:endParaRPr lang="en-US">
              <a:uFillTx/>
            </a:endParaRPr>
          </a:p>
        </p:txBody>
      </p:sp>
    </p:spTree>
    <p:extLst>
      <p:ext uri="{BB962C8B-B14F-4D97-AF65-F5344CB8AC3E}">
        <p14:creationId xmlns:p14="http://schemas.microsoft.com/office/powerpoint/2010/main" val="2844444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use the gradient descent to update the values of the weights</a:t>
            </a:r>
          </a:p>
          <a:p>
            <a:r>
              <a:rPr lang="en-US" dirty="0"/>
              <a:t>Given the delta3 and delta5 we calculated earlier we can now update the weights of </a:t>
            </a:r>
          </a:p>
          <a:p>
            <a:pPr marL="685800" lvl="1" indent="-228600">
              <a:buAutoNum type="arabicParenR"/>
            </a:pPr>
            <a:r>
              <a:rPr lang="en-US" dirty="0"/>
              <a:t>Weight</a:t>
            </a:r>
            <a:r>
              <a:rPr lang="en-US" baseline="-25000" dirty="0"/>
              <a:t>03</a:t>
            </a:r>
          </a:p>
          <a:p>
            <a:pPr marL="685800" lvl="1" indent="-228600">
              <a:buAutoNum type="arabicParenR"/>
            </a:pPr>
            <a:r>
              <a:rPr lang="en-US" dirty="0"/>
              <a:t>Weight</a:t>
            </a:r>
            <a:r>
              <a:rPr lang="en-US" baseline="-25000" dirty="0"/>
              <a:t>13</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56</a:t>
            </a:fld>
            <a:endParaRPr lang="en-US">
              <a:uFillTx/>
            </a:endParaRPr>
          </a:p>
        </p:txBody>
      </p:sp>
    </p:spTree>
    <p:extLst>
      <p:ext uri="{BB962C8B-B14F-4D97-AF65-F5344CB8AC3E}">
        <p14:creationId xmlns:p14="http://schemas.microsoft.com/office/powerpoint/2010/main" val="31738354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updates weights after Phase 1 of forward and backward propagation</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57</a:t>
            </a:fld>
            <a:endParaRPr lang="en-US">
              <a:uFillTx/>
            </a:endParaRPr>
          </a:p>
        </p:txBody>
      </p:sp>
    </p:spTree>
    <p:extLst>
      <p:ext uri="{BB962C8B-B14F-4D97-AF65-F5344CB8AC3E}">
        <p14:creationId xmlns:p14="http://schemas.microsoft.com/office/powerpoint/2010/main" val="1089271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Once the </a:t>
            </a:r>
            <a:r>
              <a:rPr lang="en-US" b="1" dirty="0"/>
              <a:t>weights are updated </a:t>
            </a:r>
            <a:r>
              <a:rPr lang="en-US" dirty="0"/>
              <a:t>and new inputs are applied the neurons new activations are computed</a:t>
            </a:r>
          </a:p>
          <a:p>
            <a:pPr marL="171450" indent="-171450">
              <a:buFont typeface="Arial" panose="020B0604020202020204" pitchFamily="34" charset="0"/>
              <a:buChar char="•"/>
            </a:pPr>
            <a:r>
              <a:rPr lang="en-US" dirty="0"/>
              <a:t>The difference between the output neuron and label is now 0.476 vs 0.490 (earlier)</a:t>
            </a:r>
          </a:p>
          <a:p>
            <a:pPr marL="171450" indent="-171450">
              <a:buFont typeface="Arial" panose="020B0604020202020204" pitchFamily="34" charset="0"/>
              <a:buChar char="•"/>
            </a:pPr>
            <a:r>
              <a:rPr lang="en-US" dirty="0"/>
              <a:t>We </a:t>
            </a:r>
            <a:r>
              <a:rPr lang="en-US" b="1" dirty="0"/>
              <a:t>reduced the error by 2.8% </a:t>
            </a:r>
            <a:r>
              <a:rPr lang="en-US" dirty="0"/>
              <a:t>in one phase</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58</a:t>
            </a:fld>
            <a:endParaRPr lang="en-US">
              <a:uFillTx/>
            </a:endParaRPr>
          </a:p>
        </p:txBody>
      </p:sp>
    </p:spTree>
    <p:extLst>
      <p:ext uri="{BB962C8B-B14F-4D97-AF65-F5344CB8AC3E}">
        <p14:creationId xmlns:p14="http://schemas.microsoft.com/office/powerpoint/2010/main" val="2411216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number of epochs </a:t>
            </a:r>
            <a:r>
              <a:rPr lang="en-US" dirty="0"/>
              <a:t>is the number of complete passes through the training dataset </a:t>
            </a:r>
          </a:p>
          <a:p>
            <a:pPr marL="628650" lvl="1" indent="-171450">
              <a:buFont typeface="Arial" panose="020B0604020202020204" pitchFamily="34" charset="0"/>
              <a:buChar char="•"/>
            </a:pPr>
            <a:r>
              <a:rPr lang="en-US" dirty="0"/>
              <a:t>(</a:t>
            </a:r>
            <a:r>
              <a:rPr lang="en-US" b="1" dirty="0"/>
              <a:t>one entire transit of the training data </a:t>
            </a:r>
            <a:r>
              <a:rPr lang="en-US" dirty="0"/>
              <a:t>through the algorithm is known </a:t>
            </a:r>
            <a:r>
              <a:rPr lang="en-US" b="1" dirty="0"/>
              <a:t>as an epoch</a:t>
            </a:r>
            <a:r>
              <a:rPr lang="en-US" dirty="0"/>
              <a:t>).</a:t>
            </a:r>
          </a:p>
          <a:p>
            <a:pPr marL="171450" lvl="0" indent="-171450">
              <a:buFont typeface="Arial" panose="020B0604020202020204" pitchFamily="34" charset="0"/>
              <a:buChar char="•"/>
            </a:pPr>
            <a:r>
              <a:rPr lang="en-US" dirty="0"/>
              <a:t>The </a:t>
            </a:r>
            <a:r>
              <a:rPr lang="en-US" b="1" dirty="0"/>
              <a:t>number of epochs </a:t>
            </a:r>
            <a:r>
              <a:rPr lang="en-US" dirty="0"/>
              <a:t>is a </a:t>
            </a:r>
            <a:r>
              <a:rPr lang="en-US" u="sng" dirty="0">
                <a:effectLst>
                  <a:outerShdw blurRad="38100" dist="38100" dir="2700000" algn="tl">
                    <a:srgbClr val="000000">
                      <a:alpha val="43137"/>
                    </a:srgbClr>
                  </a:outerShdw>
                </a:effectLst>
              </a:rPr>
              <a:t>hyperparameter</a:t>
            </a:r>
            <a:r>
              <a:rPr lang="en-US" dirty="0"/>
              <a:t> that defines the number times that the learning algorithm will work through the entire training dataset.</a:t>
            </a:r>
          </a:p>
          <a:p>
            <a:endParaRPr lang="en-US" dirty="0"/>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61</a:t>
            </a:fld>
            <a:endParaRPr lang="en-US">
              <a:uFillTx/>
            </a:endParaRPr>
          </a:p>
        </p:txBody>
      </p:sp>
    </p:spTree>
    <p:extLst>
      <p:ext uri="{BB962C8B-B14F-4D97-AF65-F5344CB8AC3E}">
        <p14:creationId xmlns:p14="http://schemas.microsoft.com/office/powerpoint/2010/main" val="3589166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many samples/Examples?</a:t>
            </a:r>
          </a:p>
          <a:p>
            <a:pPr marL="628650" lvl="1" indent="-171450">
              <a:buFont typeface="Arial" panose="020B0604020202020204" pitchFamily="34" charset="0"/>
              <a:buChar char="•"/>
            </a:pPr>
            <a:r>
              <a:rPr lang="en-US" dirty="0"/>
              <a:t>There's </a:t>
            </a:r>
            <a:r>
              <a:rPr lang="en-US" b="1" dirty="0"/>
              <a:t>an old rule of thumb </a:t>
            </a:r>
            <a:r>
              <a:rPr lang="en-US" dirty="0"/>
              <a:t>for multivariate statistics that recommends a minimum of 10 cases for each independent variable.</a:t>
            </a:r>
          </a:p>
          <a:p>
            <a:pPr marL="628650" lvl="1" indent="-171450">
              <a:buFont typeface="Arial" panose="020B0604020202020204" pitchFamily="34" charset="0"/>
              <a:buChar char="•"/>
            </a:pPr>
            <a:r>
              <a:rPr lang="en-US" dirty="0"/>
              <a:t>Some researchers advise to use a minimum sample size of fifty times the number of weights in the ANN; it should be noted, that the number of weights is generally much larger than the number of parameters in a discrete choice model.</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62</a:t>
            </a:fld>
            <a:endParaRPr lang="en-US">
              <a:uFillTx/>
            </a:endParaRPr>
          </a:p>
        </p:txBody>
      </p:sp>
    </p:spTree>
    <p:extLst>
      <p:ext uri="{BB962C8B-B14F-4D97-AF65-F5344CB8AC3E}">
        <p14:creationId xmlns:p14="http://schemas.microsoft.com/office/powerpoint/2010/main" val="4908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a:t>
            </a:r>
            <a:r>
              <a:rPr lang="en-US" b="1" dirty="0"/>
              <a:t>problems</a:t>
            </a:r>
            <a:r>
              <a:rPr lang="en-US" dirty="0"/>
              <a:t> that occur during </a:t>
            </a:r>
            <a:r>
              <a:rPr lang="en-US" b="1" dirty="0"/>
              <a:t>neural network training </a:t>
            </a:r>
            <a:r>
              <a:rPr lang="en-US" dirty="0"/>
              <a:t>is called </a:t>
            </a:r>
            <a:r>
              <a:rPr lang="en-US" b="1" dirty="0"/>
              <a:t>overfitting</a:t>
            </a:r>
            <a:r>
              <a:rPr lang="en-US" dirty="0"/>
              <a:t>. </a:t>
            </a:r>
          </a:p>
          <a:p>
            <a:pPr marL="628650" lvl="1" indent="-171450">
              <a:buFont typeface="Arial" panose="020B0604020202020204" pitchFamily="34" charset="0"/>
              <a:buChar char="•"/>
            </a:pPr>
            <a:r>
              <a:rPr lang="en-US" dirty="0"/>
              <a:t>The </a:t>
            </a:r>
            <a:r>
              <a:rPr lang="en-US" b="1" dirty="0"/>
              <a:t>error on the training set </a:t>
            </a:r>
            <a:r>
              <a:rPr lang="en-US" dirty="0"/>
              <a:t>is driven to a very </a:t>
            </a:r>
            <a:r>
              <a:rPr lang="en-US" b="1" dirty="0"/>
              <a:t>small value</a:t>
            </a:r>
            <a:r>
              <a:rPr lang="en-US" dirty="0"/>
              <a:t>, </a:t>
            </a:r>
          </a:p>
          <a:p>
            <a:pPr marL="628650" lvl="1" indent="-171450">
              <a:buFont typeface="Arial" panose="020B0604020202020204" pitchFamily="34" charset="0"/>
              <a:buChar char="•"/>
            </a:pPr>
            <a:r>
              <a:rPr lang="en-US" dirty="0"/>
              <a:t>but when new unseen (Testing) data is presented to the </a:t>
            </a:r>
            <a:r>
              <a:rPr lang="en-US" b="1" dirty="0"/>
              <a:t>network the error is large</a:t>
            </a:r>
            <a:r>
              <a:rPr lang="en-US" dirty="0"/>
              <a:t>. </a:t>
            </a:r>
          </a:p>
          <a:p>
            <a:pPr marL="628650" lvl="1" indent="-171450">
              <a:buFont typeface="Arial" panose="020B0604020202020204" pitchFamily="34" charset="0"/>
              <a:buChar char="•"/>
            </a:pPr>
            <a:r>
              <a:rPr lang="en-US" dirty="0"/>
              <a:t>The network has memorized the training examples, but it </a:t>
            </a:r>
            <a:r>
              <a:rPr lang="en-US" b="1" dirty="0"/>
              <a:t>has not learned to generalize to new situations</a:t>
            </a:r>
            <a:r>
              <a:rPr lang="en-US" dirty="0"/>
              <a:t>.</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63</a:t>
            </a:fld>
            <a:endParaRPr lang="en-US">
              <a:uFillTx/>
            </a:endParaRPr>
          </a:p>
        </p:txBody>
      </p:sp>
    </p:spTree>
    <p:extLst>
      <p:ext uri="{BB962C8B-B14F-4D97-AF65-F5344CB8AC3E}">
        <p14:creationId xmlns:p14="http://schemas.microsoft.com/office/powerpoint/2010/main" val="2106673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Activation function transforms </a:t>
            </a:r>
            <a:r>
              <a:rPr lang="en-US" dirty="0"/>
              <a:t>the weighted sum of inputs </a:t>
            </a:r>
            <a:r>
              <a:rPr lang="en-US" u="sng" dirty="0"/>
              <a:t>to a value of lower limit and upper limit</a:t>
            </a:r>
            <a:r>
              <a:rPr lang="en-US" dirty="0"/>
              <a:t>.</a:t>
            </a:r>
          </a:p>
          <a:p>
            <a:pPr marL="171450" indent="-171450">
              <a:buFont typeface="Arial" panose="020B0604020202020204" pitchFamily="34" charset="0"/>
              <a:buChar char="•"/>
            </a:pPr>
            <a:r>
              <a:rPr lang="en-US" dirty="0"/>
              <a:t>The </a:t>
            </a:r>
            <a:r>
              <a:rPr lang="en-US" b="1" dirty="0"/>
              <a:t>choice of activation function </a:t>
            </a:r>
            <a:r>
              <a:rPr lang="en-US" dirty="0"/>
              <a:t>has a </a:t>
            </a:r>
            <a:r>
              <a:rPr lang="en-US" u="sng" dirty="0"/>
              <a:t>large impact</a:t>
            </a:r>
            <a:r>
              <a:rPr lang="en-US" dirty="0"/>
              <a:t> on the capability and performance of the neural network, </a:t>
            </a:r>
          </a:p>
          <a:p>
            <a:pPr marL="171450" indent="-171450">
              <a:buFont typeface="Arial" panose="020B0604020202020204" pitchFamily="34" charset="0"/>
              <a:buChar char="•"/>
            </a:pPr>
            <a:r>
              <a:rPr lang="en-US" dirty="0"/>
              <a:t>and </a:t>
            </a:r>
            <a:r>
              <a:rPr lang="en-US" b="1" dirty="0"/>
              <a:t>different activation functions </a:t>
            </a:r>
            <a:r>
              <a:rPr lang="en-US" dirty="0"/>
              <a:t>may be used in </a:t>
            </a:r>
            <a:r>
              <a:rPr lang="en-US" u="sng" dirty="0"/>
              <a:t>different parts of the model</a:t>
            </a:r>
            <a:r>
              <a:rPr lang="en-US" dirty="0"/>
              <a:t>.</a:t>
            </a:r>
          </a:p>
          <a:p>
            <a:pPr marL="171450" indent="-171450">
              <a:buFont typeface="Arial" panose="020B0604020202020204" pitchFamily="34" charset="0"/>
              <a:buChar char="•"/>
            </a:pPr>
            <a:r>
              <a:rPr lang="en-US" dirty="0"/>
              <a:t>We will cover activation functions in more detail later on and learn what role they play in learning</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7</a:t>
            </a:fld>
            <a:endParaRPr lang="en-US">
              <a:uFillTx/>
            </a:endParaRPr>
          </a:p>
        </p:txBody>
      </p:sp>
    </p:spTree>
    <p:extLst>
      <p:ext uri="{BB962C8B-B14F-4D97-AF65-F5344CB8AC3E}">
        <p14:creationId xmlns:p14="http://schemas.microsoft.com/office/powerpoint/2010/main" val="5362615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a:t>ANNs tend to Overfit!! </a:t>
            </a:r>
          </a:p>
          <a:p>
            <a:r>
              <a:rPr lang="en-US" dirty="0"/>
              <a:t>In </a:t>
            </a:r>
            <a:r>
              <a:rPr lang="en-US" b="1" dirty="0"/>
              <a:t>overfitting, the model is memorizing </a:t>
            </a:r>
            <a:r>
              <a:rPr lang="en-US" dirty="0"/>
              <a:t>… </a:t>
            </a:r>
          </a:p>
          <a:p>
            <a:pPr marL="628650" lvl="1" indent="-171450">
              <a:buFont typeface="Arial" panose="020B0604020202020204" pitchFamily="34" charset="0"/>
              <a:buChar char="•"/>
            </a:pPr>
            <a:r>
              <a:rPr lang="en-US" dirty="0"/>
              <a:t>It does well in the training data (high accuracy)</a:t>
            </a:r>
          </a:p>
          <a:p>
            <a:pPr marL="628650" lvl="1" indent="-171450">
              <a:buFont typeface="Arial" panose="020B0604020202020204" pitchFamily="34" charset="0"/>
              <a:buChar char="•"/>
            </a:pPr>
            <a:r>
              <a:rPr lang="en-US" dirty="0"/>
              <a:t>However, it fails to generalize and therefore the accuracy of the testing data is low</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1" dirty="0"/>
              <a:t>How to solve Overfitting</a:t>
            </a:r>
            <a:r>
              <a:rPr lang="en-US" dirty="0"/>
              <a:t>?</a:t>
            </a:r>
          </a:p>
          <a:p>
            <a:pPr marL="742950" lvl="1" indent="-285750">
              <a:buFont typeface="+mj-lt"/>
              <a:buAutoNum type="romanUcPeriod"/>
            </a:pPr>
            <a:r>
              <a:rPr lang="en-US" dirty="0"/>
              <a:t>Model Selection</a:t>
            </a:r>
          </a:p>
          <a:p>
            <a:pPr marL="742950" lvl="1" indent="-285750">
              <a:buFont typeface="+mj-lt"/>
              <a:buAutoNum type="romanUcPeriod"/>
            </a:pPr>
            <a:r>
              <a:rPr lang="en-US" dirty="0"/>
              <a:t>Hyper Parameter Tuning</a:t>
            </a:r>
          </a:p>
          <a:p>
            <a:pPr marL="742950" lvl="1" indent="-285750">
              <a:buFont typeface="+mj-lt"/>
              <a:buAutoNum type="romanUcPeriod"/>
            </a:pPr>
            <a:r>
              <a:rPr lang="en-US" dirty="0"/>
              <a:t>Train with more Data</a:t>
            </a:r>
          </a:p>
          <a:p>
            <a:pPr marL="742950" lvl="1" indent="-285750">
              <a:buFont typeface="+mj-lt"/>
              <a:buAutoNum type="romanUcPeriod"/>
            </a:pPr>
            <a:r>
              <a:rPr lang="en-US" dirty="0"/>
              <a:t>Data augmentation</a:t>
            </a:r>
          </a:p>
          <a:p>
            <a:pPr marL="742950" lvl="1" indent="-285750">
              <a:buFont typeface="+mj-lt"/>
              <a:buAutoNum type="romanUcPeriod"/>
            </a:pPr>
            <a:r>
              <a:rPr lang="en-US" dirty="0"/>
              <a:t>Feature Selection</a:t>
            </a:r>
          </a:p>
          <a:p>
            <a:pPr marL="742950" lvl="1" indent="-285750">
              <a:buFont typeface="+mj-lt"/>
              <a:buAutoNum type="romanUcPeriod"/>
            </a:pPr>
            <a:r>
              <a:rPr lang="en-US" b="1" dirty="0"/>
              <a:t>Early stopping</a:t>
            </a:r>
          </a:p>
          <a:p>
            <a:pPr marL="742950" lvl="1" indent="-285750">
              <a:buFont typeface="+mj-lt"/>
              <a:buAutoNum type="romanUcPeriod"/>
            </a:pPr>
            <a:r>
              <a:rPr lang="en-US" b="1" dirty="0"/>
              <a:t>Regularization </a:t>
            </a:r>
          </a:p>
          <a:p>
            <a:pPr marL="742950" lvl="1" indent="-285750">
              <a:buFont typeface="+mj-lt"/>
              <a:buAutoNum type="romanUcPeriod"/>
            </a:pPr>
            <a:r>
              <a:rPr lang="en-US" b="1" dirty="0"/>
              <a:t> Dropout</a:t>
            </a:r>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81876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171450" indent="-171450">
              <a:buFont typeface="Arial" panose="020B0604020202020204" pitchFamily="34" charset="0"/>
              <a:buChar char="•"/>
            </a:pPr>
            <a:r>
              <a:rPr lang="en-US" b="1" dirty="0"/>
              <a:t>Dropout</a:t>
            </a:r>
            <a:r>
              <a:rPr lang="en-US" dirty="0"/>
              <a:t>: is a technique </a:t>
            </a:r>
            <a:r>
              <a:rPr lang="en-US" b="1" dirty="0"/>
              <a:t>used to prevent a model from overfitting</a:t>
            </a:r>
            <a:r>
              <a:rPr lang="en-US" dirty="0"/>
              <a:t>. </a:t>
            </a:r>
          </a:p>
          <a:p>
            <a:pPr marL="628650" lvl="1" indent="-171450">
              <a:buFont typeface="Arial" panose="020B0604020202020204" pitchFamily="34" charset="0"/>
              <a:buChar char="•"/>
            </a:pPr>
            <a:r>
              <a:rPr lang="en-US" dirty="0"/>
              <a:t>Dropout works by randomly setting the outgoing edges of hidden units (neurons that make up hidden layers) to 0 at each update of the training phase.</a:t>
            </a:r>
          </a:p>
          <a:p>
            <a:pPr marL="628650" lvl="1" indent="-171450">
              <a:buFont typeface="Arial" panose="020B0604020202020204" pitchFamily="34" charset="0"/>
              <a:buChar char="•"/>
            </a:pPr>
            <a:r>
              <a:rPr lang="en-US" dirty="0"/>
              <a:t>Dropout is a technique where randomly selected neurons are ignored during training. They are “dropped-out” randomly. This means that their contribution to the activation of downstream neurons is temporally removed on the forward pass and any weight updates are not applied to the neuron on the backward pass.</a:t>
            </a:r>
          </a:p>
          <a:p>
            <a:pPr marL="171450" indent="-171450">
              <a:buFont typeface="Arial" panose="020B0604020202020204" pitchFamily="34" charset="0"/>
              <a:buChar char="•"/>
            </a:pPr>
            <a:r>
              <a:rPr lang="en-US" b="1" dirty="0"/>
              <a:t>L1, L2 Regularization</a:t>
            </a:r>
            <a:r>
              <a:rPr lang="en-US" dirty="0"/>
              <a:t>: apply a penalty to some parameters to further simplify a model</a:t>
            </a:r>
          </a:p>
          <a:p>
            <a:pPr marL="171450" indent="-171450">
              <a:buFont typeface="Arial" panose="020B0604020202020204" pitchFamily="34" charset="0"/>
              <a:buChar char="•"/>
            </a:pPr>
            <a:r>
              <a:rPr lang="en-US" b="1" dirty="0"/>
              <a:t>Early Stopping</a:t>
            </a:r>
            <a:r>
              <a:rPr lang="en-US" dirty="0"/>
              <a:t>: In machine learning, early stopping is a </a:t>
            </a:r>
            <a:r>
              <a:rPr lang="en-US" b="1" dirty="0"/>
              <a:t>form of regularization </a:t>
            </a:r>
            <a:r>
              <a:rPr lang="en-US" dirty="0"/>
              <a:t>used to avoid overfitting when training a learner with an iterative method, such as gradient descent. </a:t>
            </a:r>
          </a:p>
          <a:p>
            <a:pPr marL="628650" lvl="1" indent="-171450">
              <a:buFont typeface="Arial" panose="020B0604020202020204" pitchFamily="34" charset="0"/>
              <a:buChar char="•"/>
            </a:pPr>
            <a:r>
              <a:rPr lang="en-US" dirty="0"/>
              <a:t>Such methods update the learner so as to make it better fit the training data with each iteration.</a:t>
            </a:r>
          </a:p>
          <a:p>
            <a:pPr marL="628650" lvl="1" indent="-171450">
              <a:buFont typeface="Arial" panose="020B0604020202020204" pitchFamily="34" charset="0"/>
              <a:buChar char="•"/>
            </a:pPr>
            <a:r>
              <a:rPr lang="en-US" dirty="0"/>
              <a:t>Early stopping is a method that allows you to specify an arbitrary large number of training epochs and </a:t>
            </a:r>
            <a:r>
              <a:rPr lang="en-US" b="1" dirty="0"/>
              <a:t>stop training once the model performance stops improving</a:t>
            </a:r>
            <a:r>
              <a:rPr lang="en-US" dirty="0"/>
              <a:t> on a hold out validation dataset.</a:t>
            </a:r>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183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Perceptron</a:t>
            </a:r>
            <a:r>
              <a:rPr lang="en-US" dirty="0"/>
              <a:t> or Neuron or Node or </a:t>
            </a:r>
            <a:r>
              <a:rPr lang="en-US" b="1" dirty="0"/>
              <a:t>Threshold Logic Unit (TLU) </a:t>
            </a:r>
            <a:r>
              <a:rPr lang="en-US" dirty="0"/>
              <a:t>all mean the same thing.</a:t>
            </a:r>
          </a:p>
        </p:txBody>
      </p:sp>
      <p:sp>
        <p:nvSpPr>
          <p:cNvPr id="4" name="Slide Number Placeholder 3"/>
          <p:cNvSpPr>
            <a:spLocks noGrp="1"/>
          </p:cNvSpPr>
          <p:nvPr>
            <p:ph type="sldNum" sz="quarter" idx="5"/>
          </p:nvPr>
        </p:nvSpPr>
        <p:spPr/>
        <p:txBody>
          <a:bodyPr/>
          <a:lstStyle/>
          <a:p>
            <a:pPr>
              <a:defRPr>
                <a:uFillTx/>
              </a:defRPr>
            </a:pPr>
            <a:fld id="{670E17A5-503D-AF40-9446-B33EB8126F24}" type="slidenum">
              <a:rPr lang="en-US" smtClean="0">
                <a:uFillTx/>
              </a:rPr>
              <a:pPr>
                <a:defRPr>
                  <a:uFillTx/>
                </a:defRPr>
              </a:pPr>
              <a:t>8</a:t>
            </a:fld>
            <a:endParaRPr lang="en-US">
              <a:uFillTx/>
            </a:endParaRPr>
          </a:p>
        </p:txBody>
      </p:sp>
    </p:spTree>
    <p:extLst>
      <p:ext uri="{BB962C8B-B14F-4D97-AF65-F5344CB8AC3E}">
        <p14:creationId xmlns:p14="http://schemas.microsoft.com/office/powerpoint/2010/main" val="2442897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D6C49D2-E767-4759-899E-FFC2D8B641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45F908-D93C-462A-A522-E67D095F482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3187" name="Rectangle 2">
            <a:extLst>
              <a:ext uri="{FF2B5EF4-FFF2-40B4-BE49-F238E27FC236}">
                <a16:creationId xmlns:a16="http://schemas.microsoft.com/office/drawing/2014/main" id="{01E948AD-D862-40C3-B7C3-559FDF578263}"/>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4FDABC6-0840-4A2D-858B-CBE35F64EB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rPr>
              <a:t>The </a:t>
            </a:r>
            <a:r>
              <a:rPr lang="en-US" altLang="en-US" u="sng" dirty="0">
                <a:latin typeface="Arial" panose="020B0604020202020204" pitchFamily="34" charset="0"/>
              </a:rPr>
              <a:t>single neuron </a:t>
            </a:r>
            <a:r>
              <a:rPr lang="en-US" altLang="en-US" dirty="0">
                <a:latin typeface="Arial" panose="020B0604020202020204" pitchFamily="34" charset="0"/>
              </a:rPr>
              <a:t>we earlier introduced is called a </a:t>
            </a:r>
            <a:r>
              <a:rPr lang="en-US" altLang="en-US" b="1" dirty="0">
                <a:latin typeface="Arial" panose="020B0604020202020204" pitchFamily="34" charset="0"/>
              </a:rPr>
              <a:t>perceptron </a:t>
            </a:r>
            <a:r>
              <a:rPr lang="en-US" altLang="en-US" dirty="0">
                <a:latin typeface="Arial" panose="020B0604020202020204" pitchFamily="34" charset="0"/>
              </a:rPr>
              <a:t>or a </a:t>
            </a:r>
            <a:r>
              <a:rPr lang="en-US" altLang="en-US" b="1" dirty="0">
                <a:latin typeface="Arial" panose="020B0604020202020204" pitchFamily="34" charset="0"/>
              </a:rPr>
              <a:t>Threshold Logic Unit</a:t>
            </a:r>
          </a:p>
          <a:p>
            <a:pPr marL="171450" indent="-171450" eaLnBrk="1" hangingPunct="1">
              <a:buFont typeface="Arial" panose="020B0604020202020204" pitchFamily="34" charset="0"/>
              <a:buChar char="•"/>
            </a:pPr>
            <a:r>
              <a:rPr lang="en-US" altLang="en-US" dirty="0">
                <a:latin typeface="Arial" panose="020B0604020202020204" pitchFamily="34" charset="0"/>
              </a:rPr>
              <a:t>This is the simplest feedforward Artificial Neural Network that </a:t>
            </a:r>
            <a:r>
              <a:rPr lang="en-US" altLang="en-US" u="sng" dirty="0">
                <a:latin typeface="Arial" panose="020B0604020202020204" pitchFamily="34" charset="0"/>
              </a:rPr>
              <a:t>has:</a:t>
            </a:r>
          </a:p>
          <a:p>
            <a:pPr marL="628650" lvl="1" indent="-171450" eaLnBrk="1" hangingPunct="1">
              <a:buFont typeface="Arial" panose="020B0604020202020204" pitchFamily="34" charset="0"/>
              <a:buChar char="•"/>
            </a:pPr>
            <a:r>
              <a:rPr lang="en-US" altLang="en-US" u="sng" dirty="0">
                <a:latin typeface="Arial" panose="020B0604020202020204" pitchFamily="34" charset="0"/>
              </a:rPr>
              <a:t>inputs </a:t>
            </a:r>
            <a:r>
              <a:rPr lang="en-US" altLang="en-US" dirty="0">
                <a:latin typeface="Arial" panose="020B0604020202020204" pitchFamily="34" charset="0"/>
              </a:rPr>
              <a:t>and</a:t>
            </a:r>
          </a:p>
          <a:p>
            <a:pPr marL="628650" lvl="1" indent="-171450" eaLnBrk="1" hangingPunct="1">
              <a:buFont typeface="Arial" panose="020B0604020202020204" pitchFamily="34" charset="0"/>
              <a:buChar char="•"/>
            </a:pPr>
            <a:r>
              <a:rPr lang="en-US" altLang="en-US" u="sng" dirty="0">
                <a:latin typeface="Arial" panose="020B0604020202020204" pitchFamily="34" charset="0"/>
              </a:rPr>
              <a:t>an output </a:t>
            </a:r>
          </a:p>
          <a:p>
            <a:pPr marL="628650" lvl="1" indent="-171450" eaLnBrk="1" hangingPunct="1">
              <a:buFont typeface="Arial" panose="020B0604020202020204" pitchFamily="34" charset="0"/>
              <a:buChar char="•"/>
            </a:pPr>
            <a:r>
              <a:rPr lang="en-US" altLang="en-US" dirty="0">
                <a:latin typeface="Arial" panose="020B0604020202020204" pitchFamily="34" charset="0"/>
              </a:rPr>
              <a:t>but </a:t>
            </a:r>
            <a:r>
              <a:rPr lang="en-US" altLang="en-US" u="sng" dirty="0">
                <a:latin typeface="Arial" panose="020B0604020202020204" pitchFamily="34" charset="0"/>
              </a:rPr>
              <a:t>no hidden layers</a:t>
            </a:r>
          </a:p>
          <a:p>
            <a:pPr marL="171450" indent="-171450" eaLnBrk="1" hangingPunct="1">
              <a:buFont typeface="Arial" panose="020B0604020202020204" pitchFamily="34" charset="0"/>
              <a:buChar char="•"/>
            </a:pPr>
            <a:r>
              <a:rPr lang="en-US" altLang="en-US" dirty="0">
                <a:latin typeface="Arial" panose="020B0604020202020204" pitchFamily="34" charset="0"/>
              </a:rPr>
              <a:t>Even </a:t>
            </a:r>
            <a:r>
              <a:rPr lang="en-US" altLang="en-US" b="1" dirty="0">
                <a:latin typeface="Arial" panose="020B0604020202020204" pitchFamily="34" charset="0"/>
              </a:rPr>
              <a:t>though it is simple</a:t>
            </a:r>
            <a:r>
              <a:rPr lang="en-US" altLang="en-US" dirty="0">
                <a:latin typeface="Arial" panose="020B0604020202020204" pitchFamily="34" charset="0"/>
              </a:rPr>
              <a:t>, yet it is </a:t>
            </a:r>
            <a:r>
              <a:rPr lang="en-US" altLang="en-US" u="sng" dirty="0">
                <a:latin typeface="Arial" panose="020B0604020202020204" pitchFamily="34" charset="0"/>
              </a:rPr>
              <a:t>capable of performing some interesting tasks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https://www.youtube.com/watch?v=du5fyS44DR8</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pPr>
            <a:endParaRPr lang="en-US" altLang="en-US" u="sng" dirty="0">
              <a:latin typeface="Arial" panose="020B0604020202020204" pitchFamily="34" charset="0"/>
            </a:endParaRPr>
          </a:p>
          <a:p>
            <a:pPr marL="0" indent="0" eaLnBrk="1" hangingPunct="1">
              <a:buFont typeface="Arial" panose="020B0604020202020204" pitchFamily="34" charset="0"/>
              <a:buNone/>
            </a:pPr>
            <a:endParaRPr lang="en-US" altLang="en-US" u="sng"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D6C49D2-E767-4759-899E-FFC2D8B641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45F908-D93C-462A-A522-E67D095F482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3187" name="Rectangle 2">
            <a:extLst>
              <a:ext uri="{FF2B5EF4-FFF2-40B4-BE49-F238E27FC236}">
                <a16:creationId xmlns:a16="http://schemas.microsoft.com/office/drawing/2014/main" id="{01E948AD-D862-40C3-B7C3-559FDF578263}"/>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4FDABC6-0840-4A2D-858B-CBE35F64EB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b="1" dirty="0">
                <a:latin typeface="Arial" panose="020B0604020202020204" pitchFamily="34" charset="0"/>
              </a:rPr>
              <a:t>The Perceptron </a:t>
            </a:r>
            <a:r>
              <a:rPr lang="en-US" altLang="en-US" dirty="0">
                <a:latin typeface="Arial" panose="020B0604020202020204" pitchFamily="34" charset="0"/>
              </a:rPr>
              <a:t>is usually used to classify the data into two parts. </a:t>
            </a:r>
          </a:p>
          <a:p>
            <a:pPr marL="628650" lvl="1" indent="-171450" eaLnBrk="1" hangingPunct="1">
              <a:buFont typeface="Arial" panose="020B0604020202020204" pitchFamily="34" charset="0"/>
              <a:buChar char="•"/>
            </a:pPr>
            <a:r>
              <a:rPr lang="en-US" altLang="en-US" dirty="0">
                <a:latin typeface="Arial" panose="020B0604020202020204" pitchFamily="34" charset="0"/>
              </a:rPr>
              <a:t>Therefore, it is also known as a </a:t>
            </a:r>
            <a:r>
              <a:rPr lang="en-US" altLang="en-US" b="1" dirty="0">
                <a:latin typeface="Arial" panose="020B0604020202020204" pitchFamily="34" charset="0"/>
              </a:rPr>
              <a:t>Linear Binary Classifier</a:t>
            </a:r>
            <a:r>
              <a:rPr lang="en-US" altLang="en-US" dirty="0">
                <a:latin typeface="Arial" panose="020B0604020202020204" pitchFamily="34" charset="0"/>
              </a:rPr>
              <a:t>.</a:t>
            </a:r>
          </a:p>
          <a:p>
            <a:pPr marL="628650" lvl="1" indent="-171450" eaLnBrk="1" hangingPunct="1">
              <a:buFont typeface="Arial" panose="020B0604020202020204" pitchFamily="34" charset="0"/>
              <a:buChar char="•"/>
            </a:pPr>
            <a:r>
              <a:rPr lang="en-US" altLang="en-US" dirty="0">
                <a:latin typeface="Arial" panose="020B0604020202020204" pitchFamily="34" charset="0"/>
              </a:rPr>
              <a:t>The motivation of the </a:t>
            </a:r>
            <a:r>
              <a:rPr lang="en-US" altLang="en-US" b="1" dirty="0">
                <a:latin typeface="Arial" panose="020B0604020202020204" pitchFamily="34" charset="0"/>
              </a:rPr>
              <a:t>Activation Function </a:t>
            </a:r>
            <a:r>
              <a:rPr lang="en-US" altLang="en-US" dirty="0">
                <a:latin typeface="Arial" panose="020B0604020202020204" pitchFamily="34" charset="0"/>
              </a:rPr>
              <a:t>is to </a:t>
            </a:r>
            <a:r>
              <a:rPr lang="en-US" altLang="en-US" u="sng" dirty="0">
                <a:latin typeface="Arial" panose="020B0604020202020204" pitchFamily="34" charset="0"/>
              </a:rPr>
              <a:t>introduce non-linearity</a:t>
            </a:r>
            <a:r>
              <a:rPr lang="en-US" altLang="en-US" dirty="0">
                <a:latin typeface="Arial" panose="020B0604020202020204" pitchFamily="34" charset="0"/>
              </a:rPr>
              <a:t>.</a:t>
            </a:r>
          </a:p>
        </p:txBody>
      </p:sp>
    </p:spTree>
    <p:extLst>
      <p:ext uri="{BB962C8B-B14F-4D97-AF65-F5344CB8AC3E}">
        <p14:creationId xmlns:p14="http://schemas.microsoft.com/office/powerpoint/2010/main" val="287330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DE28-98FC-4E89-956C-BC17917B530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B2D35F86-B719-4EEC-9D4A-F2173D25F5B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F3F5203-108A-4DA9-B994-2FE9E067568C}"/>
              </a:ext>
            </a:extLst>
          </p:cNvPr>
          <p:cNvSpPr>
            <a:spLocks noGrp="1"/>
          </p:cNvSpPr>
          <p:nvPr>
            <p:ph type="dt" sz="half" idx="10"/>
          </p:nvPr>
        </p:nvSpPr>
        <p:spPr/>
        <p:txBody>
          <a:bodyPr/>
          <a:lstStyle/>
          <a:p>
            <a:pPr>
              <a:defRPr>
                <a:uFillTx/>
              </a:defRPr>
            </a:pPr>
            <a:fld id="{617B53A1-93AD-4C3B-82C4-8E8F072ECBCC}" type="datetime4">
              <a:rPr lang="en-US" smtClean="0">
                <a:uFillTx/>
              </a:rPr>
              <a:t>July 21, 2024</a:t>
            </a:fld>
            <a:endParaRPr lang="en-US">
              <a:uFillTx/>
            </a:endParaRPr>
          </a:p>
        </p:txBody>
      </p:sp>
      <p:sp>
        <p:nvSpPr>
          <p:cNvPr id="5" name="Footer Placeholder 4">
            <a:extLst>
              <a:ext uri="{FF2B5EF4-FFF2-40B4-BE49-F238E27FC236}">
                <a16:creationId xmlns:a16="http://schemas.microsoft.com/office/drawing/2014/main" id="{AAADB3FD-B32F-43D6-B6D3-62DB898DB155}"/>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6" name="Slide Number Placeholder 5">
            <a:extLst>
              <a:ext uri="{FF2B5EF4-FFF2-40B4-BE49-F238E27FC236}">
                <a16:creationId xmlns:a16="http://schemas.microsoft.com/office/drawing/2014/main" id="{CCFB439C-AEBD-4370-997C-A27ED741B34D}"/>
              </a:ext>
            </a:extLst>
          </p:cNvPr>
          <p:cNvSpPr>
            <a:spLocks noGrp="1"/>
          </p:cNvSpPr>
          <p:nvPr>
            <p:ph type="sldNum" sz="quarter" idx="12"/>
          </p:nvPr>
        </p:nvSpPr>
        <p:spPr/>
        <p:txBody>
          <a:bodyPr/>
          <a:lstStyle/>
          <a:p>
            <a:pPr>
              <a:defRPr>
                <a:uFillTx/>
              </a:defRPr>
            </a:pPr>
            <a:fld id="{1F7A8112-AB2E-3545-A9E7-8AD357E5B7BE}"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3075429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30B1-C415-4130-972E-469F0314B63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41D3342-3F97-4861-8B7C-A0BFF9A89C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216723-E6D7-451D-A2FE-ACDAF5BD588C}"/>
              </a:ext>
            </a:extLst>
          </p:cNvPr>
          <p:cNvSpPr>
            <a:spLocks noGrp="1"/>
          </p:cNvSpPr>
          <p:nvPr>
            <p:ph type="dt" sz="half" idx="10"/>
          </p:nvPr>
        </p:nvSpPr>
        <p:spPr/>
        <p:txBody>
          <a:bodyPr/>
          <a:lstStyle/>
          <a:p>
            <a:pPr>
              <a:defRPr>
                <a:uFillTx/>
              </a:defRPr>
            </a:pPr>
            <a:fld id="{BE550A81-F542-4D8B-BD49-375A51619E92}" type="datetime4">
              <a:rPr lang="en-US" smtClean="0">
                <a:uFillTx/>
              </a:rPr>
              <a:t>July 21, 2024</a:t>
            </a:fld>
            <a:endParaRPr lang="en-US">
              <a:uFillTx/>
            </a:endParaRPr>
          </a:p>
        </p:txBody>
      </p:sp>
      <p:sp>
        <p:nvSpPr>
          <p:cNvPr id="5" name="Footer Placeholder 4">
            <a:extLst>
              <a:ext uri="{FF2B5EF4-FFF2-40B4-BE49-F238E27FC236}">
                <a16:creationId xmlns:a16="http://schemas.microsoft.com/office/drawing/2014/main" id="{FF3E6DA5-505C-40F1-B913-82700CC034DC}"/>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6" name="Slide Number Placeholder 5">
            <a:extLst>
              <a:ext uri="{FF2B5EF4-FFF2-40B4-BE49-F238E27FC236}">
                <a16:creationId xmlns:a16="http://schemas.microsoft.com/office/drawing/2014/main" id="{EF06AE25-8D97-43BA-A5A7-1B3A93A02620}"/>
              </a:ext>
            </a:extLst>
          </p:cNvPr>
          <p:cNvSpPr>
            <a:spLocks noGrp="1"/>
          </p:cNvSpPr>
          <p:nvPr>
            <p:ph type="sldNum" sz="quarter" idx="12"/>
          </p:nvPr>
        </p:nvSpPr>
        <p:spPr/>
        <p:txBody>
          <a:bodyPr/>
          <a:lstStyle/>
          <a:p>
            <a:pPr>
              <a:defRPr>
                <a:uFillTx/>
              </a:defRPr>
            </a:pPr>
            <a:fld id="{DB2F7DA9-8206-214D-B528-C8B0202C0094}"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320487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FAA05D-46E7-4370-9FDC-3F53DFBCAAAC}"/>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CAE997B-AB8C-4A3B-B667-80F56D3CAFE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D79D13F-773F-4CC0-B577-1CC523574A82}"/>
              </a:ext>
            </a:extLst>
          </p:cNvPr>
          <p:cNvSpPr>
            <a:spLocks noGrp="1"/>
          </p:cNvSpPr>
          <p:nvPr>
            <p:ph type="dt" sz="half" idx="10"/>
          </p:nvPr>
        </p:nvSpPr>
        <p:spPr/>
        <p:txBody>
          <a:bodyPr/>
          <a:lstStyle/>
          <a:p>
            <a:pPr>
              <a:defRPr>
                <a:uFillTx/>
              </a:defRPr>
            </a:pPr>
            <a:fld id="{751CB811-6BE6-4A7B-B4D1-83B1E308507F}" type="datetime4">
              <a:rPr lang="en-US" smtClean="0">
                <a:uFillTx/>
              </a:rPr>
              <a:t>July 21, 2024</a:t>
            </a:fld>
            <a:endParaRPr lang="en-US">
              <a:uFillTx/>
            </a:endParaRPr>
          </a:p>
        </p:txBody>
      </p:sp>
      <p:sp>
        <p:nvSpPr>
          <p:cNvPr id="5" name="Footer Placeholder 4">
            <a:extLst>
              <a:ext uri="{FF2B5EF4-FFF2-40B4-BE49-F238E27FC236}">
                <a16:creationId xmlns:a16="http://schemas.microsoft.com/office/drawing/2014/main" id="{6ADCDCB1-E6B0-49B1-B76F-5E8C28D74ED0}"/>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6" name="Slide Number Placeholder 5">
            <a:extLst>
              <a:ext uri="{FF2B5EF4-FFF2-40B4-BE49-F238E27FC236}">
                <a16:creationId xmlns:a16="http://schemas.microsoft.com/office/drawing/2014/main" id="{99913A1A-15DD-4D04-A7CF-EDF65E38BCCA}"/>
              </a:ext>
            </a:extLst>
          </p:cNvPr>
          <p:cNvSpPr>
            <a:spLocks noGrp="1"/>
          </p:cNvSpPr>
          <p:nvPr>
            <p:ph type="sldNum" sz="quarter" idx="12"/>
          </p:nvPr>
        </p:nvSpPr>
        <p:spPr/>
        <p:txBody>
          <a:bodyPr/>
          <a:lstStyle/>
          <a:p>
            <a:pPr>
              <a:defRPr>
                <a:uFillTx/>
              </a:defRPr>
            </a:pPr>
            <a:fld id="{CDD46474-F460-DF43-9214-4384862C9451}"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2908789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90FEB186-5946-4B33-ABCF-380E7A216813}"/>
              </a:ext>
            </a:extLst>
          </p:cNvPr>
          <p:cNvSpPr txBox="1">
            <a:spLocks noChangeArrowheads="1"/>
          </p:cNvSpPr>
          <p:nvPr userDrawn="1"/>
        </p:nvSpPr>
        <p:spPr bwMode="auto">
          <a:xfrm>
            <a:off x="6537326" y="6437313"/>
            <a:ext cx="222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a:defRPr/>
            </a:pPr>
            <a:endParaRPr lang="en-US" altLang="en-US">
              <a:solidFill>
                <a:srgbClr val="FC0128"/>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A03B5A1-87DB-400E-A9D4-70E7B95BCFCE}"/>
              </a:ext>
            </a:extLst>
          </p:cNvPr>
          <p:cNvSpPr>
            <a:spLocks noChangeArrowheads="1"/>
          </p:cNvSpPr>
          <p:nvPr userDrawn="1"/>
        </p:nvSpPr>
        <p:spPr bwMode="auto">
          <a:xfrm>
            <a:off x="1547814" y="260352"/>
            <a:ext cx="7196137"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algn="ctr" eaLnBrk="1" hangingPunct="1">
              <a:defRPr/>
            </a:pPr>
            <a:r>
              <a:rPr lang="en-US" altLang="en-US" sz="3600">
                <a:solidFill>
                  <a:srgbClr val="063DE8"/>
                </a:solidFill>
                <a:latin typeface="Times New Roman" pitchFamily="18" charset="0"/>
              </a:rPr>
              <a:t>Princess Sumaya Univ.</a:t>
            </a:r>
            <a:br>
              <a:rPr lang="en-US" altLang="en-US" sz="3600">
                <a:solidFill>
                  <a:srgbClr val="063DE8"/>
                </a:solidFill>
                <a:latin typeface="Times New Roman" pitchFamily="18" charset="0"/>
              </a:rPr>
            </a:br>
            <a:r>
              <a:rPr lang="en-US" altLang="en-US" sz="2400">
                <a:solidFill>
                  <a:srgbClr val="063DE8"/>
                </a:solidFill>
                <a:latin typeface="Times New Roman" pitchFamily="18" charset="0"/>
              </a:rPr>
              <a:t>Computer Engineering Dept.</a:t>
            </a:r>
          </a:p>
        </p:txBody>
      </p:sp>
      <p:pic>
        <p:nvPicPr>
          <p:cNvPr id="4" name="Picture 12">
            <a:extLst>
              <a:ext uri="{FF2B5EF4-FFF2-40B4-BE49-F238E27FC236}">
                <a16:creationId xmlns:a16="http://schemas.microsoft.com/office/drawing/2014/main" id="{257C72E4-DFAB-49F3-8CE5-7633E27003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50" y="404813"/>
            <a:ext cx="10477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331041"/>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a:xfrm>
            <a:off x="431801" y="1089026"/>
            <a:ext cx="8280400" cy="1690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3B5740A-94C4-4116-925B-440830E8808F}"/>
              </a:ext>
            </a:extLst>
          </p:cNvPr>
          <p:cNvSpPr>
            <a:spLocks noGrp="1"/>
          </p:cNvSpPr>
          <p:nvPr>
            <p:ph type="dt" sz="half" idx="10"/>
          </p:nvPr>
        </p:nvSpPr>
        <p:spPr/>
        <p:txBody>
          <a:bodyPr/>
          <a:lstStyle>
            <a:lvl1pPr>
              <a:defRPr>
                <a:latin typeface="Verdana" pitchFamily="34" charset="0"/>
                <a:cs typeface="+mn-cs"/>
              </a:defRPr>
            </a:lvl1pPr>
          </a:lstStyle>
          <a:p>
            <a:pPr>
              <a:defRPr/>
            </a:pPr>
            <a:fld id="{B233A6B7-850E-4909-AA6C-D0084F0C9F88}" type="datetime4">
              <a:rPr lang="en-US" altLang="en-US" smtClean="0"/>
              <a:t>July 21, 2024</a:t>
            </a:fld>
            <a:endParaRPr lang="en-US" altLang="en-US"/>
          </a:p>
        </p:txBody>
      </p:sp>
      <p:sp>
        <p:nvSpPr>
          <p:cNvPr id="5" name="Footer Placeholder 4">
            <a:extLst>
              <a:ext uri="{FF2B5EF4-FFF2-40B4-BE49-F238E27FC236}">
                <a16:creationId xmlns:a16="http://schemas.microsoft.com/office/drawing/2014/main" id="{888348AC-24DE-4FC1-8278-F39D329551BA}"/>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6" name="Slide Number Placeholder 5">
            <a:extLst>
              <a:ext uri="{FF2B5EF4-FFF2-40B4-BE49-F238E27FC236}">
                <a16:creationId xmlns:a16="http://schemas.microsoft.com/office/drawing/2014/main" id="{DE86CEE1-A9BC-480B-9596-65740FADE600}"/>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66F58727-726A-487C-ABC0-902E41F87AA1}" type="slidenum">
              <a:rPr lang="en-US" altLang="en-US"/>
              <a:pPr>
                <a:defRPr/>
              </a:pPr>
              <a:t>‹#›</a:t>
            </a:fld>
            <a:r>
              <a:rPr lang="en-US" altLang="en-US"/>
              <a:t> / 45</a:t>
            </a:r>
          </a:p>
        </p:txBody>
      </p:sp>
    </p:spTree>
    <p:extLst>
      <p:ext uri="{BB962C8B-B14F-4D97-AF65-F5344CB8AC3E}">
        <p14:creationId xmlns:p14="http://schemas.microsoft.com/office/powerpoint/2010/main" val="3566347231"/>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452945"/>
          </a:xfrm>
        </p:spPr>
        <p:txBody>
          <a:bodyPr/>
          <a:lstStyle>
            <a:lvl1pPr algn="l">
              <a:defRPr sz="3000" b="1" cap="all"/>
            </a:lvl1pPr>
          </a:lstStyle>
          <a:p>
            <a:r>
              <a:rPr lang="en-US"/>
              <a:t>Click to edit Master title style</a:t>
            </a:r>
            <a:endParaRPr lang="en-CA"/>
          </a:p>
        </p:txBody>
      </p:sp>
      <p:sp>
        <p:nvSpPr>
          <p:cNvPr id="3" name="Text Placeholder 2"/>
          <p:cNvSpPr>
            <a:spLocks noGrp="1"/>
          </p:cNvSpPr>
          <p:nvPr>
            <p:ph type="body" idx="1"/>
          </p:nvPr>
        </p:nvSpPr>
        <p:spPr>
          <a:xfrm>
            <a:off x="722313" y="4124772"/>
            <a:ext cx="7772400" cy="282129"/>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a:extLst>
              <a:ext uri="{FF2B5EF4-FFF2-40B4-BE49-F238E27FC236}">
                <a16:creationId xmlns:a16="http://schemas.microsoft.com/office/drawing/2014/main" id="{80F12663-EF6F-4885-B7B8-5A228C75F636}"/>
              </a:ext>
            </a:extLst>
          </p:cNvPr>
          <p:cNvSpPr>
            <a:spLocks noGrp="1"/>
          </p:cNvSpPr>
          <p:nvPr>
            <p:ph type="dt" sz="half" idx="10"/>
          </p:nvPr>
        </p:nvSpPr>
        <p:spPr/>
        <p:txBody>
          <a:bodyPr/>
          <a:lstStyle>
            <a:lvl1pPr>
              <a:defRPr>
                <a:latin typeface="Verdana" pitchFamily="34" charset="0"/>
                <a:cs typeface="+mn-cs"/>
              </a:defRPr>
            </a:lvl1pPr>
          </a:lstStyle>
          <a:p>
            <a:pPr>
              <a:defRPr/>
            </a:pPr>
            <a:fld id="{4A4F47CB-F578-4AF5-AB1D-D2A79D2D260C}" type="datetime4">
              <a:rPr lang="en-US" altLang="en-US" smtClean="0"/>
              <a:t>July 21, 2024</a:t>
            </a:fld>
            <a:endParaRPr lang="en-US" altLang="en-US"/>
          </a:p>
        </p:txBody>
      </p:sp>
      <p:sp>
        <p:nvSpPr>
          <p:cNvPr id="5" name="Footer Placeholder 4">
            <a:extLst>
              <a:ext uri="{FF2B5EF4-FFF2-40B4-BE49-F238E27FC236}">
                <a16:creationId xmlns:a16="http://schemas.microsoft.com/office/drawing/2014/main" id="{2E9155FA-7797-4ABF-8ECC-901156CD2DFD}"/>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6" name="Slide Number Placeholder 5">
            <a:extLst>
              <a:ext uri="{FF2B5EF4-FFF2-40B4-BE49-F238E27FC236}">
                <a16:creationId xmlns:a16="http://schemas.microsoft.com/office/drawing/2014/main" id="{64570FBA-7ACA-44CC-A711-FA33E307D8B3}"/>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C2AAF0A9-B414-497E-AE4E-B835D9FC792B}" type="slidenum">
              <a:rPr lang="en-US" altLang="en-US"/>
              <a:pPr>
                <a:defRPr/>
              </a:pPr>
              <a:t>‹#›</a:t>
            </a:fld>
            <a:r>
              <a:rPr lang="en-US" altLang="en-US"/>
              <a:t> / 45</a:t>
            </a:r>
          </a:p>
        </p:txBody>
      </p:sp>
    </p:spTree>
    <p:extLst>
      <p:ext uri="{BB962C8B-B14F-4D97-AF65-F5344CB8AC3E}">
        <p14:creationId xmlns:p14="http://schemas.microsoft.com/office/powerpoint/2010/main" val="2136038130"/>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31800" y="1089027"/>
            <a:ext cx="4064000" cy="16348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1" y="1089027"/>
            <a:ext cx="4064000" cy="16348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3362D90-31C4-47AC-A7E6-E2FA6FCA64B3}"/>
              </a:ext>
            </a:extLst>
          </p:cNvPr>
          <p:cNvSpPr>
            <a:spLocks noGrp="1"/>
          </p:cNvSpPr>
          <p:nvPr>
            <p:ph type="dt" sz="half" idx="10"/>
          </p:nvPr>
        </p:nvSpPr>
        <p:spPr/>
        <p:txBody>
          <a:bodyPr/>
          <a:lstStyle>
            <a:lvl1pPr>
              <a:defRPr>
                <a:latin typeface="Verdana" pitchFamily="34" charset="0"/>
                <a:cs typeface="+mn-cs"/>
              </a:defRPr>
            </a:lvl1pPr>
          </a:lstStyle>
          <a:p>
            <a:pPr>
              <a:defRPr/>
            </a:pPr>
            <a:fld id="{0906F931-33E0-4304-AAC4-670F4DB64BE1}" type="datetime4">
              <a:rPr lang="en-US" altLang="en-US" smtClean="0"/>
              <a:t>July 21, 2024</a:t>
            </a:fld>
            <a:endParaRPr lang="en-US" altLang="en-US"/>
          </a:p>
        </p:txBody>
      </p:sp>
      <p:sp>
        <p:nvSpPr>
          <p:cNvPr id="6" name="Footer Placeholder 5">
            <a:extLst>
              <a:ext uri="{FF2B5EF4-FFF2-40B4-BE49-F238E27FC236}">
                <a16:creationId xmlns:a16="http://schemas.microsoft.com/office/drawing/2014/main" id="{C130B146-6A87-48F1-847F-B6CB456C6D05}"/>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7" name="Slide Number Placeholder 6">
            <a:extLst>
              <a:ext uri="{FF2B5EF4-FFF2-40B4-BE49-F238E27FC236}">
                <a16:creationId xmlns:a16="http://schemas.microsoft.com/office/drawing/2014/main" id="{0DDD2C3C-B0D8-4DF2-BAB1-EF5829D98069}"/>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6A26F560-986B-4B67-88B7-B1D81A6A22E8}" type="slidenum">
              <a:rPr lang="en-US" altLang="en-US"/>
              <a:pPr>
                <a:defRPr/>
              </a:pPr>
              <a:t>‹#›</a:t>
            </a:fld>
            <a:r>
              <a:rPr lang="en-US" altLang="en-US"/>
              <a:t> / 45</a:t>
            </a:r>
          </a:p>
        </p:txBody>
      </p:sp>
    </p:spTree>
    <p:extLst>
      <p:ext uri="{BB962C8B-B14F-4D97-AF65-F5344CB8AC3E}">
        <p14:creationId xmlns:p14="http://schemas.microsoft.com/office/powerpoint/2010/main" val="2262484816"/>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2463"/>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846580"/>
            <a:ext cx="4040188" cy="3282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14293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6" y="1846580"/>
            <a:ext cx="4041775" cy="3282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14293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16D0D6-9D42-4FD7-A6B1-2F2E79F580CE}"/>
              </a:ext>
            </a:extLst>
          </p:cNvPr>
          <p:cNvSpPr>
            <a:spLocks noGrp="1"/>
          </p:cNvSpPr>
          <p:nvPr>
            <p:ph type="dt" sz="half" idx="10"/>
          </p:nvPr>
        </p:nvSpPr>
        <p:spPr/>
        <p:txBody>
          <a:bodyPr/>
          <a:lstStyle>
            <a:lvl1pPr>
              <a:defRPr>
                <a:latin typeface="Verdana" pitchFamily="34" charset="0"/>
                <a:cs typeface="+mn-cs"/>
              </a:defRPr>
            </a:lvl1pPr>
          </a:lstStyle>
          <a:p>
            <a:pPr>
              <a:defRPr/>
            </a:pPr>
            <a:fld id="{9C8CD37A-2ECB-4585-ADC5-2FE21C7054D9}" type="datetime4">
              <a:rPr lang="en-US" altLang="en-US" smtClean="0"/>
              <a:t>July 21, 2024</a:t>
            </a:fld>
            <a:endParaRPr lang="en-US" altLang="en-US"/>
          </a:p>
        </p:txBody>
      </p:sp>
      <p:sp>
        <p:nvSpPr>
          <p:cNvPr id="8" name="Footer Placeholder 7">
            <a:extLst>
              <a:ext uri="{FF2B5EF4-FFF2-40B4-BE49-F238E27FC236}">
                <a16:creationId xmlns:a16="http://schemas.microsoft.com/office/drawing/2014/main" id="{42CD1289-B861-4BF8-A2EC-CAE63191B155}"/>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9" name="Slide Number Placeholder 8">
            <a:extLst>
              <a:ext uri="{FF2B5EF4-FFF2-40B4-BE49-F238E27FC236}">
                <a16:creationId xmlns:a16="http://schemas.microsoft.com/office/drawing/2014/main" id="{1C9716C7-CFD3-4A41-9AF4-BF3634D36796}"/>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0C0D2D64-419B-466F-B6AE-A8B353365D76}" type="slidenum">
              <a:rPr lang="en-US" altLang="en-US"/>
              <a:pPr>
                <a:defRPr/>
              </a:pPr>
              <a:t>‹#›</a:t>
            </a:fld>
            <a:r>
              <a:rPr lang="en-US" altLang="en-US"/>
              <a:t> / 45</a:t>
            </a:r>
          </a:p>
        </p:txBody>
      </p:sp>
    </p:spTree>
    <p:extLst>
      <p:ext uri="{BB962C8B-B14F-4D97-AF65-F5344CB8AC3E}">
        <p14:creationId xmlns:p14="http://schemas.microsoft.com/office/powerpoint/2010/main" val="794488007"/>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37A767D-F3B8-43DA-B971-1E6C424F2F7E}"/>
              </a:ext>
            </a:extLst>
          </p:cNvPr>
          <p:cNvSpPr>
            <a:spLocks noGrp="1"/>
          </p:cNvSpPr>
          <p:nvPr>
            <p:ph type="dt" sz="half" idx="10"/>
          </p:nvPr>
        </p:nvSpPr>
        <p:spPr/>
        <p:txBody>
          <a:bodyPr/>
          <a:lstStyle>
            <a:lvl1pPr>
              <a:defRPr>
                <a:latin typeface="Verdana" pitchFamily="34" charset="0"/>
                <a:cs typeface="+mn-cs"/>
              </a:defRPr>
            </a:lvl1pPr>
          </a:lstStyle>
          <a:p>
            <a:pPr>
              <a:defRPr/>
            </a:pPr>
            <a:fld id="{6FC9AD07-B25B-40A9-8263-9EE193298329}" type="datetime4">
              <a:rPr lang="en-US" altLang="en-US" smtClean="0"/>
              <a:t>July 21, 2024</a:t>
            </a:fld>
            <a:endParaRPr lang="en-US" altLang="en-US"/>
          </a:p>
        </p:txBody>
      </p:sp>
      <p:sp>
        <p:nvSpPr>
          <p:cNvPr id="4" name="Footer Placeholder 3">
            <a:extLst>
              <a:ext uri="{FF2B5EF4-FFF2-40B4-BE49-F238E27FC236}">
                <a16:creationId xmlns:a16="http://schemas.microsoft.com/office/drawing/2014/main" id="{40468996-079B-4234-92B0-FE76CC8F9281}"/>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5" name="Slide Number Placeholder 4">
            <a:extLst>
              <a:ext uri="{FF2B5EF4-FFF2-40B4-BE49-F238E27FC236}">
                <a16:creationId xmlns:a16="http://schemas.microsoft.com/office/drawing/2014/main" id="{288E0E63-C7AE-481A-AD0E-E3F048307207}"/>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C0F3704C-0DF2-4553-8F2E-E6B789DA8FA6}" type="slidenum">
              <a:rPr lang="en-US" altLang="en-US"/>
              <a:pPr>
                <a:defRPr/>
              </a:pPr>
              <a:t>‹#›</a:t>
            </a:fld>
            <a:r>
              <a:rPr lang="en-US" altLang="en-US"/>
              <a:t> / 45</a:t>
            </a:r>
          </a:p>
        </p:txBody>
      </p:sp>
    </p:spTree>
    <p:extLst>
      <p:ext uri="{BB962C8B-B14F-4D97-AF65-F5344CB8AC3E}">
        <p14:creationId xmlns:p14="http://schemas.microsoft.com/office/powerpoint/2010/main" val="1830297548"/>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C515D3-F1F9-4ED9-A199-F8CBE0F2B696}"/>
              </a:ext>
            </a:extLst>
          </p:cNvPr>
          <p:cNvSpPr>
            <a:spLocks noGrp="1"/>
          </p:cNvSpPr>
          <p:nvPr>
            <p:ph type="dt" sz="half" idx="10"/>
          </p:nvPr>
        </p:nvSpPr>
        <p:spPr/>
        <p:txBody>
          <a:bodyPr/>
          <a:lstStyle>
            <a:lvl1pPr>
              <a:defRPr>
                <a:latin typeface="Verdana" pitchFamily="34" charset="0"/>
                <a:cs typeface="+mn-cs"/>
              </a:defRPr>
            </a:lvl1pPr>
          </a:lstStyle>
          <a:p>
            <a:pPr>
              <a:defRPr/>
            </a:pPr>
            <a:fld id="{63E23F3F-6C34-45AE-AA30-50BB812936FC}" type="datetime4">
              <a:rPr lang="en-US" altLang="en-US" smtClean="0"/>
              <a:t>July 21, 2024</a:t>
            </a:fld>
            <a:endParaRPr lang="en-US" altLang="en-US"/>
          </a:p>
        </p:txBody>
      </p:sp>
      <p:sp>
        <p:nvSpPr>
          <p:cNvPr id="3" name="Footer Placeholder 2">
            <a:extLst>
              <a:ext uri="{FF2B5EF4-FFF2-40B4-BE49-F238E27FC236}">
                <a16:creationId xmlns:a16="http://schemas.microsoft.com/office/drawing/2014/main" id="{47E543C0-8C87-41BB-BB4C-8D89D9C5BEF6}"/>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4" name="Slide Number Placeholder 3">
            <a:extLst>
              <a:ext uri="{FF2B5EF4-FFF2-40B4-BE49-F238E27FC236}">
                <a16:creationId xmlns:a16="http://schemas.microsoft.com/office/drawing/2014/main" id="{9218F8E1-6AA2-46B8-A9FE-0E145EE1015C}"/>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981402BB-86E5-408A-A344-0935B5BD6325}" type="slidenum">
              <a:rPr lang="en-US" altLang="en-US"/>
              <a:pPr>
                <a:defRPr/>
              </a:pPr>
              <a:t>‹#›</a:t>
            </a:fld>
            <a:r>
              <a:rPr lang="en-US" altLang="en-US"/>
              <a:t> / 45</a:t>
            </a:r>
          </a:p>
        </p:txBody>
      </p:sp>
    </p:spTree>
    <p:extLst>
      <p:ext uri="{BB962C8B-B14F-4D97-AF65-F5344CB8AC3E}">
        <p14:creationId xmlns:p14="http://schemas.microsoft.com/office/powerpoint/2010/main" val="2116454725"/>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82980"/>
            <a:ext cx="3008313" cy="252120"/>
          </a:xfrm>
        </p:spPr>
        <p:txBody>
          <a:bodyPr anchor="b"/>
          <a:lstStyle>
            <a:lvl1pPr algn="l">
              <a:defRPr sz="1500" b="1"/>
            </a:lvl1pPr>
          </a:lstStyle>
          <a:p>
            <a:r>
              <a:rPr lang="en-US"/>
              <a:t>Click to edit Master title style</a:t>
            </a:r>
            <a:endParaRPr lang="en-CA"/>
          </a:p>
        </p:txBody>
      </p:sp>
      <p:sp>
        <p:nvSpPr>
          <p:cNvPr id="3" name="Content Placeholder 2"/>
          <p:cNvSpPr>
            <a:spLocks noGrp="1"/>
          </p:cNvSpPr>
          <p:nvPr>
            <p:ph idx="1"/>
          </p:nvPr>
        </p:nvSpPr>
        <p:spPr>
          <a:xfrm>
            <a:off x="3575050" y="273052"/>
            <a:ext cx="5111750" cy="187487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1" y="1435101"/>
            <a:ext cx="3008313" cy="21287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a:extLst>
              <a:ext uri="{FF2B5EF4-FFF2-40B4-BE49-F238E27FC236}">
                <a16:creationId xmlns:a16="http://schemas.microsoft.com/office/drawing/2014/main" id="{35EA85CF-CD25-433F-B452-819DE8B659F2}"/>
              </a:ext>
            </a:extLst>
          </p:cNvPr>
          <p:cNvSpPr>
            <a:spLocks noGrp="1"/>
          </p:cNvSpPr>
          <p:nvPr>
            <p:ph type="dt" sz="half" idx="10"/>
          </p:nvPr>
        </p:nvSpPr>
        <p:spPr/>
        <p:txBody>
          <a:bodyPr/>
          <a:lstStyle>
            <a:lvl1pPr>
              <a:defRPr>
                <a:latin typeface="Verdana" pitchFamily="34" charset="0"/>
                <a:cs typeface="+mn-cs"/>
              </a:defRPr>
            </a:lvl1pPr>
          </a:lstStyle>
          <a:p>
            <a:pPr>
              <a:defRPr/>
            </a:pPr>
            <a:fld id="{D9AB5C87-C589-449D-8049-0A38C417CC5F}" type="datetime4">
              <a:rPr lang="en-US" altLang="en-US" smtClean="0"/>
              <a:t>July 21, 2024</a:t>
            </a:fld>
            <a:endParaRPr lang="en-US" altLang="en-US"/>
          </a:p>
        </p:txBody>
      </p:sp>
      <p:sp>
        <p:nvSpPr>
          <p:cNvPr id="6" name="Footer Placeholder 5">
            <a:extLst>
              <a:ext uri="{FF2B5EF4-FFF2-40B4-BE49-F238E27FC236}">
                <a16:creationId xmlns:a16="http://schemas.microsoft.com/office/drawing/2014/main" id="{9496D1A0-A8FA-4615-B9A0-DC7E4EE12A43}"/>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7" name="Slide Number Placeholder 6">
            <a:extLst>
              <a:ext uri="{FF2B5EF4-FFF2-40B4-BE49-F238E27FC236}">
                <a16:creationId xmlns:a16="http://schemas.microsoft.com/office/drawing/2014/main" id="{65D8BA08-6590-4763-95A3-D74109B2762D}"/>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1C5240A9-1B6A-4079-B74D-E286FFE1D18C}" type="slidenum">
              <a:rPr lang="en-US" altLang="en-US"/>
              <a:pPr>
                <a:defRPr/>
              </a:pPr>
              <a:t>‹#›</a:t>
            </a:fld>
            <a:r>
              <a:rPr lang="en-US" altLang="en-US"/>
              <a:t> / 45</a:t>
            </a:r>
          </a:p>
        </p:txBody>
      </p:sp>
    </p:spTree>
    <p:extLst>
      <p:ext uri="{BB962C8B-B14F-4D97-AF65-F5344CB8AC3E}">
        <p14:creationId xmlns:p14="http://schemas.microsoft.com/office/powerpoint/2010/main" val="22974269"/>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C2FE-AD79-4AD5-A0BD-F51BE4945E0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8D1C82-E489-46BF-8A2B-41C64170F2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9BD4551-275D-4FCB-B35D-448AE2C76A3A}"/>
              </a:ext>
            </a:extLst>
          </p:cNvPr>
          <p:cNvSpPr>
            <a:spLocks noGrp="1"/>
          </p:cNvSpPr>
          <p:nvPr>
            <p:ph type="dt" sz="half" idx="10"/>
          </p:nvPr>
        </p:nvSpPr>
        <p:spPr/>
        <p:txBody>
          <a:bodyPr/>
          <a:lstStyle/>
          <a:p>
            <a:pPr>
              <a:defRPr>
                <a:uFillTx/>
              </a:defRPr>
            </a:pPr>
            <a:fld id="{24CB75FE-1899-40A9-A3D1-F05C3BFA642A}" type="datetime4">
              <a:rPr lang="en-US" smtClean="0">
                <a:uFillTx/>
              </a:rPr>
              <a:t>July 21, 2024</a:t>
            </a:fld>
            <a:endParaRPr lang="en-US">
              <a:uFillTx/>
            </a:endParaRPr>
          </a:p>
        </p:txBody>
      </p:sp>
      <p:sp>
        <p:nvSpPr>
          <p:cNvPr id="5" name="Footer Placeholder 4">
            <a:extLst>
              <a:ext uri="{FF2B5EF4-FFF2-40B4-BE49-F238E27FC236}">
                <a16:creationId xmlns:a16="http://schemas.microsoft.com/office/drawing/2014/main" id="{53794E0A-8449-481F-AE74-F325B9CD3E0C}"/>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6" name="Slide Number Placeholder 5">
            <a:extLst>
              <a:ext uri="{FF2B5EF4-FFF2-40B4-BE49-F238E27FC236}">
                <a16:creationId xmlns:a16="http://schemas.microsoft.com/office/drawing/2014/main" id="{79DF9D9B-630D-4320-BD1D-7B966A4F040F}"/>
              </a:ext>
            </a:extLst>
          </p:cNvPr>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3512758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115218"/>
            <a:ext cx="5486400" cy="252120"/>
          </a:xfrm>
        </p:spPr>
        <p:txBody>
          <a:bodyPr anchor="b"/>
          <a:lstStyle>
            <a:lvl1pPr algn="l">
              <a:defRPr sz="1500" b="1"/>
            </a:lvl1pPr>
          </a:lstStyle>
          <a:p>
            <a:r>
              <a:rPr lang="en-US"/>
              <a:t>Click to edit Master title style</a:t>
            </a:r>
            <a:endParaRPr lang="en-CA"/>
          </a:p>
        </p:txBody>
      </p:sp>
      <p:sp>
        <p:nvSpPr>
          <p:cNvPr id="3" name="Picture Placeholder 2"/>
          <p:cNvSpPr>
            <a:spLocks noGrp="1"/>
          </p:cNvSpPr>
          <p:nvPr>
            <p:ph type="pic" idx="1"/>
          </p:nvPr>
        </p:nvSpPr>
        <p:spPr>
          <a:xfrm>
            <a:off x="1792288" y="612776"/>
            <a:ext cx="5486400" cy="42062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CA" noProof="0"/>
          </a:p>
        </p:txBody>
      </p:sp>
      <p:sp>
        <p:nvSpPr>
          <p:cNvPr id="4" name="Text Placeholder 3"/>
          <p:cNvSpPr>
            <a:spLocks noGrp="1"/>
          </p:cNvSpPr>
          <p:nvPr>
            <p:ph type="body" sz="half" idx="2"/>
          </p:nvPr>
        </p:nvSpPr>
        <p:spPr>
          <a:xfrm>
            <a:off x="1792288" y="5367338"/>
            <a:ext cx="5486400" cy="21287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a:extLst>
              <a:ext uri="{FF2B5EF4-FFF2-40B4-BE49-F238E27FC236}">
                <a16:creationId xmlns:a16="http://schemas.microsoft.com/office/drawing/2014/main" id="{90DD0E88-2DE9-4AD7-9E86-D432DD54CAFB}"/>
              </a:ext>
            </a:extLst>
          </p:cNvPr>
          <p:cNvSpPr>
            <a:spLocks noGrp="1"/>
          </p:cNvSpPr>
          <p:nvPr>
            <p:ph type="dt" sz="half" idx="10"/>
          </p:nvPr>
        </p:nvSpPr>
        <p:spPr/>
        <p:txBody>
          <a:bodyPr/>
          <a:lstStyle>
            <a:lvl1pPr>
              <a:defRPr>
                <a:latin typeface="Verdana" pitchFamily="34" charset="0"/>
                <a:cs typeface="+mn-cs"/>
              </a:defRPr>
            </a:lvl1pPr>
          </a:lstStyle>
          <a:p>
            <a:pPr>
              <a:defRPr/>
            </a:pPr>
            <a:fld id="{F9B7C1E5-49D7-4916-BFB4-C6B6EFA6723D}" type="datetime4">
              <a:rPr lang="en-US" altLang="en-US" smtClean="0"/>
              <a:t>July 21, 2024</a:t>
            </a:fld>
            <a:endParaRPr lang="en-US" altLang="en-US"/>
          </a:p>
        </p:txBody>
      </p:sp>
      <p:sp>
        <p:nvSpPr>
          <p:cNvPr id="6" name="Footer Placeholder 5">
            <a:extLst>
              <a:ext uri="{FF2B5EF4-FFF2-40B4-BE49-F238E27FC236}">
                <a16:creationId xmlns:a16="http://schemas.microsoft.com/office/drawing/2014/main" id="{BB8B65A4-CC50-4AB4-B94F-994CD3A913D5}"/>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7" name="Slide Number Placeholder 6">
            <a:extLst>
              <a:ext uri="{FF2B5EF4-FFF2-40B4-BE49-F238E27FC236}">
                <a16:creationId xmlns:a16="http://schemas.microsoft.com/office/drawing/2014/main" id="{63A993F7-876D-4194-8654-5EBADA8B2BCD}"/>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058D58FD-AB98-4502-8FC2-C09045A27DBF}" type="slidenum">
              <a:rPr lang="en-US" altLang="en-US"/>
              <a:pPr>
                <a:defRPr/>
              </a:pPr>
              <a:t>‹#›</a:t>
            </a:fld>
            <a:r>
              <a:rPr lang="en-US" altLang="en-US"/>
              <a:t> / 45</a:t>
            </a:r>
          </a:p>
        </p:txBody>
      </p:sp>
    </p:spTree>
    <p:extLst>
      <p:ext uri="{BB962C8B-B14F-4D97-AF65-F5344CB8AC3E}">
        <p14:creationId xmlns:p14="http://schemas.microsoft.com/office/powerpoint/2010/main" val="2410840637"/>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6621885" y="1089027"/>
            <a:ext cx="2090316" cy="3159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9F26B9-57D4-48AA-93BD-063776AAF7B4}"/>
              </a:ext>
            </a:extLst>
          </p:cNvPr>
          <p:cNvSpPr>
            <a:spLocks noGrp="1"/>
          </p:cNvSpPr>
          <p:nvPr>
            <p:ph type="dt" sz="half" idx="10"/>
          </p:nvPr>
        </p:nvSpPr>
        <p:spPr/>
        <p:txBody>
          <a:bodyPr/>
          <a:lstStyle>
            <a:lvl1pPr>
              <a:defRPr>
                <a:latin typeface="Verdana" pitchFamily="34" charset="0"/>
                <a:cs typeface="+mn-cs"/>
              </a:defRPr>
            </a:lvl1pPr>
          </a:lstStyle>
          <a:p>
            <a:pPr>
              <a:defRPr/>
            </a:pPr>
            <a:fld id="{ACFB662D-EBAC-420C-B7F7-335A13CE1355}" type="datetime4">
              <a:rPr lang="en-US" altLang="en-US" smtClean="0"/>
              <a:t>July 21, 2024</a:t>
            </a:fld>
            <a:endParaRPr lang="en-US" altLang="en-US"/>
          </a:p>
        </p:txBody>
      </p:sp>
      <p:sp>
        <p:nvSpPr>
          <p:cNvPr id="5" name="Footer Placeholder 4">
            <a:extLst>
              <a:ext uri="{FF2B5EF4-FFF2-40B4-BE49-F238E27FC236}">
                <a16:creationId xmlns:a16="http://schemas.microsoft.com/office/drawing/2014/main" id="{11AC0D1B-527C-4F00-B9DA-8D822B5B7062}"/>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6" name="Slide Number Placeholder 5">
            <a:extLst>
              <a:ext uri="{FF2B5EF4-FFF2-40B4-BE49-F238E27FC236}">
                <a16:creationId xmlns:a16="http://schemas.microsoft.com/office/drawing/2014/main" id="{B6342484-46E8-4930-9B91-3878FB1CCC52}"/>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6B5C02AB-0D9F-4E48-A2FD-336BB37BA246}" type="slidenum">
              <a:rPr lang="en-US" altLang="en-US"/>
              <a:pPr>
                <a:defRPr/>
              </a:pPr>
              <a:t>‹#›</a:t>
            </a:fld>
            <a:r>
              <a:rPr lang="en-US" altLang="en-US"/>
              <a:t> / 45</a:t>
            </a:r>
          </a:p>
        </p:txBody>
      </p:sp>
    </p:spTree>
    <p:extLst>
      <p:ext uri="{BB962C8B-B14F-4D97-AF65-F5344CB8AC3E}">
        <p14:creationId xmlns:p14="http://schemas.microsoft.com/office/powerpoint/2010/main" val="3420087022"/>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83769" y="425450"/>
            <a:ext cx="409407" cy="37925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859076" y="425450"/>
            <a:ext cx="1767150" cy="37925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7872EC4-021A-4D20-946C-9B89562822FC}"/>
              </a:ext>
            </a:extLst>
          </p:cNvPr>
          <p:cNvSpPr>
            <a:spLocks noGrp="1"/>
          </p:cNvSpPr>
          <p:nvPr>
            <p:ph type="dt" sz="half" idx="10"/>
          </p:nvPr>
        </p:nvSpPr>
        <p:spPr/>
        <p:txBody>
          <a:bodyPr/>
          <a:lstStyle>
            <a:lvl1pPr>
              <a:defRPr>
                <a:latin typeface="Verdana" pitchFamily="34" charset="0"/>
                <a:cs typeface="+mn-cs"/>
              </a:defRPr>
            </a:lvl1pPr>
          </a:lstStyle>
          <a:p>
            <a:pPr>
              <a:defRPr/>
            </a:pPr>
            <a:fld id="{5E6FB0A2-398E-449A-8421-1D01477A0CA1}" type="datetime4">
              <a:rPr lang="en-US" altLang="en-US" smtClean="0"/>
              <a:t>July 21, 2024</a:t>
            </a:fld>
            <a:endParaRPr lang="en-US" altLang="en-US"/>
          </a:p>
        </p:txBody>
      </p:sp>
      <p:sp>
        <p:nvSpPr>
          <p:cNvPr id="5" name="Footer Placeholder 4">
            <a:extLst>
              <a:ext uri="{FF2B5EF4-FFF2-40B4-BE49-F238E27FC236}">
                <a16:creationId xmlns:a16="http://schemas.microsoft.com/office/drawing/2014/main" id="{FD206BB4-D084-4440-A338-DC3A27536F89}"/>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6" name="Slide Number Placeholder 5">
            <a:extLst>
              <a:ext uri="{FF2B5EF4-FFF2-40B4-BE49-F238E27FC236}">
                <a16:creationId xmlns:a16="http://schemas.microsoft.com/office/drawing/2014/main" id="{A709B77D-96F3-4D32-A3FF-8FF0ED13A8C4}"/>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3BBBACD6-11F1-4545-ACBB-BC0156BFBCA8}" type="slidenum">
              <a:rPr lang="en-US" altLang="en-US"/>
              <a:pPr>
                <a:defRPr/>
              </a:pPr>
              <a:t>‹#›</a:t>
            </a:fld>
            <a:r>
              <a:rPr lang="en-US" altLang="en-US"/>
              <a:t> / 45</a:t>
            </a:r>
          </a:p>
        </p:txBody>
      </p:sp>
    </p:spTree>
    <p:extLst>
      <p:ext uri="{BB962C8B-B14F-4D97-AF65-F5344CB8AC3E}">
        <p14:creationId xmlns:p14="http://schemas.microsoft.com/office/powerpoint/2010/main" val="3669839803"/>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551" y="425452"/>
            <a:ext cx="7921625" cy="332463"/>
          </a:xfrm>
        </p:spPr>
        <p:txBody>
          <a:bodyPr/>
          <a:lstStyle/>
          <a:p>
            <a:r>
              <a:rPr lang="en-US"/>
              <a:t>Click to edit Master title style</a:t>
            </a:r>
            <a:endParaRPr lang="en-CA"/>
          </a:p>
        </p:txBody>
      </p:sp>
      <p:sp>
        <p:nvSpPr>
          <p:cNvPr id="3" name="Text Placeholder 2"/>
          <p:cNvSpPr>
            <a:spLocks noGrp="1"/>
          </p:cNvSpPr>
          <p:nvPr>
            <p:ph type="body" sz="half" idx="1"/>
          </p:nvPr>
        </p:nvSpPr>
        <p:spPr>
          <a:xfrm>
            <a:off x="431800" y="1089026"/>
            <a:ext cx="4064000" cy="1690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1" y="1089026"/>
            <a:ext cx="4064000" cy="1690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9C884CA-2367-478E-ABB6-0EE71ABAC21C}"/>
              </a:ext>
            </a:extLst>
          </p:cNvPr>
          <p:cNvSpPr>
            <a:spLocks noGrp="1"/>
          </p:cNvSpPr>
          <p:nvPr>
            <p:ph type="dt" sz="half" idx="10"/>
          </p:nvPr>
        </p:nvSpPr>
        <p:spPr/>
        <p:txBody>
          <a:bodyPr/>
          <a:lstStyle>
            <a:lvl1pPr>
              <a:defRPr>
                <a:latin typeface="Verdana" pitchFamily="34" charset="0"/>
                <a:cs typeface="+mn-cs"/>
              </a:defRPr>
            </a:lvl1pPr>
          </a:lstStyle>
          <a:p>
            <a:pPr>
              <a:defRPr/>
            </a:pPr>
            <a:fld id="{67BF984E-721E-4085-8006-A95915469F47}" type="datetime4">
              <a:rPr lang="en-US" altLang="en-US" smtClean="0"/>
              <a:t>July 21, 2024</a:t>
            </a:fld>
            <a:endParaRPr lang="en-US" altLang="en-US"/>
          </a:p>
        </p:txBody>
      </p:sp>
      <p:sp>
        <p:nvSpPr>
          <p:cNvPr id="6" name="Footer Placeholder 5">
            <a:extLst>
              <a:ext uri="{FF2B5EF4-FFF2-40B4-BE49-F238E27FC236}">
                <a16:creationId xmlns:a16="http://schemas.microsoft.com/office/drawing/2014/main" id="{730F0EB3-3466-4B94-92E3-68B9A7FA715B}"/>
              </a:ext>
            </a:extLst>
          </p:cNvPr>
          <p:cNvSpPr>
            <a:spLocks noGrp="1"/>
          </p:cNvSpPr>
          <p:nvPr>
            <p:ph type="ftr" sz="quarter" idx="11"/>
          </p:nvPr>
        </p:nvSpPr>
        <p:spPr/>
        <p:txBody>
          <a:bodyPr/>
          <a:lstStyle>
            <a:lvl1pPr algn="l">
              <a:defRPr>
                <a:latin typeface="Verdana" pitchFamily="34" charset="0"/>
                <a:cs typeface="+mn-cs"/>
              </a:defRPr>
            </a:lvl1pPr>
          </a:lstStyle>
          <a:p>
            <a:pPr>
              <a:defRPr/>
            </a:pPr>
            <a:r>
              <a:rPr lang="en-US" altLang="en-US"/>
              <a:t>Data Mining: Concepts and Techniques</a:t>
            </a:r>
          </a:p>
        </p:txBody>
      </p:sp>
      <p:sp>
        <p:nvSpPr>
          <p:cNvPr id="7" name="Slide Number Placeholder 6">
            <a:extLst>
              <a:ext uri="{FF2B5EF4-FFF2-40B4-BE49-F238E27FC236}">
                <a16:creationId xmlns:a16="http://schemas.microsoft.com/office/drawing/2014/main" id="{03AB864D-84BA-4AA3-93E0-EEA91D01A9E7}"/>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F91A69C3-3517-4179-A4CC-E7CECF48F6FC}" type="slidenum">
              <a:rPr lang="en-US" altLang="en-US"/>
              <a:pPr>
                <a:defRPr/>
              </a:pPr>
              <a:t>‹#›</a:t>
            </a:fld>
            <a:r>
              <a:rPr lang="en-US" altLang="en-US"/>
              <a:t> / 45</a:t>
            </a:r>
          </a:p>
        </p:txBody>
      </p:sp>
    </p:spTree>
    <p:extLst>
      <p:ext uri="{BB962C8B-B14F-4D97-AF65-F5344CB8AC3E}">
        <p14:creationId xmlns:p14="http://schemas.microsoft.com/office/powerpoint/2010/main" val="1503630350"/>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5817D60-3D96-433E-A421-FB385C660504}"/>
              </a:ext>
            </a:extLst>
          </p:cNvPr>
          <p:cNvSpPr>
            <a:spLocks noGrp="1" noChangeArrowheads="1"/>
          </p:cNvSpPr>
          <p:nvPr>
            <p:ph type="ctrTitle"/>
          </p:nvPr>
        </p:nvSpPr>
        <p:spPr>
          <a:xfrm>
            <a:off x="685800" y="1447800"/>
            <a:ext cx="7772400" cy="1143000"/>
          </a:xfrm>
        </p:spPr>
        <p:txBody>
          <a:bodyPr/>
          <a:lstStyle>
            <a:lvl1pPr algn="ctr">
              <a:defRPr sz="3600"/>
            </a:lvl1pPr>
          </a:lstStyle>
          <a:p>
            <a:pPr lvl="0"/>
            <a:r>
              <a:rPr lang="en-US" altLang="en-US" noProof="0"/>
              <a:t>Click to edit Master title style</a:t>
            </a:r>
          </a:p>
        </p:txBody>
      </p:sp>
      <p:sp>
        <p:nvSpPr>
          <p:cNvPr id="59395" name="Rectangle 3">
            <a:extLst>
              <a:ext uri="{FF2B5EF4-FFF2-40B4-BE49-F238E27FC236}">
                <a16:creationId xmlns:a16="http://schemas.microsoft.com/office/drawing/2014/main" id="{819C7AC5-A6E6-47F5-B467-6DC206DDBA33}"/>
              </a:ext>
            </a:extLst>
          </p:cNvPr>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59396" name="Rectangle 4">
            <a:extLst>
              <a:ext uri="{FF2B5EF4-FFF2-40B4-BE49-F238E27FC236}">
                <a16:creationId xmlns:a16="http://schemas.microsoft.com/office/drawing/2014/main" id="{63A658A8-AD20-401A-8885-165E4C14177E}"/>
              </a:ext>
            </a:extLst>
          </p:cNvPr>
          <p:cNvSpPr>
            <a:spLocks noGrp="1" noChangeArrowheads="1"/>
          </p:cNvSpPr>
          <p:nvPr>
            <p:ph type="ftr" sz="quarter" idx="3"/>
          </p:nvPr>
        </p:nvSpPr>
        <p:spPr>
          <a:xfrm>
            <a:off x="3124200" y="6553200"/>
            <a:ext cx="2895600" cy="152400"/>
          </a:xfrm>
        </p:spPr>
        <p:txBody>
          <a:bodyPr/>
          <a:lstStyle>
            <a:lvl1pPr>
              <a:defRPr/>
            </a:lvl1pPr>
          </a:lstStyle>
          <a:p>
            <a:endParaRPr lang="en-US" altLang="en-US"/>
          </a:p>
        </p:txBody>
      </p:sp>
      <p:sp>
        <p:nvSpPr>
          <p:cNvPr id="59397" name="Rectangle 5">
            <a:extLst>
              <a:ext uri="{FF2B5EF4-FFF2-40B4-BE49-F238E27FC236}">
                <a16:creationId xmlns:a16="http://schemas.microsoft.com/office/drawing/2014/main" id="{EDBFF070-A70F-4736-A539-B14C15AC9DBE}"/>
              </a:ext>
            </a:extLst>
          </p:cNvPr>
          <p:cNvSpPr>
            <a:spLocks noGrp="1" noChangeArrowheads="1"/>
          </p:cNvSpPr>
          <p:nvPr>
            <p:ph type="sldNum" sz="quarter" idx="4"/>
          </p:nvPr>
        </p:nvSpPr>
        <p:spPr>
          <a:xfrm>
            <a:off x="304800" y="6477000"/>
            <a:ext cx="1905000" cy="228600"/>
          </a:xfrm>
        </p:spPr>
        <p:txBody>
          <a:bodyPr/>
          <a:lstStyle>
            <a:lvl1pPr>
              <a:defRPr/>
            </a:lvl1pPr>
          </a:lstStyle>
          <a:p>
            <a:fld id="{3A3CAB62-14F9-4247-80CB-1D8C83337B64}" type="slidenum">
              <a:rPr lang="en-US" altLang="en-US"/>
              <a:pPr/>
              <a:t>‹#›</a:t>
            </a:fld>
            <a:endParaRPr lang="en-US" altLang="en-US"/>
          </a:p>
        </p:txBody>
      </p:sp>
      <p:pic>
        <p:nvPicPr>
          <p:cNvPr id="59398" name="Picture 6">
            <a:extLst>
              <a:ext uri="{FF2B5EF4-FFF2-40B4-BE49-F238E27FC236}">
                <a16:creationId xmlns:a16="http://schemas.microsoft.com/office/drawing/2014/main" id="{23E61C74-64A6-4A6A-92B9-4A91469B1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5562600"/>
            <a:ext cx="920750" cy="654050"/>
          </a:xfrm>
          <a:prstGeom prst="rect">
            <a:avLst/>
          </a:prstGeom>
          <a:noFill/>
          <a:extLst>
            <a:ext uri="{909E8E84-426E-40DD-AFC4-6F175D3DCCD1}">
              <a14:hiddenFill xmlns:a14="http://schemas.microsoft.com/office/drawing/2010/main">
                <a:solidFill>
                  <a:srgbClr val="FFFFFF"/>
                </a:solidFill>
              </a14:hiddenFill>
            </a:ext>
          </a:extLst>
        </p:spPr>
      </p:pic>
      <p:sp>
        <p:nvSpPr>
          <p:cNvPr id="59399" name="Line 7">
            <a:extLst>
              <a:ext uri="{FF2B5EF4-FFF2-40B4-BE49-F238E27FC236}">
                <a16:creationId xmlns:a16="http://schemas.microsoft.com/office/drawing/2014/main" id="{3CBC84DC-BB5D-439A-89A1-D3C913550401}"/>
              </a:ext>
            </a:extLst>
          </p:cNvPr>
          <p:cNvSpPr>
            <a:spLocks noChangeShapeType="1"/>
          </p:cNvSpPr>
          <p:nvPr/>
        </p:nvSpPr>
        <p:spPr bwMode="auto">
          <a:xfrm>
            <a:off x="533400" y="762000"/>
            <a:ext cx="8077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Tree>
    <p:extLst>
      <p:ext uri="{BB962C8B-B14F-4D97-AF65-F5344CB8AC3E}">
        <p14:creationId xmlns:p14="http://schemas.microsoft.com/office/powerpoint/2010/main" val="437806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B525-DE48-4930-BBD5-86E74A9875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29CBD12-6455-4843-8B1E-633C22329E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Footer Placeholder 3">
            <a:extLst>
              <a:ext uri="{FF2B5EF4-FFF2-40B4-BE49-F238E27FC236}">
                <a16:creationId xmlns:a16="http://schemas.microsoft.com/office/drawing/2014/main" id="{CE812550-2CDC-4453-A552-A47FA0D9730C}"/>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FE3DC00-3A18-48A1-A150-1BAD91B7DB6F}"/>
              </a:ext>
            </a:extLst>
          </p:cNvPr>
          <p:cNvSpPr>
            <a:spLocks noGrp="1"/>
          </p:cNvSpPr>
          <p:nvPr>
            <p:ph type="sldNum" sz="quarter" idx="11"/>
          </p:nvPr>
        </p:nvSpPr>
        <p:spPr/>
        <p:txBody>
          <a:bodyPr/>
          <a:lstStyle>
            <a:lvl1pPr>
              <a:defRPr/>
            </a:lvl1pPr>
          </a:lstStyle>
          <a:p>
            <a:fld id="{00202EFB-9B50-4085-8064-1CD2E769E676}" type="slidenum">
              <a:rPr lang="en-US" altLang="en-US"/>
              <a:pPr/>
              <a:t>‹#›</a:t>
            </a:fld>
            <a:endParaRPr lang="en-US" altLang="en-US"/>
          </a:p>
        </p:txBody>
      </p:sp>
    </p:spTree>
    <p:extLst>
      <p:ext uri="{BB962C8B-B14F-4D97-AF65-F5344CB8AC3E}">
        <p14:creationId xmlns:p14="http://schemas.microsoft.com/office/powerpoint/2010/main" val="3319288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138B-2659-4131-AE2D-47A2FE479110}"/>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9D8248C-3B4E-4975-BDE1-8C9941BCEAD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a:extLst>
              <a:ext uri="{FF2B5EF4-FFF2-40B4-BE49-F238E27FC236}">
                <a16:creationId xmlns:a16="http://schemas.microsoft.com/office/drawing/2014/main" id="{57493502-F324-4066-8629-FE3C15F7DC53}"/>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CD200F96-E0FE-45DF-A855-228506501185}"/>
              </a:ext>
            </a:extLst>
          </p:cNvPr>
          <p:cNvSpPr>
            <a:spLocks noGrp="1"/>
          </p:cNvSpPr>
          <p:nvPr>
            <p:ph type="sldNum" sz="quarter" idx="11"/>
          </p:nvPr>
        </p:nvSpPr>
        <p:spPr/>
        <p:txBody>
          <a:bodyPr/>
          <a:lstStyle>
            <a:lvl1pPr>
              <a:defRPr/>
            </a:lvl1pPr>
          </a:lstStyle>
          <a:p>
            <a:fld id="{B5FD3E5F-4150-4784-871F-0D106A42654E}" type="slidenum">
              <a:rPr lang="en-US" altLang="en-US"/>
              <a:pPr/>
              <a:t>‹#›</a:t>
            </a:fld>
            <a:endParaRPr lang="en-US" altLang="en-US"/>
          </a:p>
        </p:txBody>
      </p:sp>
    </p:spTree>
    <p:extLst>
      <p:ext uri="{BB962C8B-B14F-4D97-AF65-F5344CB8AC3E}">
        <p14:creationId xmlns:p14="http://schemas.microsoft.com/office/powerpoint/2010/main" val="3874560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2234-C1EA-4DC2-BFEE-9275A38CAB9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EBABC3D-7E42-41FF-AC07-90B92014D46F}"/>
              </a:ext>
            </a:extLst>
          </p:cNvPr>
          <p:cNvSpPr>
            <a:spLocks noGrp="1"/>
          </p:cNvSpPr>
          <p:nvPr>
            <p:ph sz="half" idx="1"/>
          </p:nvPr>
        </p:nvSpPr>
        <p:spPr>
          <a:xfrm>
            <a:off x="609600" y="1219200"/>
            <a:ext cx="3886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96DFD05-7D20-4499-8C48-70CF66E7168D}"/>
              </a:ext>
            </a:extLst>
          </p:cNvPr>
          <p:cNvSpPr>
            <a:spLocks noGrp="1"/>
          </p:cNvSpPr>
          <p:nvPr>
            <p:ph sz="half" idx="2"/>
          </p:nvPr>
        </p:nvSpPr>
        <p:spPr>
          <a:xfrm>
            <a:off x="4648200" y="1219200"/>
            <a:ext cx="3886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CBF8312D-821E-41B9-BE10-D5E5019583FB}"/>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75E7104-1967-407A-A6D0-C6EE469C3518}"/>
              </a:ext>
            </a:extLst>
          </p:cNvPr>
          <p:cNvSpPr>
            <a:spLocks noGrp="1"/>
          </p:cNvSpPr>
          <p:nvPr>
            <p:ph type="sldNum" sz="quarter" idx="11"/>
          </p:nvPr>
        </p:nvSpPr>
        <p:spPr/>
        <p:txBody>
          <a:bodyPr/>
          <a:lstStyle>
            <a:lvl1pPr>
              <a:defRPr/>
            </a:lvl1pPr>
          </a:lstStyle>
          <a:p>
            <a:fld id="{111D56EE-86F8-49FB-A80C-417BAD5C4CAB}" type="slidenum">
              <a:rPr lang="en-US" altLang="en-US"/>
              <a:pPr/>
              <a:t>‹#›</a:t>
            </a:fld>
            <a:endParaRPr lang="en-US" altLang="en-US"/>
          </a:p>
        </p:txBody>
      </p:sp>
    </p:spTree>
    <p:extLst>
      <p:ext uri="{BB962C8B-B14F-4D97-AF65-F5344CB8AC3E}">
        <p14:creationId xmlns:p14="http://schemas.microsoft.com/office/powerpoint/2010/main" val="1288653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E63-B187-4D57-9B5B-4C9B548B4051}"/>
              </a:ext>
            </a:extLst>
          </p:cNvPr>
          <p:cNvSpPr>
            <a:spLocks noGrp="1"/>
          </p:cNvSpPr>
          <p:nvPr>
            <p:ph type="title"/>
          </p:nvPr>
        </p:nvSpPr>
        <p:spPr>
          <a:xfrm>
            <a:off x="630238" y="365125"/>
            <a:ext cx="78867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25EFA7A-72C4-40DE-925E-E9E3C94E22C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E587E-5737-4BD1-AD6A-6BB5F1625D00}"/>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2EC4F46-80E9-419A-B1FD-B3885173F82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0A1272-A1E5-4F86-97EE-7EC049AC08AC}"/>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Footer Placeholder 6">
            <a:extLst>
              <a:ext uri="{FF2B5EF4-FFF2-40B4-BE49-F238E27FC236}">
                <a16:creationId xmlns:a16="http://schemas.microsoft.com/office/drawing/2014/main" id="{DFD3A795-7796-4860-A8B2-AC26232288AE}"/>
              </a:ext>
            </a:extLst>
          </p:cNvPr>
          <p:cNvSpPr>
            <a:spLocks noGrp="1"/>
          </p:cNvSpPr>
          <p:nvPr>
            <p:ph type="ftr" sz="quarter" idx="10"/>
          </p:nvPr>
        </p:nvSpPr>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D410EE5A-56D4-4934-B3DC-3D3F713FEF9B}"/>
              </a:ext>
            </a:extLst>
          </p:cNvPr>
          <p:cNvSpPr>
            <a:spLocks noGrp="1"/>
          </p:cNvSpPr>
          <p:nvPr>
            <p:ph type="sldNum" sz="quarter" idx="11"/>
          </p:nvPr>
        </p:nvSpPr>
        <p:spPr/>
        <p:txBody>
          <a:bodyPr/>
          <a:lstStyle>
            <a:lvl1pPr>
              <a:defRPr/>
            </a:lvl1pPr>
          </a:lstStyle>
          <a:p>
            <a:fld id="{AA58918C-4DD5-4066-A207-2694A8240B23}" type="slidenum">
              <a:rPr lang="en-US" altLang="en-US"/>
              <a:pPr/>
              <a:t>‹#›</a:t>
            </a:fld>
            <a:endParaRPr lang="en-US" altLang="en-US"/>
          </a:p>
        </p:txBody>
      </p:sp>
    </p:spTree>
    <p:extLst>
      <p:ext uri="{BB962C8B-B14F-4D97-AF65-F5344CB8AC3E}">
        <p14:creationId xmlns:p14="http://schemas.microsoft.com/office/powerpoint/2010/main" val="3606430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91FC-2216-4E59-A0FD-08A519DE1B82}"/>
              </a:ext>
            </a:extLst>
          </p:cNvPr>
          <p:cNvSpPr>
            <a:spLocks noGrp="1"/>
          </p:cNvSpPr>
          <p:nvPr>
            <p:ph type="title"/>
          </p:nvPr>
        </p:nvSpPr>
        <p:spPr/>
        <p:txBody>
          <a:bodyPr/>
          <a:lstStyle/>
          <a:p>
            <a:r>
              <a:rPr lang="en-US"/>
              <a:t>Click to edit Master title style</a:t>
            </a:r>
            <a:endParaRPr lang="en-CA"/>
          </a:p>
        </p:txBody>
      </p:sp>
      <p:sp>
        <p:nvSpPr>
          <p:cNvPr id="3" name="Footer Placeholder 2">
            <a:extLst>
              <a:ext uri="{FF2B5EF4-FFF2-40B4-BE49-F238E27FC236}">
                <a16:creationId xmlns:a16="http://schemas.microsoft.com/office/drawing/2014/main" id="{9A76A303-061C-4DB0-A89E-8B6826352EC6}"/>
              </a:ext>
            </a:extLst>
          </p:cNvPr>
          <p:cNvSpPr>
            <a:spLocks noGrp="1"/>
          </p:cNvSpPr>
          <p:nvPr>
            <p:ph type="ftr" sz="quarter" idx="10"/>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8AE2E903-25CC-4169-BEF1-C43F8AD42718}"/>
              </a:ext>
            </a:extLst>
          </p:cNvPr>
          <p:cNvSpPr>
            <a:spLocks noGrp="1"/>
          </p:cNvSpPr>
          <p:nvPr>
            <p:ph type="sldNum" sz="quarter" idx="11"/>
          </p:nvPr>
        </p:nvSpPr>
        <p:spPr/>
        <p:txBody>
          <a:bodyPr/>
          <a:lstStyle>
            <a:lvl1pPr>
              <a:defRPr/>
            </a:lvl1pPr>
          </a:lstStyle>
          <a:p>
            <a:fld id="{A1ED134A-40EB-4D92-BC02-3D127DAAFDCA}" type="slidenum">
              <a:rPr lang="en-US" altLang="en-US"/>
              <a:pPr/>
              <a:t>‹#›</a:t>
            </a:fld>
            <a:endParaRPr lang="en-US" altLang="en-US"/>
          </a:p>
        </p:txBody>
      </p:sp>
    </p:spTree>
    <p:extLst>
      <p:ext uri="{BB962C8B-B14F-4D97-AF65-F5344CB8AC3E}">
        <p14:creationId xmlns:p14="http://schemas.microsoft.com/office/powerpoint/2010/main" val="591796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AAE7-26CD-43DB-9FE0-FF70B9337AF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64AC14F-9174-4A45-965D-D0DC638BBC6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68F6C1-F1E7-4810-8B34-7F7AF81EB112}"/>
              </a:ext>
            </a:extLst>
          </p:cNvPr>
          <p:cNvSpPr>
            <a:spLocks noGrp="1"/>
          </p:cNvSpPr>
          <p:nvPr>
            <p:ph type="dt" sz="half" idx="10"/>
          </p:nvPr>
        </p:nvSpPr>
        <p:spPr/>
        <p:txBody>
          <a:bodyPr/>
          <a:lstStyle/>
          <a:p>
            <a:pPr>
              <a:defRPr>
                <a:uFillTx/>
              </a:defRPr>
            </a:pPr>
            <a:fld id="{A4A4BD26-BD6A-4596-AC03-B410DC52AB99}" type="datetime4">
              <a:rPr lang="en-US" smtClean="0">
                <a:uFillTx/>
              </a:rPr>
              <a:t>July 21, 2024</a:t>
            </a:fld>
            <a:endParaRPr lang="en-US">
              <a:uFillTx/>
            </a:endParaRPr>
          </a:p>
        </p:txBody>
      </p:sp>
      <p:sp>
        <p:nvSpPr>
          <p:cNvPr id="5" name="Footer Placeholder 4">
            <a:extLst>
              <a:ext uri="{FF2B5EF4-FFF2-40B4-BE49-F238E27FC236}">
                <a16:creationId xmlns:a16="http://schemas.microsoft.com/office/drawing/2014/main" id="{06A121AD-E63C-427F-8DFF-463EBB0424C5}"/>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6" name="Slide Number Placeholder 5">
            <a:extLst>
              <a:ext uri="{FF2B5EF4-FFF2-40B4-BE49-F238E27FC236}">
                <a16:creationId xmlns:a16="http://schemas.microsoft.com/office/drawing/2014/main" id="{04DED1F5-D741-41E0-8CCD-17BF6E75F271}"/>
              </a:ext>
            </a:extLst>
          </p:cNvPr>
          <p:cNvSpPr>
            <a:spLocks noGrp="1"/>
          </p:cNvSpPr>
          <p:nvPr>
            <p:ph type="sldNum" sz="quarter" idx="12"/>
          </p:nvPr>
        </p:nvSpPr>
        <p:spPr/>
        <p:txBody>
          <a:bodyPr/>
          <a:lstStyle/>
          <a:p>
            <a:pPr>
              <a:defRPr>
                <a:uFillTx/>
              </a:defRPr>
            </a:pPr>
            <a:fld id="{D7C12403-019D-0641-9A5D-403292D04E59}"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30100903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295C02-BA91-466B-A48D-141B9AD5C31D}"/>
              </a:ext>
            </a:extLst>
          </p:cNvPr>
          <p:cNvSpPr>
            <a:spLocks noGrp="1"/>
          </p:cNvSpPr>
          <p:nvPr>
            <p:ph type="ftr" sz="quarter" idx="10"/>
          </p:nvPr>
        </p:nvSpPr>
        <p:spPr/>
        <p:txBody>
          <a:bodyPr/>
          <a:lstStyle>
            <a:lvl1pPr>
              <a:defRPr/>
            </a:lvl1pPr>
          </a:lstStyle>
          <a:p>
            <a:endParaRPr lang="en-US" altLang="en-US"/>
          </a:p>
        </p:txBody>
      </p:sp>
      <p:sp>
        <p:nvSpPr>
          <p:cNvPr id="3" name="Slide Number Placeholder 2">
            <a:extLst>
              <a:ext uri="{FF2B5EF4-FFF2-40B4-BE49-F238E27FC236}">
                <a16:creationId xmlns:a16="http://schemas.microsoft.com/office/drawing/2014/main" id="{86BC2D17-2252-4C6B-91AD-41FBE4D52EDD}"/>
              </a:ext>
            </a:extLst>
          </p:cNvPr>
          <p:cNvSpPr>
            <a:spLocks noGrp="1"/>
          </p:cNvSpPr>
          <p:nvPr>
            <p:ph type="sldNum" sz="quarter" idx="11"/>
          </p:nvPr>
        </p:nvSpPr>
        <p:spPr/>
        <p:txBody>
          <a:bodyPr/>
          <a:lstStyle>
            <a:lvl1pPr>
              <a:defRPr/>
            </a:lvl1pPr>
          </a:lstStyle>
          <a:p>
            <a:fld id="{8D370B7A-32BB-4059-92CA-149325130491}" type="slidenum">
              <a:rPr lang="en-US" altLang="en-US"/>
              <a:pPr/>
              <a:t>‹#›</a:t>
            </a:fld>
            <a:endParaRPr lang="en-US" altLang="en-US"/>
          </a:p>
        </p:txBody>
      </p:sp>
    </p:spTree>
    <p:extLst>
      <p:ext uri="{BB962C8B-B14F-4D97-AF65-F5344CB8AC3E}">
        <p14:creationId xmlns:p14="http://schemas.microsoft.com/office/powerpoint/2010/main" val="40611352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5F95-A16A-4104-AAA1-15398063655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B932DDF-513D-46DC-B74E-B22B26415ED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9D27B45-5E9C-433A-BC2C-0CB09FDBF24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A3054206-9E71-420A-B964-092D79641E5F}"/>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10E4B92-585E-4ABB-9CAE-5C412D608875}"/>
              </a:ext>
            </a:extLst>
          </p:cNvPr>
          <p:cNvSpPr>
            <a:spLocks noGrp="1"/>
          </p:cNvSpPr>
          <p:nvPr>
            <p:ph type="sldNum" sz="quarter" idx="11"/>
          </p:nvPr>
        </p:nvSpPr>
        <p:spPr/>
        <p:txBody>
          <a:bodyPr/>
          <a:lstStyle>
            <a:lvl1pPr>
              <a:defRPr/>
            </a:lvl1pPr>
          </a:lstStyle>
          <a:p>
            <a:fld id="{11FFBCD9-106A-4975-962C-3CC58BF306C5}" type="slidenum">
              <a:rPr lang="en-US" altLang="en-US"/>
              <a:pPr/>
              <a:t>‹#›</a:t>
            </a:fld>
            <a:endParaRPr lang="en-US" altLang="en-US"/>
          </a:p>
        </p:txBody>
      </p:sp>
    </p:spTree>
    <p:extLst>
      <p:ext uri="{BB962C8B-B14F-4D97-AF65-F5344CB8AC3E}">
        <p14:creationId xmlns:p14="http://schemas.microsoft.com/office/powerpoint/2010/main" val="2781530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DBB6-7738-410F-98CB-54AE027DF18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3C5D9FB-2CAF-4BF6-BA14-1F3B41B036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194A0BC-9763-4EEC-AF00-CFA44F15B8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A780B534-A620-4F2D-AB0F-17BCA9B896F1}"/>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15AFF31-0903-4E5A-96D6-227B92BBBD6C}"/>
              </a:ext>
            </a:extLst>
          </p:cNvPr>
          <p:cNvSpPr>
            <a:spLocks noGrp="1"/>
          </p:cNvSpPr>
          <p:nvPr>
            <p:ph type="sldNum" sz="quarter" idx="11"/>
          </p:nvPr>
        </p:nvSpPr>
        <p:spPr/>
        <p:txBody>
          <a:bodyPr/>
          <a:lstStyle>
            <a:lvl1pPr>
              <a:defRPr/>
            </a:lvl1pPr>
          </a:lstStyle>
          <a:p>
            <a:fld id="{90E63AE3-B7C9-49D5-A09B-3DB28FBDD531}" type="slidenum">
              <a:rPr lang="en-US" altLang="en-US"/>
              <a:pPr/>
              <a:t>‹#›</a:t>
            </a:fld>
            <a:endParaRPr lang="en-US" altLang="en-US"/>
          </a:p>
        </p:txBody>
      </p:sp>
    </p:spTree>
    <p:extLst>
      <p:ext uri="{BB962C8B-B14F-4D97-AF65-F5344CB8AC3E}">
        <p14:creationId xmlns:p14="http://schemas.microsoft.com/office/powerpoint/2010/main" val="15350462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E5E9-172C-4E84-A6C1-9E5FF3AB96E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11CE90-8511-4CA3-9EF6-208DB03E4B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Footer Placeholder 3">
            <a:extLst>
              <a:ext uri="{FF2B5EF4-FFF2-40B4-BE49-F238E27FC236}">
                <a16:creationId xmlns:a16="http://schemas.microsoft.com/office/drawing/2014/main" id="{F67F3EB8-0527-4D89-BCD1-6642E87DCF84}"/>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8DBBB2C-D3E9-4D67-B38A-FA4D3A226F76}"/>
              </a:ext>
            </a:extLst>
          </p:cNvPr>
          <p:cNvSpPr>
            <a:spLocks noGrp="1"/>
          </p:cNvSpPr>
          <p:nvPr>
            <p:ph type="sldNum" sz="quarter" idx="11"/>
          </p:nvPr>
        </p:nvSpPr>
        <p:spPr/>
        <p:txBody>
          <a:bodyPr/>
          <a:lstStyle>
            <a:lvl1pPr>
              <a:defRPr/>
            </a:lvl1pPr>
          </a:lstStyle>
          <a:p>
            <a:fld id="{34F1629F-A07B-4C5C-9346-7E13705B717D}" type="slidenum">
              <a:rPr lang="en-US" altLang="en-US"/>
              <a:pPr/>
              <a:t>‹#›</a:t>
            </a:fld>
            <a:endParaRPr lang="en-US" altLang="en-US"/>
          </a:p>
        </p:txBody>
      </p:sp>
    </p:spTree>
    <p:extLst>
      <p:ext uri="{BB962C8B-B14F-4D97-AF65-F5344CB8AC3E}">
        <p14:creationId xmlns:p14="http://schemas.microsoft.com/office/powerpoint/2010/main" val="210226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F79739-885F-4675-ACCB-B308634B9BD7}"/>
              </a:ext>
            </a:extLst>
          </p:cNvPr>
          <p:cNvSpPr>
            <a:spLocks noGrp="1"/>
          </p:cNvSpPr>
          <p:nvPr>
            <p:ph type="title" orient="vert"/>
          </p:nvPr>
        </p:nvSpPr>
        <p:spPr>
          <a:xfrm>
            <a:off x="6553200" y="381000"/>
            <a:ext cx="1981200" cy="5638800"/>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F1DFCEC-AB0F-4545-9FC7-78AA25931DB2}"/>
              </a:ext>
            </a:extLst>
          </p:cNvPr>
          <p:cNvSpPr>
            <a:spLocks noGrp="1"/>
          </p:cNvSpPr>
          <p:nvPr>
            <p:ph type="body" orient="vert" idx="1"/>
          </p:nvPr>
        </p:nvSpPr>
        <p:spPr>
          <a:xfrm>
            <a:off x="609600" y="381000"/>
            <a:ext cx="57912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Footer Placeholder 3">
            <a:extLst>
              <a:ext uri="{FF2B5EF4-FFF2-40B4-BE49-F238E27FC236}">
                <a16:creationId xmlns:a16="http://schemas.microsoft.com/office/drawing/2014/main" id="{DA905157-16BE-4C62-B1DF-6AD48A70E7A5}"/>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0A96D714-90D0-441A-B7B3-96EC922472D8}"/>
              </a:ext>
            </a:extLst>
          </p:cNvPr>
          <p:cNvSpPr>
            <a:spLocks noGrp="1"/>
          </p:cNvSpPr>
          <p:nvPr>
            <p:ph type="sldNum" sz="quarter" idx="11"/>
          </p:nvPr>
        </p:nvSpPr>
        <p:spPr/>
        <p:txBody>
          <a:bodyPr/>
          <a:lstStyle>
            <a:lvl1pPr>
              <a:defRPr/>
            </a:lvl1pPr>
          </a:lstStyle>
          <a:p>
            <a:fld id="{C61832A0-EEE3-4F1D-8DDF-FC7088DDE01C}" type="slidenum">
              <a:rPr lang="en-US" altLang="en-US"/>
              <a:pPr/>
              <a:t>‹#›</a:t>
            </a:fld>
            <a:endParaRPr lang="en-US" altLang="en-US"/>
          </a:p>
        </p:txBody>
      </p:sp>
    </p:spTree>
    <p:extLst>
      <p:ext uri="{BB962C8B-B14F-4D97-AF65-F5344CB8AC3E}">
        <p14:creationId xmlns:p14="http://schemas.microsoft.com/office/powerpoint/2010/main" val="105751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FB77-3C1A-45BD-BBBC-53F783037BC7}"/>
              </a:ext>
            </a:extLst>
          </p:cNvPr>
          <p:cNvSpPr>
            <a:spLocks noGrp="1"/>
          </p:cNvSpPr>
          <p:nvPr>
            <p:ph type="title"/>
          </p:nvPr>
        </p:nvSpPr>
        <p:spPr>
          <a:xfrm>
            <a:off x="609600" y="381000"/>
            <a:ext cx="7924800" cy="914400"/>
          </a:xfrm>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8F30454-E4B8-4AE2-AC31-B337C96B0F71}"/>
              </a:ext>
            </a:extLst>
          </p:cNvPr>
          <p:cNvSpPr>
            <a:spLocks noGrp="1"/>
          </p:cNvSpPr>
          <p:nvPr>
            <p:ph sz="half" idx="1"/>
          </p:nvPr>
        </p:nvSpPr>
        <p:spPr>
          <a:xfrm>
            <a:off x="609600" y="1219200"/>
            <a:ext cx="792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092C712-A38D-41E4-8F10-CA5C6CF618F3}"/>
              </a:ext>
            </a:extLst>
          </p:cNvPr>
          <p:cNvSpPr>
            <a:spLocks noGrp="1"/>
          </p:cNvSpPr>
          <p:nvPr>
            <p:ph type="body" sz="half" idx="2"/>
          </p:nvPr>
        </p:nvSpPr>
        <p:spPr>
          <a:xfrm>
            <a:off x="609600" y="3695700"/>
            <a:ext cx="792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1FEE74F8-D1CD-4326-A59B-C227228C7D47}"/>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FDC4F26-AF34-421C-B96D-A8D6F8972F73}"/>
              </a:ext>
            </a:extLst>
          </p:cNvPr>
          <p:cNvSpPr>
            <a:spLocks noGrp="1"/>
          </p:cNvSpPr>
          <p:nvPr>
            <p:ph type="sldNum" sz="quarter" idx="11"/>
          </p:nvPr>
        </p:nvSpPr>
        <p:spPr>
          <a:xfrm>
            <a:off x="381000" y="6477000"/>
            <a:ext cx="1905000" cy="228600"/>
          </a:xfrm>
        </p:spPr>
        <p:txBody>
          <a:bodyPr/>
          <a:lstStyle>
            <a:lvl1pPr>
              <a:defRPr/>
            </a:lvl1pPr>
          </a:lstStyle>
          <a:p>
            <a:fld id="{9C4E9429-A832-45B0-81F0-4AB4A32E58B9}" type="slidenum">
              <a:rPr lang="en-US" altLang="en-US"/>
              <a:pPr/>
              <a:t>‹#›</a:t>
            </a:fld>
            <a:endParaRPr lang="en-US" altLang="en-US"/>
          </a:p>
        </p:txBody>
      </p:sp>
    </p:spTree>
    <p:extLst>
      <p:ext uri="{BB962C8B-B14F-4D97-AF65-F5344CB8AC3E}">
        <p14:creationId xmlns:p14="http://schemas.microsoft.com/office/powerpoint/2010/main" val="2331964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E075-3261-465D-AFB2-B08AE674259F}"/>
              </a:ext>
            </a:extLst>
          </p:cNvPr>
          <p:cNvSpPr>
            <a:spLocks noGrp="1"/>
          </p:cNvSpPr>
          <p:nvPr>
            <p:ph type="title"/>
          </p:nvPr>
        </p:nvSpPr>
        <p:spPr>
          <a:xfrm>
            <a:off x="609600" y="381000"/>
            <a:ext cx="7924800" cy="914400"/>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00F307B-800D-4786-BB52-890FA43FBCAB}"/>
              </a:ext>
            </a:extLst>
          </p:cNvPr>
          <p:cNvSpPr>
            <a:spLocks noGrp="1"/>
          </p:cNvSpPr>
          <p:nvPr>
            <p:ph type="body" sz="half" idx="1"/>
          </p:nvPr>
        </p:nvSpPr>
        <p:spPr>
          <a:xfrm>
            <a:off x="609600" y="1219200"/>
            <a:ext cx="792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BB424C8-C99E-46D0-9B1C-0A341E11E39F}"/>
              </a:ext>
            </a:extLst>
          </p:cNvPr>
          <p:cNvSpPr>
            <a:spLocks noGrp="1"/>
          </p:cNvSpPr>
          <p:nvPr>
            <p:ph sz="half" idx="2"/>
          </p:nvPr>
        </p:nvSpPr>
        <p:spPr>
          <a:xfrm>
            <a:off x="609600" y="3695700"/>
            <a:ext cx="792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CBBC1642-777E-4539-82ED-F55E63F7301E}"/>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BC2538D-86CD-441B-B988-988086FBDCF7}"/>
              </a:ext>
            </a:extLst>
          </p:cNvPr>
          <p:cNvSpPr>
            <a:spLocks noGrp="1"/>
          </p:cNvSpPr>
          <p:nvPr>
            <p:ph type="sldNum" sz="quarter" idx="11"/>
          </p:nvPr>
        </p:nvSpPr>
        <p:spPr>
          <a:xfrm>
            <a:off x="381000" y="6477000"/>
            <a:ext cx="1905000" cy="228600"/>
          </a:xfrm>
        </p:spPr>
        <p:txBody>
          <a:bodyPr/>
          <a:lstStyle>
            <a:lvl1pPr>
              <a:defRPr/>
            </a:lvl1pPr>
          </a:lstStyle>
          <a:p>
            <a:fld id="{7046D0B1-0E78-411A-8839-4963BC4366BA}" type="slidenum">
              <a:rPr lang="en-US" altLang="en-US"/>
              <a:pPr/>
              <a:t>‹#›</a:t>
            </a:fld>
            <a:endParaRPr lang="en-US" altLang="en-US"/>
          </a:p>
        </p:txBody>
      </p:sp>
    </p:spTree>
    <p:extLst>
      <p:ext uri="{BB962C8B-B14F-4D97-AF65-F5344CB8AC3E}">
        <p14:creationId xmlns:p14="http://schemas.microsoft.com/office/powerpoint/2010/main" val="33630418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3B48-5061-4DF2-B3FE-B79E59942FFE}"/>
              </a:ext>
            </a:extLst>
          </p:cNvPr>
          <p:cNvSpPr>
            <a:spLocks noGrp="1"/>
          </p:cNvSpPr>
          <p:nvPr>
            <p:ph type="title"/>
          </p:nvPr>
        </p:nvSpPr>
        <p:spPr>
          <a:xfrm>
            <a:off x="609600" y="381000"/>
            <a:ext cx="7924800" cy="914400"/>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CEE65D0-C276-48A4-9668-57875FF9B60D}"/>
              </a:ext>
            </a:extLst>
          </p:cNvPr>
          <p:cNvSpPr>
            <a:spLocks noGrp="1"/>
          </p:cNvSpPr>
          <p:nvPr>
            <p:ph type="body" sz="half" idx="1"/>
          </p:nvPr>
        </p:nvSpPr>
        <p:spPr>
          <a:xfrm>
            <a:off x="609600" y="1219200"/>
            <a:ext cx="3886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85B0F04-956D-47FC-A979-8E8EDA89362D}"/>
              </a:ext>
            </a:extLst>
          </p:cNvPr>
          <p:cNvSpPr>
            <a:spLocks noGrp="1"/>
          </p:cNvSpPr>
          <p:nvPr>
            <p:ph sz="quarter" idx="2"/>
          </p:nvPr>
        </p:nvSpPr>
        <p:spPr>
          <a:xfrm>
            <a:off x="4648200" y="1219200"/>
            <a:ext cx="38862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a:extLst>
              <a:ext uri="{FF2B5EF4-FFF2-40B4-BE49-F238E27FC236}">
                <a16:creationId xmlns:a16="http://schemas.microsoft.com/office/drawing/2014/main" id="{77D81F31-07A8-4D25-941D-9925512E876F}"/>
              </a:ext>
            </a:extLst>
          </p:cNvPr>
          <p:cNvSpPr>
            <a:spLocks noGrp="1"/>
          </p:cNvSpPr>
          <p:nvPr>
            <p:ph sz="quarter" idx="3"/>
          </p:nvPr>
        </p:nvSpPr>
        <p:spPr>
          <a:xfrm>
            <a:off x="4648200" y="3695700"/>
            <a:ext cx="38862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a:extLst>
              <a:ext uri="{FF2B5EF4-FFF2-40B4-BE49-F238E27FC236}">
                <a16:creationId xmlns:a16="http://schemas.microsoft.com/office/drawing/2014/main" id="{3C3E8364-E2B2-4BE5-9F89-8ADA4A77CB3C}"/>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3CCCF48-E79F-47A6-B3DE-F921CF48BF36}"/>
              </a:ext>
            </a:extLst>
          </p:cNvPr>
          <p:cNvSpPr>
            <a:spLocks noGrp="1"/>
          </p:cNvSpPr>
          <p:nvPr>
            <p:ph type="sldNum" sz="quarter" idx="11"/>
          </p:nvPr>
        </p:nvSpPr>
        <p:spPr>
          <a:xfrm>
            <a:off x="381000" y="6477000"/>
            <a:ext cx="1905000" cy="228600"/>
          </a:xfrm>
        </p:spPr>
        <p:txBody>
          <a:bodyPr/>
          <a:lstStyle>
            <a:lvl1pPr>
              <a:defRPr/>
            </a:lvl1pPr>
          </a:lstStyle>
          <a:p>
            <a:fld id="{6F1FE201-7834-403E-B118-CF6CA1D010C5}" type="slidenum">
              <a:rPr lang="en-US" altLang="en-US"/>
              <a:pPr/>
              <a:t>‹#›</a:t>
            </a:fld>
            <a:endParaRPr lang="en-US" altLang="en-US"/>
          </a:p>
        </p:txBody>
      </p:sp>
    </p:spTree>
    <p:extLst>
      <p:ext uri="{BB962C8B-B14F-4D97-AF65-F5344CB8AC3E}">
        <p14:creationId xmlns:p14="http://schemas.microsoft.com/office/powerpoint/2010/main" val="18866997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C224-FD56-46AD-B35D-48C05F4FD68E}"/>
              </a:ext>
            </a:extLst>
          </p:cNvPr>
          <p:cNvSpPr>
            <a:spLocks noGrp="1"/>
          </p:cNvSpPr>
          <p:nvPr>
            <p:ph type="title"/>
          </p:nvPr>
        </p:nvSpPr>
        <p:spPr>
          <a:xfrm>
            <a:off x="609600" y="381000"/>
            <a:ext cx="7924800" cy="914400"/>
          </a:xfrm>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15D0862-6338-44DA-B775-4BDA811E64E8}"/>
              </a:ext>
            </a:extLst>
          </p:cNvPr>
          <p:cNvSpPr>
            <a:spLocks noGrp="1"/>
          </p:cNvSpPr>
          <p:nvPr>
            <p:ph sz="half" idx="1"/>
          </p:nvPr>
        </p:nvSpPr>
        <p:spPr>
          <a:xfrm>
            <a:off x="609600" y="1219200"/>
            <a:ext cx="3886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BDD86B4-492D-447F-A42C-48413DC871EB}"/>
              </a:ext>
            </a:extLst>
          </p:cNvPr>
          <p:cNvSpPr>
            <a:spLocks noGrp="1"/>
          </p:cNvSpPr>
          <p:nvPr>
            <p:ph type="body" sz="half" idx="2"/>
          </p:nvPr>
        </p:nvSpPr>
        <p:spPr>
          <a:xfrm>
            <a:off x="4648200" y="1219200"/>
            <a:ext cx="3886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F88F419F-04B2-44EB-A050-BB339E1F183D}"/>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73E757A-B7E8-4F6A-A1ED-BD268426C277}"/>
              </a:ext>
            </a:extLst>
          </p:cNvPr>
          <p:cNvSpPr>
            <a:spLocks noGrp="1"/>
          </p:cNvSpPr>
          <p:nvPr>
            <p:ph type="sldNum" sz="quarter" idx="11"/>
          </p:nvPr>
        </p:nvSpPr>
        <p:spPr>
          <a:xfrm>
            <a:off x="381000" y="6477000"/>
            <a:ext cx="1905000" cy="228600"/>
          </a:xfrm>
        </p:spPr>
        <p:txBody>
          <a:bodyPr/>
          <a:lstStyle>
            <a:lvl1pPr>
              <a:defRPr/>
            </a:lvl1pPr>
          </a:lstStyle>
          <a:p>
            <a:fld id="{BF65278D-E5EA-40A3-9DC4-75FF63287B36}" type="slidenum">
              <a:rPr lang="en-US" altLang="en-US"/>
              <a:pPr/>
              <a:t>‹#›</a:t>
            </a:fld>
            <a:endParaRPr lang="en-US" altLang="en-US"/>
          </a:p>
        </p:txBody>
      </p:sp>
    </p:spTree>
    <p:extLst>
      <p:ext uri="{BB962C8B-B14F-4D97-AF65-F5344CB8AC3E}">
        <p14:creationId xmlns:p14="http://schemas.microsoft.com/office/powerpoint/2010/main" val="2957109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9699-1AB8-400E-89DB-5D5A658C4EA6}"/>
              </a:ext>
            </a:extLst>
          </p:cNvPr>
          <p:cNvSpPr>
            <a:spLocks noGrp="1"/>
          </p:cNvSpPr>
          <p:nvPr>
            <p:ph type="title"/>
          </p:nvPr>
        </p:nvSpPr>
        <p:spPr>
          <a:xfrm>
            <a:off x="609600" y="381000"/>
            <a:ext cx="7924800" cy="914400"/>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615BADA-CFF8-40CF-BD14-24F9D8942AF1}"/>
              </a:ext>
            </a:extLst>
          </p:cNvPr>
          <p:cNvSpPr>
            <a:spLocks noGrp="1"/>
          </p:cNvSpPr>
          <p:nvPr>
            <p:ph type="body" sz="half" idx="1"/>
          </p:nvPr>
        </p:nvSpPr>
        <p:spPr>
          <a:xfrm>
            <a:off x="609600" y="1219200"/>
            <a:ext cx="3886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74C9D99-6ABD-4649-BBC3-C74E057BD8E4}"/>
              </a:ext>
            </a:extLst>
          </p:cNvPr>
          <p:cNvSpPr>
            <a:spLocks noGrp="1"/>
          </p:cNvSpPr>
          <p:nvPr>
            <p:ph sz="half" idx="2"/>
          </p:nvPr>
        </p:nvSpPr>
        <p:spPr>
          <a:xfrm>
            <a:off x="4648200" y="1219200"/>
            <a:ext cx="3886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5E1AB6E6-4A1D-4726-A11A-983AAFB8DE8B}"/>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28C1044-75EA-4B69-ADDA-0F85BB20B131}"/>
              </a:ext>
            </a:extLst>
          </p:cNvPr>
          <p:cNvSpPr>
            <a:spLocks noGrp="1"/>
          </p:cNvSpPr>
          <p:nvPr>
            <p:ph type="sldNum" sz="quarter" idx="11"/>
          </p:nvPr>
        </p:nvSpPr>
        <p:spPr>
          <a:xfrm>
            <a:off x="381000" y="6477000"/>
            <a:ext cx="1905000" cy="228600"/>
          </a:xfrm>
        </p:spPr>
        <p:txBody>
          <a:bodyPr/>
          <a:lstStyle>
            <a:lvl1pPr>
              <a:defRPr/>
            </a:lvl1pPr>
          </a:lstStyle>
          <a:p>
            <a:fld id="{99F27904-91E8-4499-89FA-DF02AD872921}" type="slidenum">
              <a:rPr lang="en-US" altLang="en-US"/>
              <a:pPr/>
              <a:t>‹#›</a:t>
            </a:fld>
            <a:endParaRPr lang="en-US" altLang="en-US"/>
          </a:p>
        </p:txBody>
      </p:sp>
    </p:spTree>
    <p:extLst>
      <p:ext uri="{BB962C8B-B14F-4D97-AF65-F5344CB8AC3E}">
        <p14:creationId xmlns:p14="http://schemas.microsoft.com/office/powerpoint/2010/main" val="1900594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FDC8-DDAE-4631-A204-EE907E93BBA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2333894-4ACF-4E92-AAC8-55C9C7846B9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DF880FB-43EF-4C3D-9086-76C403D56DA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93E952F-C6EC-42B6-8FC4-779CC445C425}"/>
              </a:ext>
            </a:extLst>
          </p:cNvPr>
          <p:cNvSpPr>
            <a:spLocks noGrp="1"/>
          </p:cNvSpPr>
          <p:nvPr>
            <p:ph type="dt" sz="half" idx="10"/>
          </p:nvPr>
        </p:nvSpPr>
        <p:spPr/>
        <p:txBody>
          <a:bodyPr/>
          <a:lstStyle/>
          <a:p>
            <a:pPr>
              <a:defRPr>
                <a:uFillTx/>
              </a:defRPr>
            </a:pPr>
            <a:fld id="{0F37FC2F-BB29-4CF8-B072-3FFF58024724}" type="datetime4">
              <a:rPr lang="en-US" smtClean="0">
                <a:uFillTx/>
              </a:rPr>
              <a:t>July 21, 2024</a:t>
            </a:fld>
            <a:endParaRPr lang="en-US">
              <a:uFillTx/>
            </a:endParaRPr>
          </a:p>
        </p:txBody>
      </p:sp>
      <p:sp>
        <p:nvSpPr>
          <p:cNvPr id="6" name="Footer Placeholder 5">
            <a:extLst>
              <a:ext uri="{FF2B5EF4-FFF2-40B4-BE49-F238E27FC236}">
                <a16:creationId xmlns:a16="http://schemas.microsoft.com/office/drawing/2014/main" id="{7848704E-90FB-47E8-B9F0-4A1C605AE7A5}"/>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7" name="Slide Number Placeholder 6">
            <a:extLst>
              <a:ext uri="{FF2B5EF4-FFF2-40B4-BE49-F238E27FC236}">
                <a16:creationId xmlns:a16="http://schemas.microsoft.com/office/drawing/2014/main" id="{6728E78D-45F7-42D7-BCFB-D4CABC4AA74B}"/>
              </a:ext>
            </a:extLst>
          </p:cNvPr>
          <p:cNvSpPr>
            <a:spLocks noGrp="1"/>
          </p:cNvSpPr>
          <p:nvPr>
            <p:ph type="sldNum" sz="quarter" idx="12"/>
          </p:nvPr>
        </p:nvSpPr>
        <p:spPr/>
        <p:txBody>
          <a:bodyPr/>
          <a:lstStyle/>
          <a:p>
            <a:pPr>
              <a:defRPr>
                <a:uFillTx/>
              </a:defRPr>
            </a:pPr>
            <a:fld id="{2A276AB7-239B-D44D-9369-CA5FD90C86A2}"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13769027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6DCF806-4E85-4F7E-97A8-11894C73C05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D6EB23A0-2875-47EA-AD58-52101A3673C1}"/>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6" name="Rectangle 6">
            <a:extLst>
              <a:ext uri="{FF2B5EF4-FFF2-40B4-BE49-F238E27FC236}">
                <a16:creationId xmlns:a16="http://schemas.microsoft.com/office/drawing/2014/main" id="{EAA4292F-AAF4-474D-BF35-C851F41CBB6D}"/>
              </a:ext>
            </a:extLst>
          </p:cNvPr>
          <p:cNvSpPr>
            <a:spLocks noGrp="1" noChangeArrowheads="1"/>
          </p:cNvSpPr>
          <p:nvPr>
            <p:ph type="sldNum" sz="quarter" idx="12"/>
          </p:nvPr>
        </p:nvSpPr>
        <p:spPr>
          <a:ln/>
        </p:spPr>
        <p:txBody>
          <a:bodyPr/>
          <a:lstStyle>
            <a:lvl1pPr>
              <a:defRPr/>
            </a:lvl1pPr>
          </a:lstStyle>
          <a:p>
            <a:pPr>
              <a:defRPr/>
            </a:pPr>
            <a:fld id="{0B697690-2587-45AC-90EC-04D7172C1945}" type="slidenum">
              <a:rPr lang="en-GB" altLang="en-US"/>
              <a:pPr>
                <a:defRPr/>
              </a:pPr>
              <a:t>‹#›</a:t>
            </a:fld>
            <a:endParaRPr lang="en-GB" altLang="en-US"/>
          </a:p>
        </p:txBody>
      </p:sp>
    </p:spTree>
    <p:extLst>
      <p:ext uri="{BB962C8B-B14F-4D97-AF65-F5344CB8AC3E}">
        <p14:creationId xmlns:p14="http://schemas.microsoft.com/office/powerpoint/2010/main" val="3237081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E47D5057-7244-4923-90C3-E94088F50A8F}"/>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CC9503B1-15A8-4501-A27F-7E5E3D7B39A4}"/>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6" name="Rectangle 6">
            <a:extLst>
              <a:ext uri="{FF2B5EF4-FFF2-40B4-BE49-F238E27FC236}">
                <a16:creationId xmlns:a16="http://schemas.microsoft.com/office/drawing/2014/main" id="{387FDA62-0F71-43FE-982D-E1C436542AC6}"/>
              </a:ext>
            </a:extLst>
          </p:cNvPr>
          <p:cNvSpPr>
            <a:spLocks noGrp="1" noChangeArrowheads="1"/>
          </p:cNvSpPr>
          <p:nvPr>
            <p:ph type="sldNum" sz="quarter" idx="12"/>
          </p:nvPr>
        </p:nvSpPr>
        <p:spPr>
          <a:ln/>
        </p:spPr>
        <p:txBody>
          <a:bodyPr/>
          <a:lstStyle>
            <a:lvl1pPr>
              <a:defRPr/>
            </a:lvl1pPr>
          </a:lstStyle>
          <a:p>
            <a:pPr>
              <a:defRPr/>
            </a:pPr>
            <a:fld id="{E8DC990D-1246-4C7B-8E74-E654139B3761}" type="slidenum">
              <a:rPr lang="en-GB" altLang="en-US"/>
              <a:pPr>
                <a:defRPr/>
              </a:pPr>
              <a:t>‹#›</a:t>
            </a:fld>
            <a:endParaRPr lang="en-GB" altLang="en-US"/>
          </a:p>
        </p:txBody>
      </p:sp>
    </p:spTree>
    <p:extLst>
      <p:ext uri="{BB962C8B-B14F-4D97-AF65-F5344CB8AC3E}">
        <p14:creationId xmlns:p14="http://schemas.microsoft.com/office/powerpoint/2010/main" val="22855008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7CB55FC-5805-46B2-A1EB-D0CACB0FD51D}"/>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6F2787BB-BFD0-4993-A294-DCE5EF553B78}"/>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6" name="Rectangle 6">
            <a:extLst>
              <a:ext uri="{FF2B5EF4-FFF2-40B4-BE49-F238E27FC236}">
                <a16:creationId xmlns:a16="http://schemas.microsoft.com/office/drawing/2014/main" id="{88F6C02C-EB95-4156-8E70-58065137F6E0}"/>
              </a:ext>
            </a:extLst>
          </p:cNvPr>
          <p:cNvSpPr>
            <a:spLocks noGrp="1" noChangeArrowheads="1"/>
          </p:cNvSpPr>
          <p:nvPr>
            <p:ph type="sldNum" sz="quarter" idx="12"/>
          </p:nvPr>
        </p:nvSpPr>
        <p:spPr>
          <a:ln/>
        </p:spPr>
        <p:txBody>
          <a:bodyPr/>
          <a:lstStyle>
            <a:lvl1pPr>
              <a:defRPr/>
            </a:lvl1pPr>
          </a:lstStyle>
          <a:p>
            <a:pPr>
              <a:defRPr/>
            </a:pPr>
            <a:fld id="{00304E9A-C0BD-40CB-A80F-328B0CFD55AE}" type="slidenum">
              <a:rPr lang="en-GB" altLang="en-US"/>
              <a:pPr>
                <a:defRPr/>
              </a:pPr>
              <a:t>‹#›</a:t>
            </a:fld>
            <a:endParaRPr lang="en-GB" altLang="en-US"/>
          </a:p>
        </p:txBody>
      </p:sp>
    </p:spTree>
    <p:extLst>
      <p:ext uri="{BB962C8B-B14F-4D97-AF65-F5344CB8AC3E}">
        <p14:creationId xmlns:p14="http://schemas.microsoft.com/office/powerpoint/2010/main" val="40651728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1EDBD7C9-3FD4-4FDC-A432-912099957A86}"/>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1E0E6100-CA68-4CFF-AA95-3D64138B6157}"/>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7" name="Rectangle 6">
            <a:extLst>
              <a:ext uri="{FF2B5EF4-FFF2-40B4-BE49-F238E27FC236}">
                <a16:creationId xmlns:a16="http://schemas.microsoft.com/office/drawing/2014/main" id="{FEBE1190-6175-40CA-9726-8DADA05ECBA2}"/>
              </a:ext>
            </a:extLst>
          </p:cNvPr>
          <p:cNvSpPr>
            <a:spLocks noGrp="1" noChangeArrowheads="1"/>
          </p:cNvSpPr>
          <p:nvPr>
            <p:ph type="sldNum" sz="quarter" idx="12"/>
          </p:nvPr>
        </p:nvSpPr>
        <p:spPr>
          <a:ln/>
        </p:spPr>
        <p:txBody>
          <a:bodyPr/>
          <a:lstStyle>
            <a:lvl1pPr>
              <a:defRPr/>
            </a:lvl1pPr>
          </a:lstStyle>
          <a:p>
            <a:pPr>
              <a:defRPr/>
            </a:pPr>
            <a:fld id="{E31E39F9-27BB-469C-B0E7-503663DBE8F6}" type="slidenum">
              <a:rPr lang="en-GB" altLang="en-US"/>
              <a:pPr>
                <a:defRPr/>
              </a:pPr>
              <a:t>‹#›</a:t>
            </a:fld>
            <a:endParaRPr lang="en-GB" altLang="en-US"/>
          </a:p>
        </p:txBody>
      </p:sp>
    </p:spTree>
    <p:extLst>
      <p:ext uri="{BB962C8B-B14F-4D97-AF65-F5344CB8AC3E}">
        <p14:creationId xmlns:p14="http://schemas.microsoft.com/office/powerpoint/2010/main" val="4171974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729B0EF4-1914-4B18-9A36-392C34B82260}"/>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9A854DF1-5528-473C-A6A9-87B324936EE8}"/>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9" name="Rectangle 6">
            <a:extLst>
              <a:ext uri="{FF2B5EF4-FFF2-40B4-BE49-F238E27FC236}">
                <a16:creationId xmlns:a16="http://schemas.microsoft.com/office/drawing/2014/main" id="{246E5954-59EA-4EBE-8805-9396BB8D38C0}"/>
              </a:ext>
            </a:extLst>
          </p:cNvPr>
          <p:cNvSpPr>
            <a:spLocks noGrp="1" noChangeArrowheads="1"/>
          </p:cNvSpPr>
          <p:nvPr>
            <p:ph type="sldNum" sz="quarter" idx="12"/>
          </p:nvPr>
        </p:nvSpPr>
        <p:spPr>
          <a:ln/>
        </p:spPr>
        <p:txBody>
          <a:bodyPr/>
          <a:lstStyle>
            <a:lvl1pPr>
              <a:defRPr/>
            </a:lvl1pPr>
          </a:lstStyle>
          <a:p>
            <a:pPr>
              <a:defRPr/>
            </a:pPr>
            <a:fld id="{321127EF-87B9-44B5-B4EB-1D66EB3F1A54}" type="slidenum">
              <a:rPr lang="en-GB" altLang="en-US"/>
              <a:pPr>
                <a:defRPr/>
              </a:pPr>
              <a:t>‹#›</a:t>
            </a:fld>
            <a:endParaRPr lang="en-GB" altLang="en-US"/>
          </a:p>
        </p:txBody>
      </p:sp>
    </p:spTree>
    <p:extLst>
      <p:ext uri="{BB962C8B-B14F-4D97-AF65-F5344CB8AC3E}">
        <p14:creationId xmlns:p14="http://schemas.microsoft.com/office/powerpoint/2010/main" val="6228565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C64B5C79-328F-48A2-A9EA-8C3C995EF8B4}"/>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7D840270-DA09-4712-8D9E-D37C515BD6E4}"/>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5" name="Rectangle 6">
            <a:extLst>
              <a:ext uri="{FF2B5EF4-FFF2-40B4-BE49-F238E27FC236}">
                <a16:creationId xmlns:a16="http://schemas.microsoft.com/office/drawing/2014/main" id="{52C60B90-45AA-43B6-BD07-7E0C21887E9F}"/>
              </a:ext>
            </a:extLst>
          </p:cNvPr>
          <p:cNvSpPr>
            <a:spLocks noGrp="1" noChangeArrowheads="1"/>
          </p:cNvSpPr>
          <p:nvPr>
            <p:ph type="sldNum" sz="quarter" idx="12"/>
          </p:nvPr>
        </p:nvSpPr>
        <p:spPr>
          <a:ln/>
        </p:spPr>
        <p:txBody>
          <a:bodyPr/>
          <a:lstStyle>
            <a:lvl1pPr>
              <a:defRPr/>
            </a:lvl1pPr>
          </a:lstStyle>
          <a:p>
            <a:pPr>
              <a:defRPr/>
            </a:pPr>
            <a:fld id="{CF79FC59-AC38-4BF0-9F92-1D748B691203}" type="slidenum">
              <a:rPr lang="en-GB" altLang="en-US"/>
              <a:pPr>
                <a:defRPr/>
              </a:pPr>
              <a:t>‹#›</a:t>
            </a:fld>
            <a:endParaRPr lang="en-GB" altLang="en-US"/>
          </a:p>
        </p:txBody>
      </p:sp>
    </p:spTree>
    <p:extLst>
      <p:ext uri="{BB962C8B-B14F-4D97-AF65-F5344CB8AC3E}">
        <p14:creationId xmlns:p14="http://schemas.microsoft.com/office/powerpoint/2010/main" val="7026402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28EBAF8-E222-4504-A37C-BB3C51454FA2}"/>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F9DC4E8D-C824-4857-9BD5-040D04F03789}"/>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4" name="Rectangle 6">
            <a:extLst>
              <a:ext uri="{FF2B5EF4-FFF2-40B4-BE49-F238E27FC236}">
                <a16:creationId xmlns:a16="http://schemas.microsoft.com/office/drawing/2014/main" id="{668DAA29-E9B4-47BE-958F-45278A11BACC}"/>
              </a:ext>
            </a:extLst>
          </p:cNvPr>
          <p:cNvSpPr>
            <a:spLocks noGrp="1" noChangeArrowheads="1"/>
          </p:cNvSpPr>
          <p:nvPr>
            <p:ph type="sldNum" sz="quarter" idx="12"/>
          </p:nvPr>
        </p:nvSpPr>
        <p:spPr>
          <a:ln/>
        </p:spPr>
        <p:txBody>
          <a:bodyPr/>
          <a:lstStyle>
            <a:lvl1pPr>
              <a:defRPr/>
            </a:lvl1pPr>
          </a:lstStyle>
          <a:p>
            <a:pPr>
              <a:defRPr/>
            </a:pPr>
            <a:fld id="{DB9D1D08-1B6B-4F79-BBF6-874A1C4AFA40}" type="slidenum">
              <a:rPr lang="en-GB" altLang="en-US"/>
              <a:pPr>
                <a:defRPr/>
              </a:pPr>
              <a:t>‹#›</a:t>
            </a:fld>
            <a:endParaRPr lang="en-GB" altLang="en-US"/>
          </a:p>
        </p:txBody>
      </p:sp>
    </p:spTree>
    <p:extLst>
      <p:ext uri="{BB962C8B-B14F-4D97-AF65-F5344CB8AC3E}">
        <p14:creationId xmlns:p14="http://schemas.microsoft.com/office/powerpoint/2010/main" val="33556222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EA1239B-FD1D-4AEF-9C11-FBB19FEBD952}"/>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9C05A155-CA48-4F04-851D-E43D3EA03AC6}"/>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7" name="Rectangle 6">
            <a:extLst>
              <a:ext uri="{FF2B5EF4-FFF2-40B4-BE49-F238E27FC236}">
                <a16:creationId xmlns:a16="http://schemas.microsoft.com/office/drawing/2014/main" id="{D66DCA19-CE30-493C-97B6-C8200CCF6B67}"/>
              </a:ext>
            </a:extLst>
          </p:cNvPr>
          <p:cNvSpPr>
            <a:spLocks noGrp="1" noChangeArrowheads="1"/>
          </p:cNvSpPr>
          <p:nvPr>
            <p:ph type="sldNum" sz="quarter" idx="12"/>
          </p:nvPr>
        </p:nvSpPr>
        <p:spPr>
          <a:ln/>
        </p:spPr>
        <p:txBody>
          <a:bodyPr/>
          <a:lstStyle>
            <a:lvl1pPr>
              <a:defRPr/>
            </a:lvl1pPr>
          </a:lstStyle>
          <a:p>
            <a:pPr>
              <a:defRPr/>
            </a:pPr>
            <a:fld id="{A87BCB8D-199C-42C0-BACA-432F832765B0}" type="slidenum">
              <a:rPr lang="en-GB" altLang="en-US"/>
              <a:pPr>
                <a:defRPr/>
              </a:pPr>
              <a:t>‹#›</a:t>
            </a:fld>
            <a:endParaRPr lang="en-GB" altLang="en-US"/>
          </a:p>
        </p:txBody>
      </p:sp>
    </p:spTree>
    <p:extLst>
      <p:ext uri="{BB962C8B-B14F-4D97-AF65-F5344CB8AC3E}">
        <p14:creationId xmlns:p14="http://schemas.microsoft.com/office/powerpoint/2010/main" val="11297419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A87A28D-F2EC-4226-AD86-4E6BBC9F2D9C}"/>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72702DC8-10B4-4B74-9374-7EA1D309777B}"/>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7" name="Rectangle 6">
            <a:extLst>
              <a:ext uri="{FF2B5EF4-FFF2-40B4-BE49-F238E27FC236}">
                <a16:creationId xmlns:a16="http://schemas.microsoft.com/office/drawing/2014/main" id="{3F0C5A47-EEE9-49AA-8483-01E159D0EE2E}"/>
              </a:ext>
            </a:extLst>
          </p:cNvPr>
          <p:cNvSpPr>
            <a:spLocks noGrp="1" noChangeArrowheads="1"/>
          </p:cNvSpPr>
          <p:nvPr>
            <p:ph type="sldNum" sz="quarter" idx="12"/>
          </p:nvPr>
        </p:nvSpPr>
        <p:spPr>
          <a:ln/>
        </p:spPr>
        <p:txBody>
          <a:bodyPr/>
          <a:lstStyle>
            <a:lvl1pPr>
              <a:defRPr/>
            </a:lvl1pPr>
          </a:lstStyle>
          <a:p>
            <a:pPr>
              <a:defRPr/>
            </a:pPr>
            <a:fld id="{7A573CCD-6C82-4792-93D3-C17C36701342}" type="slidenum">
              <a:rPr lang="en-GB" altLang="en-US"/>
              <a:pPr>
                <a:defRPr/>
              </a:pPr>
              <a:t>‹#›</a:t>
            </a:fld>
            <a:endParaRPr lang="en-GB" altLang="en-US"/>
          </a:p>
        </p:txBody>
      </p:sp>
    </p:spTree>
    <p:extLst>
      <p:ext uri="{BB962C8B-B14F-4D97-AF65-F5344CB8AC3E}">
        <p14:creationId xmlns:p14="http://schemas.microsoft.com/office/powerpoint/2010/main" val="1792064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68463948-5D79-4935-9E6C-F8258C31D84D}"/>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4D9EA6BB-C7F4-4882-B078-FA8A68BA04B8}"/>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6" name="Rectangle 6">
            <a:extLst>
              <a:ext uri="{FF2B5EF4-FFF2-40B4-BE49-F238E27FC236}">
                <a16:creationId xmlns:a16="http://schemas.microsoft.com/office/drawing/2014/main" id="{C17659A1-0940-48EB-99A0-10F1246B915D}"/>
              </a:ext>
            </a:extLst>
          </p:cNvPr>
          <p:cNvSpPr>
            <a:spLocks noGrp="1" noChangeArrowheads="1"/>
          </p:cNvSpPr>
          <p:nvPr>
            <p:ph type="sldNum" sz="quarter" idx="12"/>
          </p:nvPr>
        </p:nvSpPr>
        <p:spPr>
          <a:ln/>
        </p:spPr>
        <p:txBody>
          <a:bodyPr/>
          <a:lstStyle>
            <a:lvl1pPr>
              <a:defRPr/>
            </a:lvl1pPr>
          </a:lstStyle>
          <a:p>
            <a:pPr>
              <a:defRPr/>
            </a:pPr>
            <a:fld id="{69DCC769-7A20-4449-8236-8F6501D73450}" type="slidenum">
              <a:rPr lang="en-GB" altLang="en-US"/>
              <a:pPr>
                <a:defRPr/>
              </a:pPr>
              <a:t>‹#›</a:t>
            </a:fld>
            <a:endParaRPr lang="en-GB" altLang="en-US"/>
          </a:p>
        </p:txBody>
      </p:sp>
    </p:spTree>
    <p:extLst>
      <p:ext uri="{BB962C8B-B14F-4D97-AF65-F5344CB8AC3E}">
        <p14:creationId xmlns:p14="http://schemas.microsoft.com/office/powerpoint/2010/main" val="3505142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2352-B264-4285-BB8A-949D84FAE89A}"/>
              </a:ext>
            </a:extLst>
          </p:cNvPr>
          <p:cNvSpPr>
            <a:spLocks noGrp="1"/>
          </p:cNvSpPr>
          <p:nvPr>
            <p:ph type="title"/>
          </p:nvPr>
        </p:nvSpPr>
        <p:spPr>
          <a:xfrm>
            <a:off x="629841" y="365126"/>
            <a:ext cx="78867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2CD2893-36E6-44F6-9C99-FB95D5AC0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174BFC7-6FF7-4CF5-B7F2-F359CA6A9A3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E332E42-9359-42CA-B579-170503B1A0F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0BD0DA4-14D9-4915-A29E-6418E404EA2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51CA726-0088-44BF-B559-02C997CB3522}"/>
              </a:ext>
            </a:extLst>
          </p:cNvPr>
          <p:cNvSpPr>
            <a:spLocks noGrp="1"/>
          </p:cNvSpPr>
          <p:nvPr>
            <p:ph type="dt" sz="half" idx="10"/>
          </p:nvPr>
        </p:nvSpPr>
        <p:spPr/>
        <p:txBody>
          <a:bodyPr/>
          <a:lstStyle/>
          <a:p>
            <a:pPr>
              <a:defRPr>
                <a:uFillTx/>
              </a:defRPr>
            </a:pPr>
            <a:fld id="{A3BAECBE-8416-444A-AC86-F5EEA2BB6397}" type="datetime4">
              <a:rPr lang="en-US" smtClean="0">
                <a:uFillTx/>
              </a:rPr>
              <a:t>July 21, 2024</a:t>
            </a:fld>
            <a:endParaRPr lang="en-US">
              <a:uFillTx/>
            </a:endParaRPr>
          </a:p>
        </p:txBody>
      </p:sp>
      <p:sp>
        <p:nvSpPr>
          <p:cNvPr id="8" name="Footer Placeholder 7">
            <a:extLst>
              <a:ext uri="{FF2B5EF4-FFF2-40B4-BE49-F238E27FC236}">
                <a16:creationId xmlns:a16="http://schemas.microsoft.com/office/drawing/2014/main" id="{54EB72E9-1FF5-49E4-B92E-52B26B2746FD}"/>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9" name="Slide Number Placeholder 8">
            <a:extLst>
              <a:ext uri="{FF2B5EF4-FFF2-40B4-BE49-F238E27FC236}">
                <a16:creationId xmlns:a16="http://schemas.microsoft.com/office/drawing/2014/main" id="{25CDF691-AFEB-4DF4-9307-C18BACED0D8C}"/>
              </a:ext>
            </a:extLst>
          </p:cNvPr>
          <p:cNvSpPr>
            <a:spLocks noGrp="1"/>
          </p:cNvSpPr>
          <p:nvPr>
            <p:ph type="sldNum" sz="quarter" idx="12"/>
          </p:nvPr>
        </p:nvSpPr>
        <p:spPr/>
        <p:txBody>
          <a:bodyPr/>
          <a:lstStyle/>
          <a:p>
            <a:pPr>
              <a:defRPr>
                <a:uFillTx/>
              </a:defRPr>
            </a:pPr>
            <a:fld id="{6971D733-61E8-2041-AC43-B0507E98A236}"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35358489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377D705-EEE7-45FA-A779-1C85BB2C7C70}"/>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E691F513-631D-4649-BE1E-150A4DA20AC3}"/>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6" name="Rectangle 6">
            <a:extLst>
              <a:ext uri="{FF2B5EF4-FFF2-40B4-BE49-F238E27FC236}">
                <a16:creationId xmlns:a16="http://schemas.microsoft.com/office/drawing/2014/main" id="{9A266A39-0A40-4765-B105-6DB1F84CDB98}"/>
              </a:ext>
            </a:extLst>
          </p:cNvPr>
          <p:cNvSpPr>
            <a:spLocks noGrp="1" noChangeArrowheads="1"/>
          </p:cNvSpPr>
          <p:nvPr>
            <p:ph type="sldNum" sz="quarter" idx="12"/>
          </p:nvPr>
        </p:nvSpPr>
        <p:spPr>
          <a:ln/>
        </p:spPr>
        <p:txBody>
          <a:bodyPr/>
          <a:lstStyle>
            <a:lvl1pPr>
              <a:defRPr/>
            </a:lvl1pPr>
          </a:lstStyle>
          <a:p>
            <a:pPr>
              <a:defRPr/>
            </a:pPr>
            <a:fld id="{36794276-6088-4422-BCE3-1AB95BBCD9E9}" type="slidenum">
              <a:rPr lang="en-GB" altLang="en-US"/>
              <a:pPr>
                <a:defRPr/>
              </a:pPr>
              <a:t>‹#›</a:t>
            </a:fld>
            <a:endParaRPr lang="en-GB" altLang="en-US"/>
          </a:p>
        </p:txBody>
      </p:sp>
    </p:spTree>
    <p:extLst>
      <p:ext uri="{BB962C8B-B14F-4D97-AF65-F5344CB8AC3E}">
        <p14:creationId xmlns:p14="http://schemas.microsoft.com/office/powerpoint/2010/main" val="33397059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685800" y="1981200"/>
            <a:ext cx="7772400" cy="4114800"/>
          </a:xfrm>
        </p:spPr>
        <p:txBody>
          <a:bodyPr/>
          <a:lstStyle/>
          <a:p>
            <a:pPr lvl="0"/>
            <a:endParaRPr lang="en-GB" noProof="0"/>
          </a:p>
        </p:txBody>
      </p:sp>
      <p:sp>
        <p:nvSpPr>
          <p:cNvPr id="4" name="Rectangle 4">
            <a:extLst>
              <a:ext uri="{FF2B5EF4-FFF2-40B4-BE49-F238E27FC236}">
                <a16:creationId xmlns:a16="http://schemas.microsoft.com/office/drawing/2014/main" id="{79E4CAD4-2E1E-44E1-8549-748BDBE88AA4}"/>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E6B9032B-C7D2-4612-A9A7-68867004E8CD}"/>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6" name="Rectangle 6">
            <a:extLst>
              <a:ext uri="{FF2B5EF4-FFF2-40B4-BE49-F238E27FC236}">
                <a16:creationId xmlns:a16="http://schemas.microsoft.com/office/drawing/2014/main" id="{55D60F96-60D0-4B54-937C-B01C1F5DC174}"/>
              </a:ext>
            </a:extLst>
          </p:cNvPr>
          <p:cNvSpPr>
            <a:spLocks noGrp="1" noChangeArrowheads="1"/>
          </p:cNvSpPr>
          <p:nvPr>
            <p:ph type="sldNum" sz="quarter" idx="12"/>
          </p:nvPr>
        </p:nvSpPr>
        <p:spPr>
          <a:ln/>
        </p:spPr>
        <p:txBody>
          <a:bodyPr/>
          <a:lstStyle>
            <a:lvl1pPr>
              <a:defRPr/>
            </a:lvl1pPr>
          </a:lstStyle>
          <a:p>
            <a:pPr>
              <a:defRPr/>
            </a:pPr>
            <a:fld id="{E1062528-5210-4181-BAED-0A1E78F979F2}" type="slidenum">
              <a:rPr lang="en-GB" altLang="en-US"/>
              <a:pPr>
                <a:defRPr/>
              </a:pPr>
              <a:t>‹#›</a:t>
            </a:fld>
            <a:endParaRPr lang="en-GB" altLang="en-US"/>
          </a:p>
        </p:txBody>
      </p:sp>
    </p:spTree>
    <p:extLst>
      <p:ext uri="{BB962C8B-B14F-4D97-AF65-F5344CB8AC3E}">
        <p14:creationId xmlns:p14="http://schemas.microsoft.com/office/powerpoint/2010/main" val="16140662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a:extLst>
              <a:ext uri="{FF2B5EF4-FFF2-40B4-BE49-F238E27FC236}">
                <a16:creationId xmlns:a16="http://schemas.microsoft.com/office/drawing/2014/main" id="{9AB976F8-C795-4A6F-A9D7-07AF264AC05F}"/>
              </a:ext>
            </a:extLst>
          </p:cNvPr>
          <p:cNvSpPr>
            <a:spLocks noGrp="1" noChangeArrowheads="1"/>
          </p:cNvSpPr>
          <p:nvPr>
            <p:ph type="dt" sz="half" idx="10"/>
          </p:nvPr>
        </p:nvSpPr>
        <p:spPr>
          <a:ln/>
        </p:spPr>
        <p:txBody>
          <a:bodyPr/>
          <a:lstStyle>
            <a:lvl1pPr>
              <a:defRPr/>
            </a:lvl1pPr>
          </a:lstStyle>
          <a:p>
            <a:pPr>
              <a:defRPr/>
            </a:pPr>
            <a:endParaRPr lang="en-GB"/>
          </a:p>
        </p:txBody>
      </p:sp>
      <p:sp>
        <p:nvSpPr>
          <p:cNvPr id="7" name="Rectangle 5">
            <a:extLst>
              <a:ext uri="{FF2B5EF4-FFF2-40B4-BE49-F238E27FC236}">
                <a16:creationId xmlns:a16="http://schemas.microsoft.com/office/drawing/2014/main" id="{19A63F4B-70AB-4BCF-8D9A-A1E3EA4E2332}"/>
              </a:ext>
            </a:extLst>
          </p:cNvPr>
          <p:cNvSpPr>
            <a:spLocks noGrp="1" noChangeArrowheads="1"/>
          </p:cNvSpPr>
          <p:nvPr>
            <p:ph type="ftr" sz="quarter" idx="11"/>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8" name="Rectangle 6">
            <a:extLst>
              <a:ext uri="{FF2B5EF4-FFF2-40B4-BE49-F238E27FC236}">
                <a16:creationId xmlns:a16="http://schemas.microsoft.com/office/drawing/2014/main" id="{BC972F60-43E0-4E0C-89BD-CC8C548D408D}"/>
              </a:ext>
            </a:extLst>
          </p:cNvPr>
          <p:cNvSpPr>
            <a:spLocks noGrp="1" noChangeArrowheads="1"/>
          </p:cNvSpPr>
          <p:nvPr>
            <p:ph type="sldNum" sz="quarter" idx="12"/>
          </p:nvPr>
        </p:nvSpPr>
        <p:spPr>
          <a:ln/>
        </p:spPr>
        <p:txBody>
          <a:bodyPr/>
          <a:lstStyle>
            <a:lvl1pPr>
              <a:defRPr/>
            </a:lvl1pPr>
          </a:lstStyle>
          <a:p>
            <a:pPr>
              <a:defRPr/>
            </a:pPr>
            <a:fld id="{E146C8E6-7A43-477F-AC9A-080D65081605}" type="slidenum">
              <a:rPr lang="en-GB" altLang="en-US"/>
              <a:pPr>
                <a:defRPr/>
              </a:pPr>
              <a:t>‹#›</a:t>
            </a:fld>
            <a:endParaRPr lang="en-GB" altLang="en-US"/>
          </a:p>
        </p:txBody>
      </p:sp>
    </p:spTree>
    <p:extLst>
      <p:ext uri="{BB962C8B-B14F-4D97-AF65-F5344CB8AC3E}">
        <p14:creationId xmlns:p14="http://schemas.microsoft.com/office/powerpoint/2010/main" val="24135360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92AA-ECA6-4AD3-A24E-80EF28D2E92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B339F57-9D88-4235-AB7E-396E7C93032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98CAA25-C941-45F3-ABA5-3ED865997F1C}"/>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64EA6A1-4C5C-425F-AF84-2DB857D55D5C}"/>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C8CE3508-EB71-4741-965C-8E15C9B3320E}"/>
              </a:ext>
            </a:extLst>
          </p:cNvPr>
          <p:cNvSpPr>
            <a:spLocks noGrp="1"/>
          </p:cNvSpPr>
          <p:nvPr>
            <p:ph type="sldNum" sz="quarter" idx="12"/>
          </p:nvPr>
        </p:nvSpPr>
        <p:spPr/>
        <p:txBody>
          <a:bodyPr/>
          <a:lstStyle/>
          <a:p>
            <a:fld id="{5B2C8F4F-6246-4F4E-AA10-2BF55645B875}" type="slidenum">
              <a:rPr lang="en-US" altLang="en-US" smtClean="0"/>
              <a:pPr/>
              <a:t>‹#›</a:t>
            </a:fld>
            <a:endParaRPr lang="en-US" altLang="en-US"/>
          </a:p>
        </p:txBody>
      </p:sp>
    </p:spTree>
    <p:extLst>
      <p:ext uri="{BB962C8B-B14F-4D97-AF65-F5344CB8AC3E}">
        <p14:creationId xmlns:p14="http://schemas.microsoft.com/office/powerpoint/2010/main" val="6325311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9103-C8F2-4106-B8E9-3DA1014099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7E0663-30BB-4010-A8DA-6964751831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E89CF-ACB2-4F3B-8D07-79BC18570D9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86CB3A2F-7088-4A47-BBAC-DAF77F35B0C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03B3FD6-C94E-4544-97CD-13E95EBB8CB5}"/>
              </a:ext>
            </a:extLst>
          </p:cNvPr>
          <p:cNvSpPr>
            <a:spLocks noGrp="1"/>
          </p:cNvSpPr>
          <p:nvPr>
            <p:ph type="sldNum" sz="quarter" idx="12"/>
          </p:nvPr>
        </p:nvSpPr>
        <p:spPr/>
        <p:txBody>
          <a:bodyPr/>
          <a:lstStyle/>
          <a:p>
            <a:fld id="{37ACE423-046E-468E-833E-1644BF63A45F}" type="slidenum">
              <a:rPr lang="en-US" altLang="en-US" smtClean="0"/>
              <a:pPr/>
              <a:t>‹#›</a:t>
            </a:fld>
            <a:endParaRPr lang="en-US" altLang="en-US"/>
          </a:p>
        </p:txBody>
      </p:sp>
    </p:spTree>
    <p:extLst>
      <p:ext uri="{BB962C8B-B14F-4D97-AF65-F5344CB8AC3E}">
        <p14:creationId xmlns:p14="http://schemas.microsoft.com/office/powerpoint/2010/main" val="32309021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403D-3A4D-42FC-967B-529F9DB19B7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C40488B-DC1A-4B19-B44B-9B883EFB538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04349-ADAB-44D1-929A-D3CFC436289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DBC52CA-4597-4B6B-A2ED-53DC2690DA63}"/>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86E533A-CE6E-4135-AD9D-AA1D5961AE18}"/>
              </a:ext>
            </a:extLst>
          </p:cNvPr>
          <p:cNvSpPr>
            <a:spLocks noGrp="1"/>
          </p:cNvSpPr>
          <p:nvPr>
            <p:ph type="sldNum" sz="quarter" idx="12"/>
          </p:nvPr>
        </p:nvSpPr>
        <p:spPr/>
        <p:txBody>
          <a:bodyPr/>
          <a:lstStyle/>
          <a:p>
            <a:fld id="{C88A8D8A-ED04-40B8-BB17-DED3CFB30698}" type="slidenum">
              <a:rPr lang="en-US" altLang="en-US" smtClean="0"/>
              <a:pPr/>
              <a:t>‹#›</a:t>
            </a:fld>
            <a:endParaRPr lang="en-US" altLang="en-US"/>
          </a:p>
        </p:txBody>
      </p:sp>
    </p:spTree>
    <p:extLst>
      <p:ext uri="{BB962C8B-B14F-4D97-AF65-F5344CB8AC3E}">
        <p14:creationId xmlns:p14="http://schemas.microsoft.com/office/powerpoint/2010/main" val="23569375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39C9-4F7D-4CC8-9982-FB82D48456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52EB10-F5F3-478B-97BB-698E8CC4E72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B65B7-01A6-48F7-928D-606C55F41BE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10A1DD-64EF-4635-8CCE-3BD62A6CA7B6}"/>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3FAC95A-8E28-493F-B205-3B27ADB898E6}"/>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9065622-9C00-4136-B23F-AB98B4A55C3C}"/>
              </a:ext>
            </a:extLst>
          </p:cNvPr>
          <p:cNvSpPr>
            <a:spLocks noGrp="1"/>
          </p:cNvSpPr>
          <p:nvPr>
            <p:ph type="sldNum" sz="quarter" idx="12"/>
          </p:nvPr>
        </p:nvSpPr>
        <p:spPr/>
        <p:txBody>
          <a:bodyPr/>
          <a:lstStyle/>
          <a:p>
            <a:fld id="{5B9B29A0-0438-45AC-967F-30CE286E1E64}" type="slidenum">
              <a:rPr lang="en-US" altLang="en-US" smtClean="0"/>
              <a:pPr/>
              <a:t>‹#›</a:t>
            </a:fld>
            <a:endParaRPr lang="en-US" altLang="en-US"/>
          </a:p>
        </p:txBody>
      </p:sp>
    </p:spTree>
    <p:extLst>
      <p:ext uri="{BB962C8B-B14F-4D97-AF65-F5344CB8AC3E}">
        <p14:creationId xmlns:p14="http://schemas.microsoft.com/office/powerpoint/2010/main" val="21775094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FBA0-BB7C-4E60-B0D6-468E78EE2ED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D90AC2-EC41-4FC4-8F00-09E4982BFAF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49D3BB8-D6B7-4F75-8080-762348C7F04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A39831-9087-42CC-A036-1D18BBEE5E7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260AAA0-02D2-4F4E-95F9-C5B8D07945A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080366-0E54-44F5-9940-AACA86267688}"/>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210F889-6173-4E19-B0FF-062B192E300C}"/>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33F53340-BD48-442C-A174-9AB4FB0B54EC}"/>
              </a:ext>
            </a:extLst>
          </p:cNvPr>
          <p:cNvSpPr>
            <a:spLocks noGrp="1"/>
          </p:cNvSpPr>
          <p:nvPr>
            <p:ph type="sldNum" sz="quarter" idx="12"/>
          </p:nvPr>
        </p:nvSpPr>
        <p:spPr/>
        <p:txBody>
          <a:bodyPr/>
          <a:lstStyle/>
          <a:p>
            <a:fld id="{185DAF90-2A5C-4E05-A230-AF01E626B6B6}" type="slidenum">
              <a:rPr lang="en-US" altLang="en-US" smtClean="0"/>
              <a:pPr/>
              <a:t>‹#›</a:t>
            </a:fld>
            <a:endParaRPr lang="en-US" altLang="en-US"/>
          </a:p>
        </p:txBody>
      </p:sp>
    </p:spTree>
    <p:extLst>
      <p:ext uri="{BB962C8B-B14F-4D97-AF65-F5344CB8AC3E}">
        <p14:creationId xmlns:p14="http://schemas.microsoft.com/office/powerpoint/2010/main" val="10729469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C967E-8FB6-49A8-81D3-E7661E8BEB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6BE25-F6A3-4B0D-9604-19B110E29AD3}"/>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71297EAC-7157-4A60-A4EB-62F91B1E21D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052B75D6-EC39-4461-88FC-188193EEB929}"/>
              </a:ext>
            </a:extLst>
          </p:cNvPr>
          <p:cNvSpPr>
            <a:spLocks noGrp="1"/>
          </p:cNvSpPr>
          <p:nvPr>
            <p:ph type="sldNum" sz="quarter" idx="12"/>
          </p:nvPr>
        </p:nvSpPr>
        <p:spPr/>
        <p:txBody>
          <a:bodyPr/>
          <a:lstStyle/>
          <a:p>
            <a:fld id="{F847BEBF-C7AA-43DE-88B8-5E5543C399D5}" type="slidenum">
              <a:rPr lang="en-US" altLang="en-US" smtClean="0"/>
              <a:pPr/>
              <a:t>‹#›</a:t>
            </a:fld>
            <a:endParaRPr lang="en-US" altLang="en-US"/>
          </a:p>
        </p:txBody>
      </p:sp>
    </p:spTree>
    <p:extLst>
      <p:ext uri="{BB962C8B-B14F-4D97-AF65-F5344CB8AC3E}">
        <p14:creationId xmlns:p14="http://schemas.microsoft.com/office/powerpoint/2010/main" val="30378299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8F080-553D-4BF4-8467-4CBD832EFA94}"/>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A3C9FC9F-7022-40E8-B115-997B282FBC5E}"/>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DE82B417-B871-4F87-86CA-C72838926CB7}"/>
              </a:ext>
            </a:extLst>
          </p:cNvPr>
          <p:cNvSpPr>
            <a:spLocks noGrp="1"/>
          </p:cNvSpPr>
          <p:nvPr>
            <p:ph type="sldNum" sz="quarter" idx="12"/>
          </p:nvPr>
        </p:nvSpPr>
        <p:spPr/>
        <p:txBody>
          <a:bodyPr/>
          <a:lstStyle/>
          <a:p>
            <a:fld id="{948183EB-5B68-4757-A166-DB89EE3211AD}" type="slidenum">
              <a:rPr lang="en-US" altLang="en-US" smtClean="0"/>
              <a:pPr/>
              <a:t>‹#›</a:t>
            </a:fld>
            <a:endParaRPr lang="en-US" altLang="en-US"/>
          </a:p>
        </p:txBody>
      </p:sp>
    </p:spTree>
    <p:extLst>
      <p:ext uri="{BB962C8B-B14F-4D97-AF65-F5344CB8AC3E}">
        <p14:creationId xmlns:p14="http://schemas.microsoft.com/office/powerpoint/2010/main" val="741151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271B-27E8-4DE0-B267-FF1003CC600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FE5E50B-6CAB-4409-BF23-B95DB59F7F77}"/>
              </a:ext>
            </a:extLst>
          </p:cNvPr>
          <p:cNvSpPr>
            <a:spLocks noGrp="1"/>
          </p:cNvSpPr>
          <p:nvPr>
            <p:ph type="dt" sz="half" idx="10"/>
          </p:nvPr>
        </p:nvSpPr>
        <p:spPr/>
        <p:txBody>
          <a:bodyPr/>
          <a:lstStyle/>
          <a:p>
            <a:pPr>
              <a:defRPr>
                <a:uFillTx/>
              </a:defRPr>
            </a:pPr>
            <a:fld id="{EC70E62A-009E-40D9-8356-07EDDC5A92E4}" type="datetime4">
              <a:rPr lang="en-US" smtClean="0">
                <a:uFillTx/>
              </a:rPr>
              <a:t>July 21, 2024</a:t>
            </a:fld>
            <a:endParaRPr lang="en-US">
              <a:uFillTx/>
            </a:endParaRPr>
          </a:p>
        </p:txBody>
      </p:sp>
      <p:sp>
        <p:nvSpPr>
          <p:cNvPr id="4" name="Footer Placeholder 3">
            <a:extLst>
              <a:ext uri="{FF2B5EF4-FFF2-40B4-BE49-F238E27FC236}">
                <a16:creationId xmlns:a16="http://schemas.microsoft.com/office/drawing/2014/main" id="{9C68549A-369B-4C3E-BB2D-B3B038547F19}"/>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5" name="Slide Number Placeholder 4">
            <a:extLst>
              <a:ext uri="{FF2B5EF4-FFF2-40B4-BE49-F238E27FC236}">
                <a16:creationId xmlns:a16="http://schemas.microsoft.com/office/drawing/2014/main" id="{4EA64937-9CA6-4030-A0B5-3A78751A5EC3}"/>
              </a:ext>
            </a:extLst>
          </p:cNvPr>
          <p:cNvSpPr>
            <a:spLocks noGrp="1"/>
          </p:cNvSpPr>
          <p:nvPr>
            <p:ph type="sldNum" sz="quarter" idx="12"/>
          </p:nvPr>
        </p:nvSpPr>
        <p:spPr/>
        <p:txBody>
          <a:bodyPr/>
          <a:lstStyle/>
          <a:p>
            <a:pPr>
              <a:defRPr>
                <a:uFillTx/>
              </a:defRPr>
            </a:pPr>
            <a:fld id="{0C3C15FA-4196-3343-BEAE-015DB87B8BEE}"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31571515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8E15-A330-4667-B1B8-51E4C403DA2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2DDE045-2381-42B2-BD59-0B953EB84D7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F24464-4D46-4313-9C71-621F64266BB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68BC27E-73D8-4DF2-AAC2-67E0F6D59959}"/>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8A9BCAD3-AEF8-44F9-8EF4-4B43A3027F1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0DCC435-BE4B-4900-9E14-0A97034BD2F5}"/>
              </a:ext>
            </a:extLst>
          </p:cNvPr>
          <p:cNvSpPr>
            <a:spLocks noGrp="1"/>
          </p:cNvSpPr>
          <p:nvPr>
            <p:ph type="sldNum" sz="quarter" idx="12"/>
          </p:nvPr>
        </p:nvSpPr>
        <p:spPr/>
        <p:txBody>
          <a:bodyPr/>
          <a:lstStyle/>
          <a:p>
            <a:fld id="{6A23E3C4-534F-4F66-80D6-DE974BD1D5A9}" type="slidenum">
              <a:rPr lang="en-US" altLang="en-US" smtClean="0"/>
              <a:pPr/>
              <a:t>‹#›</a:t>
            </a:fld>
            <a:endParaRPr lang="en-US" altLang="en-US"/>
          </a:p>
        </p:txBody>
      </p:sp>
    </p:spTree>
    <p:extLst>
      <p:ext uri="{BB962C8B-B14F-4D97-AF65-F5344CB8AC3E}">
        <p14:creationId xmlns:p14="http://schemas.microsoft.com/office/powerpoint/2010/main" val="38579337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DAF0-9180-4CB7-B627-7B452DF9FBB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E87F84E-D12D-476B-ACD1-FFA5A4A55DA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F266F5C-46BF-4BF2-A481-C46FE692D07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5DC228C-4474-4BD5-882A-1A54832714E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14B59FC5-A370-444A-B4D5-BB3B8E1F85C5}"/>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4E9F2DB9-1408-4AA4-8F41-71DF806598B9}"/>
              </a:ext>
            </a:extLst>
          </p:cNvPr>
          <p:cNvSpPr>
            <a:spLocks noGrp="1"/>
          </p:cNvSpPr>
          <p:nvPr>
            <p:ph type="sldNum" sz="quarter" idx="12"/>
          </p:nvPr>
        </p:nvSpPr>
        <p:spPr/>
        <p:txBody>
          <a:bodyPr/>
          <a:lstStyle/>
          <a:p>
            <a:fld id="{288DDA75-2432-42AB-82DD-3F3FCF2522DE}" type="slidenum">
              <a:rPr lang="en-US" altLang="en-US" smtClean="0"/>
              <a:pPr/>
              <a:t>‹#›</a:t>
            </a:fld>
            <a:endParaRPr lang="en-US" altLang="en-US"/>
          </a:p>
        </p:txBody>
      </p:sp>
    </p:spTree>
    <p:extLst>
      <p:ext uri="{BB962C8B-B14F-4D97-AF65-F5344CB8AC3E}">
        <p14:creationId xmlns:p14="http://schemas.microsoft.com/office/powerpoint/2010/main" val="34868059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05126-F77D-4FE7-AED0-C7DE7DE32E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4DB9CF-FF9B-4741-9BC5-E88C59D936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ABE35-169B-4071-BAA2-86856E09F12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E0F7FE1-3903-4DF6-832D-9A29032576BC}"/>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09A81DF-2B95-49F2-B89D-125DDA386D5D}"/>
              </a:ext>
            </a:extLst>
          </p:cNvPr>
          <p:cNvSpPr>
            <a:spLocks noGrp="1"/>
          </p:cNvSpPr>
          <p:nvPr>
            <p:ph type="sldNum" sz="quarter" idx="12"/>
          </p:nvPr>
        </p:nvSpPr>
        <p:spPr/>
        <p:txBody>
          <a:bodyPr/>
          <a:lstStyle/>
          <a:p>
            <a:fld id="{07F21DC5-08E0-439B-9B9F-2628811FE157}" type="slidenum">
              <a:rPr lang="en-US" altLang="en-US" smtClean="0"/>
              <a:pPr/>
              <a:t>‹#›</a:t>
            </a:fld>
            <a:endParaRPr lang="en-US" altLang="en-US"/>
          </a:p>
        </p:txBody>
      </p:sp>
    </p:spTree>
    <p:extLst>
      <p:ext uri="{BB962C8B-B14F-4D97-AF65-F5344CB8AC3E}">
        <p14:creationId xmlns:p14="http://schemas.microsoft.com/office/powerpoint/2010/main" val="9822817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8C591-1E61-42DD-9250-34E399ADFBA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39F1A7-C2DF-4F91-A726-F29F8A0C5880}"/>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E1424-DFD4-454C-8BF1-A9CD84676A47}"/>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2F0555A-148D-476A-956C-482DA722D89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4140909-2875-4455-A334-5B69730225E0}"/>
              </a:ext>
            </a:extLst>
          </p:cNvPr>
          <p:cNvSpPr>
            <a:spLocks noGrp="1"/>
          </p:cNvSpPr>
          <p:nvPr>
            <p:ph type="sldNum" sz="quarter" idx="12"/>
          </p:nvPr>
        </p:nvSpPr>
        <p:spPr/>
        <p:txBody>
          <a:bodyPr/>
          <a:lstStyle/>
          <a:p>
            <a:fld id="{DEB996A0-065F-4503-A192-BCD3EBFC3DD4}" type="slidenum">
              <a:rPr lang="en-US" altLang="en-US" smtClean="0"/>
              <a:pPr/>
              <a:t>‹#›</a:t>
            </a:fld>
            <a:endParaRPr lang="en-US" altLang="en-US"/>
          </a:p>
        </p:txBody>
      </p:sp>
    </p:spTree>
    <p:extLst>
      <p:ext uri="{BB962C8B-B14F-4D97-AF65-F5344CB8AC3E}">
        <p14:creationId xmlns:p14="http://schemas.microsoft.com/office/powerpoint/2010/main" val="4919787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90FEB186-5946-4B33-ABCF-380E7A216813}"/>
              </a:ext>
            </a:extLst>
          </p:cNvPr>
          <p:cNvSpPr txBox="1">
            <a:spLocks noChangeArrowheads="1"/>
          </p:cNvSpPr>
          <p:nvPr userDrawn="1"/>
        </p:nvSpPr>
        <p:spPr bwMode="auto">
          <a:xfrm>
            <a:off x="6537326" y="6437313"/>
            <a:ext cx="222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a:defRPr/>
            </a:pPr>
            <a:endParaRPr lang="en-US" altLang="en-US">
              <a:solidFill>
                <a:srgbClr val="FC0128"/>
              </a:solidFill>
              <a:latin typeface="Arial" pitchFamily="34" charset="0"/>
              <a:cs typeface="Arial" pitchFamily="34" charset="0"/>
            </a:endParaRPr>
          </a:p>
        </p:txBody>
      </p:sp>
      <p:sp>
        <p:nvSpPr>
          <p:cNvPr id="3" name="Rectangle 2">
            <a:extLst>
              <a:ext uri="{FF2B5EF4-FFF2-40B4-BE49-F238E27FC236}">
                <a16:creationId xmlns:a16="http://schemas.microsoft.com/office/drawing/2014/main" id="{9A03B5A1-87DB-400E-A9D4-70E7B95BCFCE}"/>
              </a:ext>
            </a:extLst>
          </p:cNvPr>
          <p:cNvSpPr>
            <a:spLocks noChangeArrowheads="1"/>
          </p:cNvSpPr>
          <p:nvPr userDrawn="1"/>
        </p:nvSpPr>
        <p:spPr bwMode="auto">
          <a:xfrm>
            <a:off x="1547814" y="260352"/>
            <a:ext cx="7196137"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algn="ctr" eaLnBrk="1" hangingPunct="1">
              <a:defRPr/>
            </a:pPr>
            <a:r>
              <a:rPr lang="en-US" altLang="en-US" sz="3600">
                <a:solidFill>
                  <a:srgbClr val="063DE8"/>
                </a:solidFill>
                <a:latin typeface="Times New Roman" pitchFamily="18" charset="0"/>
              </a:rPr>
              <a:t>Princess Sumaya Univ.</a:t>
            </a:r>
            <a:br>
              <a:rPr lang="en-US" altLang="en-US" sz="3600">
                <a:solidFill>
                  <a:srgbClr val="063DE8"/>
                </a:solidFill>
                <a:latin typeface="Times New Roman" pitchFamily="18" charset="0"/>
              </a:rPr>
            </a:br>
            <a:r>
              <a:rPr lang="en-US" altLang="en-US" sz="2400">
                <a:solidFill>
                  <a:srgbClr val="063DE8"/>
                </a:solidFill>
                <a:latin typeface="Times New Roman" pitchFamily="18" charset="0"/>
              </a:rPr>
              <a:t>Computer Engineering Dept.</a:t>
            </a:r>
          </a:p>
        </p:txBody>
      </p:sp>
      <p:pic>
        <p:nvPicPr>
          <p:cNvPr id="4" name="Picture 12">
            <a:extLst>
              <a:ext uri="{FF2B5EF4-FFF2-40B4-BE49-F238E27FC236}">
                <a16:creationId xmlns:a16="http://schemas.microsoft.com/office/drawing/2014/main" id="{257C72E4-DFAB-49F3-8CE5-7633E27003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50" y="404813"/>
            <a:ext cx="10477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2473457"/>
      </p:ext>
    </p:extLst>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a:xfrm>
            <a:off x="431801" y="1089026"/>
            <a:ext cx="8280400" cy="1690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3B5740A-94C4-4116-925B-440830E8808F}"/>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5" name="Footer Placeholder 4">
            <a:extLst>
              <a:ext uri="{FF2B5EF4-FFF2-40B4-BE49-F238E27FC236}">
                <a16:creationId xmlns:a16="http://schemas.microsoft.com/office/drawing/2014/main" id="{888348AC-24DE-4FC1-8278-F39D329551BA}"/>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6" name="Slide Number Placeholder 5">
            <a:extLst>
              <a:ext uri="{FF2B5EF4-FFF2-40B4-BE49-F238E27FC236}">
                <a16:creationId xmlns:a16="http://schemas.microsoft.com/office/drawing/2014/main" id="{DE86CEE1-A9BC-480B-9596-65740FADE600}"/>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66F58727-726A-487C-ABC0-902E41F87AA1}" type="slidenum">
              <a:rPr lang="en-US" altLang="en-US"/>
              <a:pPr>
                <a:defRPr/>
              </a:pPr>
              <a:t>‹#›</a:t>
            </a:fld>
            <a:r>
              <a:rPr lang="en-US" altLang="en-US"/>
              <a:t> / 45</a:t>
            </a:r>
          </a:p>
        </p:txBody>
      </p:sp>
    </p:spTree>
    <p:extLst>
      <p:ext uri="{BB962C8B-B14F-4D97-AF65-F5344CB8AC3E}">
        <p14:creationId xmlns:p14="http://schemas.microsoft.com/office/powerpoint/2010/main" val="1061786965"/>
      </p:ext>
    </p:extLst>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452945"/>
          </a:xfrm>
        </p:spPr>
        <p:txBody>
          <a:bodyPr/>
          <a:lstStyle>
            <a:lvl1pPr algn="l">
              <a:defRPr sz="3000" b="1" cap="all"/>
            </a:lvl1pPr>
          </a:lstStyle>
          <a:p>
            <a:r>
              <a:rPr lang="en-US"/>
              <a:t>Click to edit Master title style</a:t>
            </a:r>
            <a:endParaRPr lang="en-CA"/>
          </a:p>
        </p:txBody>
      </p:sp>
      <p:sp>
        <p:nvSpPr>
          <p:cNvPr id="3" name="Text Placeholder 2"/>
          <p:cNvSpPr>
            <a:spLocks noGrp="1"/>
          </p:cNvSpPr>
          <p:nvPr>
            <p:ph type="body" idx="1"/>
          </p:nvPr>
        </p:nvSpPr>
        <p:spPr>
          <a:xfrm>
            <a:off x="722313" y="4124772"/>
            <a:ext cx="7772400" cy="282129"/>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a:extLst>
              <a:ext uri="{FF2B5EF4-FFF2-40B4-BE49-F238E27FC236}">
                <a16:creationId xmlns:a16="http://schemas.microsoft.com/office/drawing/2014/main" id="{80F12663-EF6F-4885-B7B8-5A228C75F636}"/>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5" name="Footer Placeholder 4">
            <a:extLst>
              <a:ext uri="{FF2B5EF4-FFF2-40B4-BE49-F238E27FC236}">
                <a16:creationId xmlns:a16="http://schemas.microsoft.com/office/drawing/2014/main" id="{2E9155FA-7797-4ABF-8ECC-901156CD2DFD}"/>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6" name="Slide Number Placeholder 5">
            <a:extLst>
              <a:ext uri="{FF2B5EF4-FFF2-40B4-BE49-F238E27FC236}">
                <a16:creationId xmlns:a16="http://schemas.microsoft.com/office/drawing/2014/main" id="{64570FBA-7ACA-44CC-A711-FA33E307D8B3}"/>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C2AAF0A9-B414-497E-AE4E-B835D9FC792B}" type="slidenum">
              <a:rPr lang="en-US" altLang="en-US"/>
              <a:pPr>
                <a:defRPr/>
              </a:pPr>
              <a:t>‹#›</a:t>
            </a:fld>
            <a:r>
              <a:rPr lang="en-US" altLang="en-US"/>
              <a:t> / 45</a:t>
            </a:r>
          </a:p>
        </p:txBody>
      </p:sp>
    </p:spTree>
    <p:extLst>
      <p:ext uri="{BB962C8B-B14F-4D97-AF65-F5344CB8AC3E}">
        <p14:creationId xmlns:p14="http://schemas.microsoft.com/office/powerpoint/2010/main" val="106310846"/>
      </p:ext>
    </p:extLst>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31800" y="1089027"/>
            <a:ext cx="4064000" cy="16348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1" y="1089027"/>
            <a:ext cx="4064000" cy="16348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3362D90-31C4-47AC-A7E6-E2FA6FCA64B3}"/>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6" name="Footer Placeholder 5">
            <a:extLst>
              <a:ext uri="{FF2B5EF4-FFF2-40B4-BE49-F238E27FC236}">
                <a16:creationId xmlns:a16="http://schemas.microsoft.com/office/drawing/2014/main" id="{C130B146-6A87-48F1-847F-B6CB456C6D05}"/>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7" name="Slide Number Placeholder 6">
            <a:extLst>
              <a:ext uri="{FF2B5EF4-FFF2-40B4-BE49-F238E27FC236}">
                <a16:creationId xmlns:a16="http://schemas.microsoft.com/office/drawing/2014/main" id="{0DDD2C3C-B0D8-4DF2-BAB1-EF5829D98069}"/>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6A26F560-986B-4B67-88B7-B1D81A6A22E8}" type="slidenum">
              <a:rPr lang="en-US" altLang="en-US"/>
              <a:pPr>
                <a:defRPr/>
              </a:pPr>
              <a:t>‹#›</a:t>
            </a:fld>
            <a:r>
              <a:rPr lang="en-US" altLang="en-US"/>
              <a:t> / 45</a:t>
            </a:r>
          </a:p>
        </p:txBody>
      </p:sp>
    </p:spTree>
    <p:extLst>
      <p:ext uri="{BB962C8B-B14F-4D97-AF65-F5344CB8AC3E}">
        <p14:creationId xmlns:p14="http://schemas.microsoft.com/office/powerpoint/2010/main" val="170746166"/>
      </p:ext>
    </p:extLst>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2463"/>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846580"/>
            <a:ext cx="4040188" cy="3282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14293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6" y="1846580"/>
            <a:ext cx="4041775" cy="3282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14293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16D0D6-9D42-4FD7-A6B1-2F2E79F580CE}"/>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8" name="Footer Placeholder 7">
            <a:extLst>
              <a:ext uri="{FF2B5EF4-FFF2-40B4-BE49-F238E27FC236}">
                <a16:creationId xmlns:a16="http://schemas.microsoft.com/office/drawing/2014/main" id="{42CD1289-B861-4BF8-A2EC-CAE63191B155}"/>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9" name="Slide Number Placeholder 8">
            <a:extLst>
              <a:ext uri="{FF2B5EF4-FFF2-40B4-BE49-F238E27FC236}">
                <a16:creationId xmlns:a16="http://schemas.microsoft.com/office/drawing/2014/main" id="{1C9716C7-CFD3-4A41-9AF4-BF3634D36796}"/>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0C0D2D64-419B-466F-B6AE-A8B353365D76}" type="slidenum">
              <a:rPr lang="en-US" altLang="en-US"/>
              <a:pPr>
                <a:defRPr/>
              </a:pPr>
              <a:t>‹#›</a:t>
            </a:fld>
            <a:r>
              <a:rPr lang="en-US" altLang="en-US"/>
              <a:t> / 45</a:t>
            </a:r>
          </a:p>
        </p:txBody>
      </p:sp>
    </p:spTree>
    <p:extLst>
      <p:ext uri="{BB962C8B-B14F-4D97-AF65-F5344CB8AC3E}">
        <p14:creationId xmlns:p14="http://schemas.microsoft.com/office/powerpoint/2010/main" val="41753039"/>
      </p:ext>
    </p:extLst>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37A767D-F3B8-43DA-B971-1E6C424F2F7E}"/>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4" name="Footer Placeholder 3">
            <a:extLst>
              <a:ext uri="{FF2B5EF4-FFF2-40B4-BE49-F238E27FC236}">
                <a16:creationId xmlns:a16="http://schemas.microsoft.com/office/drawing/2014/main" id="{40468996-079B-4234-92B0-FE76CC8F9281}"/>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5" name="Slide Number Placeholder 4">
            <a:extLst>
              <a:ext uri="{FF2B5EF4-FFF2-40B4-BE49-F238E27FC236}">
                <a16:creationId xmlns:a16="http://schemas.microsoft.com/office/drawing/2014/main" id="{288E0E63-C7AE-481A-AD0E-E3F048307207}"/>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C0F3704C-0DF2-4553-8F2E-E6B789DA8FA6}" type="slidenum">
              <a:rPr lang="en-US" altLang="en-US"/>
              <a:pPr>
                <a:defRPr/>
              </a:pPr>
              <a:t>‹#›</a:t>
            </a:fld>
            <a:r>
              <a:rPr lang="en-US" altLang="en-US"/>
              <a:t> / 45</a:t>
            </a:r>
          </a:p>
        </p:txBody>
      </p:sp>
    </p:spTree>
    <p:extLst>
      <p:ext uri="{BB962C8B-B14F-4D97-AF65-F5344CB8AC3E}">
        <p14:creationId xmlns:p14="http://schemas.microsoft.com/office/powerpoint/2010/main" val="351637344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173DF1-79CF-418C-98DB-BE16B2C7F9EA}"/>
              </a:ext>
            </a:extLst>
          </p:cNvPr>
          <p:cNvSpPr>
            <a:spLocks noGrp="1"/>
          </p:cNvSpPr>
          <p:nvPr>
            <p:ph type="dt" sz="half" idx="10"/>
          </p:nvPr>
        </p:nvSpPr>
        <p:spPr/>
        <p:txBody>
          <a:bodyPr/>
          <a:lstStyle/>
          <a:p>
            <a:pPr>
              <a:defRPr>
                <a:uFillTx/>
              </a:defRPr>
            </a:pPr>
            <a:fld id="{8CD6C7A3-8747-4AEA-857F-24A558A952CB}" type="datetime4">
              <a:rPr lang="en-US" smtClean="0">
                <a:uFillTx/>
              </a:rPr>
              <a:t>July 21, 2024</a:t>
            </a:fld>
            <a:endParaRPr lang="en-US">
              <a:uFillTx/>
            </a:endParaRPr>
          </a:p>
        </p:txBody>
      </p:sp>
      <p:sp>
        <p:nvSpPr>
          <p:cNvPr id="3" name="Footer Placeholder 2">
            <a:extLst>
              <a:ext uri="{FF2B5EF4-FFF2-40B4-BE49-F238E27FC236}">
                <a16:creationId xmlns:a16="http://schemas.microsoft.com/office/drawing/2014/main" id="{20508179-17D5-4091-AC5D-912FD2A48925}"/>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4" name="Slide Number Placeholder 3">
            <a:extLst>
              <a:ext uri="{FF2B5EF4-FFF2-40B4-BE49-F238E27FC236}">
                <a16:creationId xmlns:a16="http://schemas.microsoft.com/office/drawing/2014/main" id="{755E60AC-41AA-4C2B-9B7E-CFE28800E12F}"/>
              </a:ext>
            </a:extLst>
          </p:cNvPr>
          <p:cNvSpPr>
            <a:spLocks noGrp="1"/>
          </p:cNvSpPr>
          <p:nvPr>
            <p:ph type="sldNum" sz="quarter" idx="12"/>
          </p:nvPr>
        </p:nvSpPr>
        <p:spPr/>
        <p:txBody>
          <a:bodyPr/>
          <a:lstStyle/>
          <a:p>
            <a:pPr>
              <a:defRPr>
                <a:uFillTx/>
              </a:defRPr>
            </a:pPr>
            <a:fld id="{E90D3189-7DF2-9A44-BC5F-662892817F5F}"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29394603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C515D3-F1F9-4ED9-A199-F8CBE0F2B696}"/>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3" name="Footer Placeholder 2">
            <a:extLst>
              <a:ext uri="{FF2B5EF4-FFF2-40B4-BE49-F238E27FC236}">
                <a16:creationId xmlns:a16="http://schemas.microsoft.com/office/drawing/2014/main" id="{47E543C0-8C87-41BB-BB4C-8D89D9C5BEF6}"/>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4" name="Slide Number Placeholder 3">
            <a:extLst>
              <a:ext uri="{FF2B5EF4-FFF2-40B4-BE49-F238E27FC236}">
                <a16:creationId xmlns:a16="http://schemas.microsoft.com/office/drawing/2014/main" id="{9218F8E1-6AA2-46B8-A9FE-0E145EE1015C}"/>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981402BB-86E5-408A-A344-0935B5BD6325}" type="slidenum">
              <a:rPr lang="en-US" altLang="en-US"/>
              <a:pPr>
                <a:defRPr/>
              </a:pPr>
              <a:t>‹#›</a:t>
            </a:fld>
            <a:r>
              <a:rPr lang="en-US" altLang="en-US"/>
              <a:t> / 45</a:t>
            </a:r>
          </a:p>
        </p:txBody>
      </p:sp>
    </p:spTree>
    <p:extLst>
      <p:ext uri="{BB962C8B-B14F-4D97-AF65-F5344CB8AC3E}">
        <p14:creationId xmlns:p14="http://schemas.microsoft.com/office/powerpoint/2010/main" val="2934665463"/>
      </p:ext>
    </p:extLst>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82980"/>
            <a:ext cx="3008313" cy="252120"/>
          </a:xfrm>
        </p:spPr>
        <p:txBody>
          <a:bodyPr anchor="b"/>
          <a:lstStyle>
            <a:lvl1pPr algn="l">
              <a:defRPr sz="1500" b="1"/>
            </a:lvl1pPr>
          </a:lstStyle>
          <a:p>
            <a:r>
              <a:rPr lang="en-US"/>
              <a:t>Click to edit Master title style</a:t>
            </a:r>
            <a:endParaRPr lang="en-CA"/>
          </a:p>
        </p:txBody>
      </p:sp>
      <p:sp>
        <p:nvSpPr>
          <p:cNvPr id="3" name="Content Placeholder 2"/>
          <p:cNvSpPr>
            <a:spLocks noGrp="1"/>
          </p:cNvSpPr>
          <p:nvPr>
            <p:ph idx="1"/>
          </p:nvPr>
        </p:nvSpPr>
        <p:spPr>
          <a:xfrm>
            <a:off x="3575050" y="273052"/>
            <a:ext cx="5111750" cy="187487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1" y="1435101"/>
            <a:ext cx="3008313" cy="21287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a:extLst>
              <a:ext uri="{FF2B5EF4-FFF2-40B4-BE49-F238E27FC236}">
                <a16:creationId xmlns:a16="http://schemas.microsoft.com/office/drawing/2014/main" id="{35EA85CF-CD25-433F-B452-819DE8B659F2}"/>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6" name="Footer Placeholder 5">
            <a:extLst>
              <a:ext uri="{FF2B5EF4-FFF2-40B4-BE49-F238E27FC236}">
                <a16:creationId xmlns:a16="http://schemas.microsoft.com/office/drawing/2014/main" id="{9496D1A0-A8FA-4615-B9A0-DC7E4EE12A43}"/>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7" name="Slide Number Placeholder 6">
            <a:extLst>
              <a:ext uri="{FF2B5EF4-FFF2-40B4-BE49-F238E27FC236}">
                <a16:creationId xmlns:a16="http://schemas.microsoft.com/office/drawing/2014/main" id="{65D8BA08-6590-4763-95A3-D74109B2762D}"/>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1C5240A9-1B6A-4079-B74D-E286FFE1D18C}" type="slidenum">
              <a:rPr lang="en-US" altLang="en-US"/>
              <a:pPr>
                <a:defRPr/>
              </a:pPr>
              <a:t>‹#›</a:t>
            </a:fld>
            <a:r>
              <a:rPr lang="en-US" altLang="en-US"/>
              <a:t> / 45</a:t>
            </a:r>
          </a:p>
        </p:txBody>
      </p:sp>
    </p:spTree>
    <p:extLst>
      <p:ext uri="{BB962C8B-B14F-4D97-AF65-F5344CB8AC3E}">
        <p14:creationId xmlns:p14="http://schemas.microsoft.com/office/powerpoint/2010/main" val="3504451499"/>
      </p:ext>
    </p:extLst>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115218"/>
            <a:ext cx="5486400" cy="252120"/>
          </a:xfrm>
        </p:spPr>
        <p:txBody>
          <a:bodyPr anchor="b"/>
          <a:lstStyle>
            <a:lvl1pPr algn="l">
              <a:defRPr sz="1500" b="1"/>
            </a:lvl1pPr>
          </a:lstStyle>
          <a:p>
            <a:r>
              <a:rPr lang="en-US"/>
              <a:t>Click to edit Master title style</a:t>
            </a:r>
            <a:endParaRPr lang="en-CA"/>
          </a:p>
        </p:txBody>
      </p:sp>
      <p:sp>
        <p:nvSpPr>
          <p:cNvPr id="3" name="Picture Placeholder 2"/>
          <p:cNvSpPr>
            <a:spLocks noGrp="1"/>
          </p:cNvSpPr>
          <p:nvPr>
            <p:ph type="pic" idx="1"/>
          </p:nvPr>
        </p:nvSpPr>
        <p:spPr>
          <a:xfrm>
            <a:off x="1792288" y="612776"/>
            <a:ext cx="5486400" cy="42062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CA" noProof="0"/>
          </a:p>
        </p:txBody>
      </p:sp>
      <p:sp>
        <p:nvSpPr>
          <p:cNvPr id="4" name="Text Placeholder 3"/>
          <p:cNvSpPr>
            <a:spLocks noGrp="1"/>
          </p:cNvSpPr>
          <p:nvPr>
            <p:ph type="body" sz="half" idx="2"/>
          </p:nvPr>
        </p:nvSpPr>
        <p:spPr>
          <a:xfrm>
            <a:off x="1792288" y="5367338"/>
            <a:ext cx="5486400" cy="21287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a:extLst>
              <a:ext uri="{FF2B5EF4-FFF2-40B4-BE49-F238E27FC236}">
                <a16:creationId xmlns:a16="http://schemas.microsoft.com/office/drawing/2014/main" id="{90DD0E88-2DE9-4AD7-9E86-D432DD54CAFB}"/>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6" name="Footer Placeholder 5">
            <a:extLst>
              <a:ext uri="{FF2B5EF4-FFF2-40B4-BE49-F238E27FC236}">
                <a16:creationId xmlns:a16="http://schemas.microsoft.com/office/drawing/2014/main" id="{BB8B65A4-CC50-4AB4-B94F-994CD3A913D5}"/>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7" name="Slide Number Placeholder 6">
            <a:extLst>
              <a:ext uri="{FF2B5EF4-FFF2-40B4-BE49-F238E27FC236}">
                <a16:creationId xmlns:a16="http://schemas.microsoft.com/office/drawing/2014/main" id="{63A993F7-876D-4194-8654-5EBADA8B2BCD}"/>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058D58FD-AB98-4502-8FC2-C09045A27DBF}" type="slidenum">
              <a:rPr lang="en-US" altLang="en-US"/>
              <a:pPr>
                <a:defRPr/>
              </a:pPr>
              <a:t>‹#›</a:t>
            </a:fld>
            <a:r>
              <a:rPr lang="en-US" altLang="en-US"/>
              <a:t> / 45</a:t>
            </a:r>
          </a:p>
        </p:txBody>
      </p:sp>
    </p:spTree>
    <p:extLst>
      <p:ext uri="{BB962C8B-B14F-4D97-AF65-F5344CB8AC3E}">
        <p14:creationId xmlns:p14="http://schemas.microsoft.com/office/powerpoint/2010/main" val="252423817"/>
      </p:ext>
    </p:extLst>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6621885" y="1089027"/>
            <a:ext cx="2090316" cy="3159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9F26B9-57D4-48AA-93BD-063776AAF7B4}"/>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5" name="Footer Placeholder 4">
            <a:extLst>
              <a:ext uri="{FF2B5EF4-FFF2-40B4-BE49-F238E27FC236}">
                <a16:creationId xmlns:a16="http://schemas.microsoft.com/office/drawing/2014/main" id="{11AC0D1B-527C-4F00-B9DA-8D822B5B7062}"/>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6" name="Slide Number Placeholder 5">
            <a:extLst>
              <a:ext uri="{FF2B5EF4-FFF2-40B4-BE49-F238E27FC236}">
                <a16:creationId xmlns:a16="http://schemas.microsoft.com/office/drawing/2014/main" id="{B6342484-46E8-4930-9B91-3878FB1CCC52}"/>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6B5C02AB-0D9F-4E48-A2FD-336BB37BA246}" type="slidenum">
              <a:rPr lang="en-US" altLang="en-US"/>
              <a:pPr>
                <a:defRPr/>
              </a:pPr>
              <a:t>‹#›</a:t>
            </a:fld>
            <a:r>
              <a:rPr lang="en-US" altLang="en-US"/>
              <a:t> / 45</a:t>
            </a:r>
          </a:p>
        </p:txBody>
      </p:sp>
    </p:spTree>
    <p:extLst>
      <p:ext uri="{BB962C8B-B14F-4D97-AF65-F5344CB8AC3E}">
        <p14:creationId xmlns:p14="http://schemas.microsoft.com/office/powerpoint/2010/main" val="624857220"/>
      </p:ext>
    </p:extLst>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83769" y="425450"/>
            <a:ext cx="409407" cy="37925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859076" y="425450"/>
            <a:ext cx="1767150" cy="37925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7872EC4-021A-4D20-946C-9B89562822FC}"/>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5" name="Footer Placeholder 4">
            <a:extLst>
              <a:ext uri="{FF2B5EF4-FFF2-40B4-BE49-F238E27FC236}">
                <a16:creationId xmlns:a16="http://schemas.microsoft.com/office/drawing/2014/main" id="{FD206BB4-D084-4440-A338-DC3A27536F89}"/>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6" name="Slide Number Placeholder 5">
            <a:extLst>
              <a:ext uri="{FF2B5EF4-FFF2-40B4-BE49-F238E27FC236}">
                <a16:creationId xmlns:a16="http://schemas.microsoft.com/office/drawing/2014/main" id="{A709B77D-96F3-4D32-A3FF-8FF0ED13A8C4}"/>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3BBBACD6-11F1-4545-ACBB-BC0156BFBCA8}" type="slidenum">
              <a:rPr lang="en-US" altLang="en-US"/>
              <a:pPr>
                <a:defRPr/>
              </a:pPr>
              <a:t>‹#›</a:t>
            </a:fld>
            <a:r>
              <a:rPr lang="en-US" altLang="en-US"/>
              <a:t> / 45</a:t>
            </a:r>
          </a:p>
        </p:txBody>
      </p:sp>
    </p:spTree>
    <p:extLst>
      <p:ext uri="{BB962C8B-B14F-4D97-AF65-F5344CB8AC3E}">
        <p14:creationId xmlns:p14="http://schemas.microsoft.com/office/powerpoint/2010/main" val="357166131"/>
      </p:ext>
    </p:extLst>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551" y="425452"/>
            <a:ext cx="7921625" cy="332463"/>
          </a:xfrm>
        </p:spPr>
        <p:txBody>
          <a:bodyPr/>
          <a:lstStyle/>
          <a:p>
            <a:r>
              <a:rPr lang="en-US"/>
              <a:t>Click to edit Master title style</a:t>
            </a:r>
            <a:endParaRPr lang="en-CA"/>
          </a:p>
        </p:txBody>
      </p:sp>
      <p:sp>
        <p:nvSpPr>
          <p:cNvPr id="3" name="Text Placeholder 2"/>
          <p:cNvSpPr>
            <a:spLocks noGrp="1"/>
          </p:cNvSpPr>
          <p:nvPr>
            <p:ph type="body" sz="half" idx="1"/>
          </p:nvPr>
        </p:nvSpPr>
        <p:spPr>
          <a:xfrm>
            <a:off x="431800" y="1089026"/>
            <a:ext cx="4064000" cy="1690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1" y="1089026"/>
            <a:ext cx="4064000" cy="1690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9C884CA-2367-478E-ABB6-0EE71ABAC21C}"/>
              </a:ext>
            </a:extLst>
          </p:cNvPr>
          <p:cNvSpPr>
            <a:spLocks noGrp="1"/>
          </p:cNvSpPr>
          <p:nvPr>
            <p:ph type="dt" sz="half" idx="10"/>
          </p:nvPr>
        </p:nvSpPr>
        <p:spPr/>
        <p:txBody>
          <a:bodyPr/>
          <a:lstStyle>
            <a:lvl1pPr>
              <a:defRPr>
                <a:latin typeface="Verdana" pitchFamily="34" charset="0"/>
                <a:cs typeface="+mn-cs"/>
              </a:defRPr>
            </a:lvl1pPr>
          </a:lstStyle>
          <a:p>
            <a:pPr>
              <a:defRPr/>
            </a:pPr>
            <a:endParaRPr lang="en-US" altLang="en-US"/>
          </a:p>
        </p:txBody>
      </p:sp>
      <p:sp>
        <p:nvSpPr>
          <p:cNvPr id="6" name="Footer Placeholder 5">
            <a:extLst>
              <a:ext uri="{FF2B5EF4-FFF2-40B4-BE49-F238E27FC236}">
                <a16:creationId xmlns:a16="http://schemas.microsoft.com/office/drawing/2014/main" id="{730F0EB3-3466-4B94-92E3-68B9A7FA715B}"/>
              </a:ext>
            </a:extLst>
          </p:cNvPr>
          <p:cNvSpPr>
            <a:spLocks noGrp="1"/>
          </p:cNvSpPr>
          <p:nvPr>
            <p:ph type="ftr" sz="quarter" idx="11"/>
          </p:nvPr>
        </p:nvSpPr>
        <p:spPr/>
        <p:txBody>
          <a:bodyPr/>
          <a:lstStyle>
            <a:lvl1pPr algn="l">
              <a:defRPr>
                <a:latin typeface="Verdana" pitchFamily="34" charset="0"/>
                <a:cs typeface="+mn-cs"/>
              </a:defRPr>
            </a:lvl1pPr>
          </a:lstStyle>
          <a:p>
            <a:pPr>
              <a:defRPr/>
            </a:pPr>
            <a:endParaRPr lang="en-US" altLang="en-US"/>
          </a:p>
        </p:txBody>
      </p:sp>
      <p:sp>
        <p:nvSpPr>
          <p:cNvPr id="7" name="Slide Number Placeholder 6">
            <a:extLst>
              <a:ext uri="{FF2B5EF4-FFF2-40B4-BE49-F238E27FC236}">
                <a16:creationId xmlns:a16="http://schemas.microsoft.com/office/drawing/2014/main" id="{03AB864D-84BA-4AA3-93E0-EEA91D01A9E7}"/>
              </a:ext>
            </a:extLst>
          </p:cNvPr>
          <p:cNvSpPr>
            <a:spLocks noGrp="1"/>
          </p:cNvSpPr>
          <p:nvPr>
            <p:ph type="sldNum" sz="quarter" idx="12"/>
          </p:nvPr>
        </p:nvSpPr>
        <p:spPr/>
        <p:txBody>
          <a:bodyPr/>
          <a:lstStyle>
            <a:lvl1pPr>
              <a:defRPr>
                <a:latin typeface="Verdana" panose="020B0604030504040204" pitchFamily="34" charset="0"/>
                <a:cs typeface="Times New Roman" panose="02020603050405020304" pitchFamily="18" charset="0"/>
              </a:defRPr>
            </a:lvl1pPr>
          </a:lstStyle>
          <a:p>
            <a:pPr>
              <a:defRPr/>
            </a:pPr>
            <a:fld id="{F91A69C3-3517-4179-A4CC-E7CECF48F6FC}" type="slidenum">
              <a:rPr lang="en-US" altLang="en-US"/>
              <a:pPr>
                <a:defRPr/>
              </a:pPr>
              <a:t>‹#›</a:t>
            </a:fld>
            <a:r>
              <a:rPr lang="en-US" altLang="en-US"/>
              <a:t> / 45</a:t>
            </a:r>
          </a:p>
        </p:txBody>
      </p:sp>
    </p:spTree>
    <p:extLst>
      <p:ext uri="{BB962C8B-B14F-4D97-AF65-F5344CB8AC3E}">
        <p14:creationId xmlns:p14="http://schemas.microsoft.com/office/powerpoint/2010/main" val="4000531558"/>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4">
            <a:extLst>
              <a:ext uri="{FF2B5EF4-FFF2-40B4-BE49-F238E27FC236}">
                <a16:creationId xmlns:a16="http://schemas.microsoft.com/office/drawing/2014/main" id="{A8AFFDFE-7E06-4C94-8A2D-F1E081A8954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2D40A81B-DE82-436B-8791-8F808DC89FD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A5D7C2CC-8B3F-49B0-8E50-6B41A3935592}"/>
              </a:ext>
            </a:extLst>
          </p:cNvPr>
          <p:cNvSpPr>
            <a:spLocks noGrp="1" noChangeArrowheads="1"/>
          </p:cNvSpPr>
          <p:nvPr>
            <p:ph type="sldNum" sz="quarter" idx="12"/>
          </p:nvPr>
        </p:nvSpPr>
        <p:spPr>
          <a:ln/>
        </p:spPr>
        <p:txBody>
          <a:bodyPr/>
          <a:lstStyle>
            <a:lvl1pPr>
              <a:defRPr/>
            </a:lvl1pPr>
          </a:lstStyle>
          <a:p>
            <a:fld id="{0815D5D5-9F77-48F0-B2C0-49FE8246BFA2}" type="slidenum">
              <a:rPr lang="en-US" altLang="en-US"/>
              <a:pPr/>
              <a:t>‹#›</a:t>
            </a:fld>
            <a:endParaRPr lang="en-US" altLang="en-US"/>
          </a:p>
        </p:txBody>
      </p:sp>
    </p:spTree>
    <p:extLst>
      <p:ext uri="{BB962C8B-B14F-4D97-AF65-F5344CB8AC3E}">
        <p14:creationId xmlns:p14="http://schemas.microsoft.com/office/powerpoint/2010/main" val="16714910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a:extLst>
              <a:ext uri="{FF2B5EF4-FFF2-40B4-BE49-F238E27FC236}">
                <a16:creationId xmlns:a16="http://schemas.microsoft.com/office/drawing/2014/main" id="{0BBCF776-D231-4C5D-A293-9778C5978AB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1988F37-A99A-4DF3-AD69-7FEB10325E9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C2B2F652-15B7-4938-9266-ECC1B9D0C0AF}"/>
              </a:ext>
            </a:extLst>
          </p:cNvPr>
          <p:cNvSpPr>
            <a:spLocks noGrp="1" noChangeArrowheads="1"/>
          </p:cNvSpPr>
          <p:nvPr>
            <p:ph type="sldNum" sz="quarter" idx="12"/>
          </p:nvPr>
        </p:nvSpPr>
        <p:spPr>
          <a:ln/>
        </p:spPr>
        <p:txBody>
          <a:bodyPr/>
          <a:lstStyle>
            <a:lvl1pPr>
              <a:defRPr/>
            </a:lvl1pPr>
          </a:lstStyle>
          <a:p>
            <a:fld id="{6D7A434C-C438-4A26-B4C5-C1BFF089FFC6}" type="slidenum">
              <a:rPr lang="en-US" altLang="en-US"/>
              <a:pPr/>
              <a:t>‹#›</a:t>
            </a:fld>
            <a:endParaRPr lang="en-US" altLang="en-US"/>
          </a:p>
        </p:txBody>
      </p:sp>
    </p:spTree>
    <p:extLst>
      <p:ext uri="{BB962C8B-B14F-4D97-AF65-F5344CB8AC3E}">
        <p14:creationId xmlns:p14="http://schemas.microsoft.com/office/powerpoint/2010/main" val="31208412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FE79482-AEFC-4433-AE41-B93E8DC2E8F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80B5CEA9-1D50-44C1-B888-9326038304B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C4986970-510B-4006-A7E0-22CA153B2B8B}"/>
              </a:ext>
            </a:extLst>
          </p:cNvPr>
          <p:cNvSpPr>
            <a:spLocks noGrp="1" noChangeArrowheads="1"/>
          </p:cNvSpPr>
          <p:nvPr>
            <p:ph type="sldNum" sz="quarter" idx="12"/>
          </p:nvPr>
        </p:nvSpPr>
        <p:spPr>
          <a:ln/>
        </p:spPr>
        <p:txBody>
          <a:bodyPr/>
          <a:lstStyle>
            <a:lvl1pPr>
              <a:defRPr/>
            </a:lvl1pPr>
          </a:lstStyle>
          <a:p>
            <a:fld id="{6DB7F44F-B326-4644-881F-CE2808B0B3BB}" type="slidenum">
              <a:rPr lang="en-US" altLang="en-US"/>
              <a:pPr/>
              <a:t>‹#›</a:t>
            </a:fld>
            <a:endParaRPr lang="en-US" altLang="en-US"/>
          </a:p>
        </p:txBody>
      </p:sp>
    </p:spTree>
    <p:extLst>
      <p:ext uri="{BB962C8B-B14F-4D97-AF65-F5344CB8AC3E}">
        <p14:creationId xmlns:p14="http://schemas.microsoft.com/office/powerpoint/2010/main" val="15410535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a:extLst>
              <a:ext uri="{FF2B5EF4-FFF2-40B4-BE49-F238E27FC236}">
                <a16:creationId xmlns:a16="http://schemas.microsoft.com/office/drawing/2014/main" id="{CABD8523-81C3-4C56-A01D-E69B7C2F01E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33B654ED-4077-4F37-A84C-66C172B37AE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6FF8BAFE-170D-4CAE-A6D1-E6959EDAC602}"/>
              </a:ext>
            </a:extLst>
          </p:cNvPr>
          <p:cNvSpPr>
            <a:spLocks noGrp="1" noChangeArrowheads="1"/>
          </p:cNvSpPr>
          <p:nvPr>
            <p:ph type="sldNum" sz="quarter" idx="12"/>
          </p:nvPr>
        </p:nvSpPr>
        <p:spPr>
          <a:ln/>
        </p:spPr>
        <p:txBody>
          <a:bodyPr/>
          <a:lstStyle>
            <a:lvl1pPr>
              <a:defRPr/>
            </a:lvl1pPr>
          </a:lstStyle>
          <a:p>
            <a:fld id="{07B91853-0E0D-4C7A-BFAE-0CDCB26B3D94}" type="slidenum">
              <a:rPr lang="en-US" altLang="en-US"/>
              <a:pPr/>
              <a:t>‹#›</a:t>
            </a:fld>
            <a:endParaRPr lang="en-US" altLang="en-US"/>
          </a:p>
        </p:txBody>
      </p:sp>
    </p:spTree>
    <p:extLst>
      <p:ext uri="{BB962C8B-B14F-4D97-AF65-F5344CB8AC3E}">
        <p14:creationId xmlns:p14="http://schemas.microsoft.com/office/powerpoint/2010/main" val="223267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D993-D1AF-40CA-870A-132ADEE8A9B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CED5DE1-CF02-439D-8587-66A3506542D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2E155C9-D6DA-41F3-BFE8-6218657DC6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C1286AB-B6E5-44FC-AD00-F42082E0D1CF}"/>
              </a:ext>
            </a:extLst>
          </p:cNvPr>
          <p:cNvSpPr>
            <a:spLocks noGrp="1"/>
          </p:cNvSpPr>
          <p:nvPr>
            <p:ph type="dt" sz="half" idx="10"/>
          </p:nvPr>
        </p:nvSpPr>
        <p:spPr/>
        <p:txBody>
          <a:bodyPr/>
          <a:lstStyle/>
          <a:p>
            <a:pPr>
              <a:defRPr>
                <a:uFillTx/>
              </a:defRPr>
            </a:pPr>
            <a:fld id="{86702037-26EF-4EA4-8A50-47D2CDD6AFF5}" type="datetime4">
              <a:rPr lang="en-US" smtClean="0">
                <a:uFillTx/>
              </a:rPr>
              <a:t>July 21, 2024</a:t>
            </a:fld>
            <a:endParaRPr lang="en-US">
              <a:uFillTx/>
            </a:endParaRPr>
          </a:p>
        </p:txBody>
      </p:sp>
      <p:sp>
        <p:nvSpPr>
          <p:cNvPr id="6" name="Footer Placeholder 5">
            <a:extLst>
              <a:ext uri="{FF2B5EF4-FFF2-40B4-BE49-F238E27FC236}">
                <a16:creationId xmlns:a16="http://schemas.microsoft.com/office/drawing/2014/main" id="{64FCA7AE-4438-49FB-99F1-41A59E3963FD}"/>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7" name="Slide Number Placeholder 6">
            <a:extLst>
              <a:ext uri="{FF2B5EF4-FFF2-40B4-BE49-F238E27FC236}">
                <a16:creationId xmlns:a16="http://schemas.microsoft.com/office/drawing/2014/main" id="{25F0D880-4A0E-4C0A-81A8-4E7265F24B01}"/>
              </a:ext>
            </a:extLst>
          </p:cNvPr>
          <p:cNvSpPr>
            <a:spLocks noGrp="1"/>
          </p:cNvSpPr>
          <p:nvPr>
            <p:ph type="sldNum" sz="quarter" idx="12"/>
          </p:nvPr>
        </p:nvSpPr>
        <p:spPr/>
        <p:txBody>
          <a:bodyPr/>
          <a:lstStyle/>
          <a:p>
            <a:pPr>
              <a:defRPr>
                <a:uFillTx/>
              </a:defRPr>
            </a:pPr>
            <a:fld id="{7C27A754-7439-7649-8A69-1F219AFD26D5}"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7958962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a:extLst>
              <a:ext uri="{FF2B5EF4-FFF2-40B4-BE49-F238E27FC236}">
                <a16:creationId xmlns:a16="http://schemas.microsoft.com/office/drawing/2014/main" id="{FB0A76EF-3479-4D02-A9C7-7CB73E887F9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B27807C0-9BD9-4170-A27F-B86C513E2EE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B6960741-600A-43FD-8212-19375337DE5D}"/>
              </a:ext>
            </a:extLst>
          </p:cNvPr>
          <p:cNvSpPr>
            <a:spLocks noGrp="1" noChangeArrowheads="1"/>
          </p:cNvSpPr>
          <p:nvPr>
            <p:ph type="sldNum" sz="quarter" idx="12"/>
          </p:nvPr>
        </p:nvSpPr>
        <p:spPr>
          <a:ln/>
        </p:spPr>
        <p:txBody>
          <a:bodyPr/>
          <a:lstStyle>
            <a:lvl1pPr>
              <a:defRPr/>
            </a:lvl1pPr>
          </a:lstStyle>
          <a:p>
            <a:fld id="{D57D4A25-3853-418E-95C5-3B43D0D7F96E}" type="slidenum">
              <a:rPr lang="en-US" altLang="en-US"/>
              <a:pPr/>
              <a:t>‹#›</a:t>
            </a:fld>
            <a:endParaRPr lang="en-US" altLang="en-US"/>
          </a:p>
        </p:txBody>
      </p:sp>
    </p:spTree>
    <p:extLst>
      <p:ext uri="{BB962C8B-B14F-4D97-AF65-F5344CB8AC3E}">
        <p14:creationId xmlns:p14="http://schemas.microsoft.com/office/powerpoint/2010/main" val="24493318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a:extLst>
              <a:ext uri="{FF2B5EF4-FFF2-40B4-BE49-F238E27FC236}">
                <a16:creationId xmlns:a16="http://schemas.microsoft.com/office/drawing/2014/main" id="{58E0B907-4AA4-4F34-9AA0-4A934447334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E00D13A6-16F3-472E-BB5C-3E58D36BD23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11F27173-D094-4263-ADB5-7B85C87F525B}"/>
              </a:ext>
            </a:extLst>
          </p:cNvPr>
          <p:cNvSpPr>
            <a:spLocks noGrp="1" noChangeArrowheads="1"/>
          </p:cNvSpPr>
          <p:nvPr>
            <p:ph type="sldNum" sz="quarter" idx="12"/>
          </p:nvPr>
        </p:nvSpPr>
        <p:spPr>
          <a:ln/>
        </p:spPr>
        <p:txBody>
          <a:bodyPr/>
          <a:lstStyle>
            <a:lvl1pPr>
              <a:defRPr/>
            </a:lvl1pPr>
          </a:lstStyle>
          <a:p>
            <a:fld id="{2AEF8068-7BC7-4F37-BBA0-494141466E7F}" type="slidenum">
              <a:rPr lang="en-US" altLang="en-US"/>
              <a:pPr/>
              <a:t>‹#›</a:t>
            </a:fld>
            <a:endParaRPr lang="en-US" altLang="en-US"/>
          </a:p>
        </p:txBody>
      </p:sp>
    </p:spTree>
    <p:extLst>
      <p:ext uri="{BB962C8B-B14F-4D97-AF65-F5344CB8AC3E}">
        <p14:creationId xmlns:p14="http://schemas.microsoft.com/office/powerpoint/2010/main" val="42406406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640368-FA8D-467B-A349-4D3A7A60166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C28CF4CB-FEB8-4C2B-B901-07856BFA697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0D678703-BC8B-4B86-85AC-6131FD5780C1}"/>
              </a:ext>
            </a:extLst>
          </p:cNvPr>
          <p:cNvSpPr>
            <a:spLocks noGrp="1" noChangeArrowheads="1"/>
          </p:cNvSpPr>
          <p:nvPr>
            <p:ph type="sldNum" sz="quarter" idx="12"/>
          </p:nvPr>
        </p:nvSpPr>
        <p:spPr>
          <a:ln/>
        </p:spPr>
        <p:txBody>
          <a:bodyPr/>
          <a:lstStyle>
            <a:lvl1pPr>
              <a:defRPr/>
            </a:lvl1pPr>
          </a:lstStyle>
          <a:p>
            <a:fld id="{A5483313-7DD2-4766-BCD4-F0BD4602225B}" type="slidenum">
              <a:rPr lang="en-US" altLang="en-US"/>
              <a:pPr/>
              <a:t>‹#›</a:t>
            </a:fld>
            <a:endParaRPr lang="en-US" altLang="en-US"/>
          </a:p>
        </p:txBody>
      </p:sp>
    </p:spTree>
    <p:extLst>
      <p:ext uri="{BB962C8B-B14F-4D97-AF65-F5344CB8AC3E}">
        <p14:creationId xmlns:p14="http://schemas.microsoft.com/office/powerpoint/2010/main" val="14929620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94F4D79-A1E6-448A-848D-FEE2BE24998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E57E0AC9-7B83-4D4D-AFFF-61BAC0BE036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69641C57-4751-4563-90CF-CF2F8B7B4D3A}"/>
              </a:ext>
            </a:extLst>
          </p:cNvPr>
          <p:cNvSpPr>
            <a:spLocks noGrp="1" noChangeArrowheads="1"/>
          </p:cNvSpPr>
          <p:nvPr>
            <p:ph type="sldNum" sz="quarter" idx="12"/>
          </p:nvPr>
        </p:nvSpPr>
        <p:spPr>
          <a:ln/>
        </p:spPr>
        <p:txBody>
          <a:bodyPr/>
          <a:lstStyle>
            <a:lvl1pPr>
              <a:defRPr/>
            </a:lvl1pPr>
          </a:lstStyle>
          <a:p>
            <a:fld id="{97079766-EE11-4114-82A2-0A09F1EA673E}" type="slidenum">
              <a:rPr lang="en-US" altLang="en-US"/>
              <a:pPr/>
              <a:t>‹#›</a:t>
            </a:fld>
            <a:endParaRPr lang="en-US" altLang="en-US"/>
          </a:p>
        </p:txBody>
      </p:sp>
    </p:spTree>
    <p:extLst>
      <p:ext uri="{BB962C8B-B14F-4D97-AF65-F5344CB8AC3E}">
        <p14:creationId xmlns:p14="http://schemas.microsoft.com/office/powerpoint/2010/main" val="22953767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A15A12B-9326-4905-9145-0B4F1EDE26A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1F04C697-6CB0-47F2-94A6-0B28853711C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81F0E2EE-FA7E-4DBD-9711-10D05858A6C0}"/>
              </a:ext>
            </a:extLst>
          </p:cNvPr>
          <p:cNvSpPr>
            <a:spLocks noGrp="1" noChangeArrowheads="1"/>
          </p:cNvSpPr>
          <p:nvPr>
            <p:ph type="sldNum" sz="quarter" idx="12"/>
          </p:nvPr>
        </p:nvSpPr>
        <p:spPr>
          <a:ln/>
        </p:spPr>
        <p:txBody>
          <a:bodyPr/>
          <a:lstStyle>
            <a:lvl1pPr>
              <a:defRPr/>
            </a:lvl1pPr>
          </a:lstStyle>
          <a:p>
            <a:fld id="{065AC7C7-B394-4DB5-895E-41AF89552971}" type="slidenum">
              <a:rPr lang="en-US" altLang="en-US"/>
              <a:pPr/>
              <a:t>‹#›</a:t>
            </a:fld>
            <a:endParaRPr lang="en-US" altLang="en-US"/>
          </a:p>
        </p:txBody>
      </p:sp>
    </p:spTree>
    <p:extLst>
      <p:ext uri="{BB962C8B-B14F-4D97-AF65-F5344CB8AC3E}">
        <p14:creationId xmlns:p14="http://schemas.microsoft.com/office/powerpoint/2010/main" val="13656607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a:extLst>
              <a:ext uri="{FF2B5EF4-FFF2-40B4-BE49-F238E27FC236}">
                <a16:creationId xmlns:a16="http://schemas.microsoft.com/office/drawing/2014/main" id="{7DF29DD6-DBDB-4E7A-AFAC-601212004B1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C3E139C-0608-4C2F-B406-2FC8F7DDF61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6AB5433D-6468-40DE-A458-849604954D29}"/>
              </a:ext>
            </a:extLst>
          </p:cNvPr>
          <p:cNvSpPr>
            <a:spLocks noGrp="1" noChangeArrowheads="1"/>
          </p:cNvSpPr>
          <p:nvPr>
            <p:ph type="sldNum" sz="quarter" idx="12"/>
          </p:nvPr>
        </p:nvSpPr>
        <p:spPr>
          <a:ln/>
        </p:spPr>
        <p:txBody>
          <a:bodyPr/>
          <a:lstStyle>
            <a:lvl1pPr>
              <a:defRPr/>
            </a:lvl1pPr>
          </a:lstStyle>
          <a:p>
            <a:fld id="{C0022DAF-428C-4EC0-BCEE-950472D54563}" type="slidenum">
              <a:rPr lang="en-US" altLang="en-US"/>
              <a:pPr/>
              <a:t>‹#›</a:t>
            </a:fld>
            <a:endParaRPr lang="en-US" altLang="en-US"/>
          </a:p>
        </p:txBody>
      </p:sp>
    </p:spTree>
    <p:extLst>
      <p:ext uri="{BB962C8B-B14F-4D97-AF65-F5344CB8AC3E}">
        <p14:creationId xmlns:p14="http://schemas.microsoft.com/office/powerpoint/2010/main" val="24271013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a:extLst>
              <a:ext uri="{FF2B5EF4-FFF2-40B4-BE49-F238E27FC236}">
                <a16:creationId xmlns:a16="http://schemas.microsoft.com/office/drawing/2014/main" id="{CE3BF74A-070B-49BD-8AA0-66496A7EC97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0A50642B-8133-4E79-B984-306C2560B39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9F50B8F-17A8-45CB-BE8D-A2AEF4F81A67}"/>
              </a:ext>
            </a:extLst>
          </p:cNvPr>
          <p:cNvSpPr>
            <a:spLocks noGrp="1" noChangeArrowheads="1"/>
          </p:cNvSpPr>
          <p:nvPr>
            <p:ph type="sldNum" sz="quarter" idx="12"/>
          </p:nvPr>
        </p:nvSpPr>
        <p:spPr>
          <a:ln/>
        </p:spPr>
        <p:txBody>
          <a:bodyPr/>
          <a:lstStyle>
            <a:lvl1pPr>
              <a:defRPr/>
            </a:lvl1pPr>
          </a:lstStyle>
          <a:p>
            <a:fld id="{5A646E7E-2B2A-4553-9D72-6A550CF846BB}" type="slidenum">
              <a:rPr lang="en-US" altLang="en-US"/>
              <a:pPr/>
              <a:t>‹#›</a:t>
            </a:fld>
            <a:endParaRPr lang="en-US" altLang="en-US"/>
          </a:p>
        </p:txBody>
      </p:sp>
    </p:spTree>
    <p:extLst>
      <p:ext uri="{BB962C8B-B14F-4D97-AF65-F5344CB8AC3E}">
        <p14:creationId xmlns:p14="http://schemas.microsoft.com/office/powerpoint/2010/main" val="39915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EC0B-0005-4734-BB80-E13A485B7C8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4FCAA78-A508-4DF7-BBE1-7736B0FC0A9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938EA059-175C-4DBE-9BF5-D21BBC46693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5667617-EDF4-4F85-9788-FA9B7D6E32E9}"/>
              </a:ext>
            </a:extLst>
          </p:cNvPr>
          <p:cNvSpPr>
            <a:spLocks noGrp="1"/>
          </p:cNvSpPr>
          <p:nvPr>
            <p:ph type="dt" sz="half" idx="10"/>
          </p:nvPr>
        </p:nvSpPr>
        <p:spPr/>
        <p:txBody>
          <a:bodyPr/>
          <a:lstStyle/>
          <a:p>
            <a:pPr>
              <a:defRPr>
                <a:uFillTx/>
              </a:defRPr>
            </a:pPr>
            <a:fld id="{D732A502-114A-4ED0-B0AE-E6738725853A}" type="datetime4">
              <a:rPr lang="en-US" smtClean="0">
                <a:uFillTx/>
              </a:rPr>
              <a:t>July 21, 2024</a:t>
            </a:fld>
            <a:endParaRPr lang="en-US">
              <a:uFillTx/>
            </a:endParaRPr>
          </a:p>
        </p:txBody>
      </p:sp>
      <p:sp>
        <p:nvSpPr>
          <p:cNvPr id="6" name="Footer Placeholder 5">
            <a:extLst>
              <a:ext uri="{FF2B5EF4-FFF2-40B4-BE49-F238E27FC236}">
                <a16:creationId xmlns:a16="http://schemas.microsoft.com/office/drawing/2014/main" id="{F9765CFC-996D-4419-A734-60A5C3128180}"/>
              </a:ext>
            </a:extLst>
          </p:cNvPr>
          <p:cNvSpPr>
            <a:spLocks noGrp="1"/>
          </p:cNvSpPr>
          <p:nvPr>
            <p:ph type="ftr" sz="quarter" idx="11"/>
          </p:nvPr>
        </p:nvSpPr>
        <p:spPr/>
        <p:txBody>
          <a:bodyPr/>
          <a:lstStyle/>
          <a:p>
            <a:pPr>
              <a:defRPr>
                <a:uFillTx/>
              </a:defRPr>
            </a:pPr>
            <a:r>
              <a:rPr lang="en-US">
                <a:uFillTx/>
              </a:rPr>
              <a:t>Data Mining: Concepts and Techniques</a:t>
            </a:r>
          </a:p>
        </p:txBody>
      </p:sp>
      <p:sp>
        <p:nvSpPr>
          <p:cNvPr id="7" name="Slide Number Placeholder 6">
            <a:extLst>
              <a:ext uri="{FF2B5EF4-FFF2-40B4-BE49-F238E27FC236}">
                <a16:creationId xmlns:a16="http://schemas.microsoft.com/office/drawing/2014/main" id="{905ECA47-A58A-48F9-96D5-4F737218D2D1}"/>
              </a:ext>
            </a:extLst>
          </p:cNvPr>
          <p:cNvSpPr>
            <a:spLocks noGrp="1"/>
          </p:cNvSpPr>
          <p:nvPr>
            <p:ph type="sldNum" sz="quarter" idx="12"/>
          </p:nvPr>
        </p:nvSpPr>
        <p:spPr/>
        <p:txBody>
          <a:bodyPr/>
          <a:lstStyle/>
          <a:p>
            <a:pPr>
              <a:defRPr>
                <a:uFillTx/>
              </a:defRPr>
            </a:pPr>
            <a:fld id="{6E99C5E7-2125-A14A-BBDD-B5333DF69143}"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197514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2.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E23DC7-D357-40AF-87CA-5961FBD6D06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516883F-B96E-4236-AD46-6CAECEF3076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584E0B2-6443-4909-80C0-8B868ECCCA1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uFillTx/>
              </a:defRPr>
            </a:pPr>
            <a:fld id="{3B53961F-4F9F-49B2-8D4C-8D0A2AF1531A}" type="datetime4">
              <a:rPr lang="en-US" smtClean="0">
                <a:uFillTx/>
              </a:rPr>
              <a:t>July 21, 2024</a:t>
            </a:fld>
            <a:endParaRPr lang="en-US">
              <a:uFillTx/>
            </a:endParaRPr>
          </a:p>
        </p:txBody>
      </p:sp>
      <p:sp>
        <p:nvSpPr>
          <p:cNvPr id="5" name="Footer Placeholder 4">
            <a:extLst>
              <a:ext uri="{FF2B5EF4-FFF2-40B4-BE49-F238E27FC236}">
                <a16:creationId xmlns:a16="http://schemas.microsoft.com/office/drawing/2014/main" id="{715AF97D-E5AE-4500-830D-0FE37C9E019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uFillTx/>
              </a:defRPr>
            </a:pPr>
            <a:r>
              <a:rPr lang="en-US">
                <a:uFillTx/>
              </a:rPr>
              <a:t>Data Mining: Concepts and Techniques</a:t>
            </a:r>
          </a:p>
        </p:txBody>
      </p:sp>
      <p:sp>
        <p:nvSpPr>
          <p:cNvPr id="6" name="Slide Number Placeholder 5">
            <a:extLst>
              <a:ext uri="{FF2B5EF4-FFF2-40B4-BE49-F238E27FC236}">
                <a16:creationId xmlns:a16="http://schemas.microsoft.com/office/drawing/2014/main" id="{7FA26BA9-CC00-4D8B-B29C-4F9A9191825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uFillTx/>
              </a:defRPr>
            </a:pPr>
            <a:fld id="{9378BBB9-08A5-AA49-9083-5D3A37579694}"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11578263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4250C5BD-8AB7-4E6E-A7CB-50D34368A4CE}"/>
              </a:ext>
            </a:extLst>
          </p:cNvPr>
          <p:cNvSpPr>
            <a:spLocks noGrp="1" noChangeArrowheads="1"/>
          </p:cNvSpPr>
          <p:nvPr>
            <p:ph type="title"/>
          </p:nvPr>
        </p:nvSpPr>
        <p:spPr bwMode="auto">
          <a:xfrm>
            <a:off x="971551" y="425452"/>
            <a:ext cx="7921625" cy="33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en-US"/>
              <a:t>Title</a:t>
            </a:r>
          </a:p>
        </p:txBody>
      </p:sp>
      <p:sp>
        <p:nvSpPr>
          <p:cNvPr id="29699" name="Rectangle 4">
            <a:extLst>
              <a:ext uri="{FF2B5EF4-FFF2-40B4-BE49-F238E27FC236}">
                <a16:creationId xmlns:a16="http://schemas.microsoft.com/office/drawing/2014/main" id="{B3211CB9-AAC3-45FE-A98B-C6E84B4709FD}"/>
              </a:ext>
            </a:extLst>
          </p:cNvPr>
          <p:cNvSpPr>
            <a:spLocks noGrp="1" noChangeArrowheads="1"/>
          </p:cNvSpPr>
          <p:nvPr>
            <p:ph type="body" idx="1"/>
          </p:nvPr>
        </p:nvSpPr>
        <p:spPr bwMode="auto">
          <a:xfrm>
            <a:off x="431801" y="1089027"/>
            <a:ext cx="8280400" cy="238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en-US"/>
              <a:t>This is our 1st Level Bullet</a:t>
            </a:r>
          </a:p>
          <a:p>
            <a:pPr lvl="1"/>
            <a:r>
              <a:rPr lang="en-US" altLang="en-US"/>
              <a:t>This is our 2nd level bullet</a:t>
            </a:r>
          </a:p>
          <a:p>
            <a:pPr lvl="2"/>
            <a:r>
              <a:rPr lang="en-US" altLang="en-US"/>
              <a:t>This is our 3rd level bullet</a:t>
            </a:r>
          </a:p>
          <a:p>
            <a:pPr lvl="0"/>
            <a:r>
              <a:rPr lang="en-US" altLang="en-US"/>
              <a:t>This is our next 1st Level Bullet</a:t>
            </a:r>
          </a:p>
          <a:p>
            <a:pPr lvl="1"/>
            <a:r>
              <a:rPr lang="en-US" altLang="en-US"/>
              <a:t>This is our 2nd level bullet</a:t>
            </a:r>
          </a:p>
          <a:p>
            <a:pPr lvl="2"/>
            <a:r>
              <a:rPr lang="en-US" altLang="en-US"/>
              <a:t>This is our 3rd level bullet</a:t>
            </a:r>
          </a:p>
        </p:txBody>
      </p:sp>
      <p:sp>
        <p:nvSpPr>
          <p:cNvPr id="29700" name="Line 5">
            <a:extLst>
              <a:ext uri="{FF2B5EF4-FFF2-40B4-BE49-F238E27FC236}">
                <a16:creationId xmlns:a16="http://schemas.microsoft.com/office/drawing/2014/main" id="{556389CC-FD26-477B-B94C-A8960D2CEA1C}"/>
              </a:ext>
            </a:extLst>
          </p:cNvPr>
          <p:cNvSpPr>
            <a:spLocks noChangeShapeType="1"/>
          </p:cNvSpPr>
          <p:nvPr/>
        </p:nvSpPr>
        <p:spPr bwMode="auto">
          <a:xfrm flipV="1">
            <a:off x="971551" y="908050"/>
            <a:ext cx="7920038" cy="0"/>
          </a:xfrm>
          <a:prstGeom prst="line">
            <a:avLst/>
          </a:prstGeom>
          <a:noFill/>
          <a:ln w="57150" cmpd="thickThin">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2293" name="Text Box 6">
            <a:extLst>
              <a:ext uri="{FF2B5EF4-FFF2-40B4-BE49-F238E27FC236}">
                <a16:creationId xmlns:a16="http://schemas.microsoft.com/office/drawing/2014/main" id="{64CEE75A-B597-491F-8D46-58C0833B09F2}"/>
              </a:ext>
            </a:extLst>
          </p:cNvPr>
          <p:cNvSpPr txBox="1">
            <a:spLocks noChangeArrowheads="1"/>
          </p:cNvSpPr>
          <p:nvPr userDrawn="1"/>
        </p:nvSpPr>
        <p:spPr bwMode="auto">
          <a:xfrm>
            <a:off x="6537326" y="6437313"/>
            <a:ext cx="222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a:defRPr/>
            </a:pPr>
            <a:endParaRPr lang="en-US" altLang="en-US">
              <a:solidFill>
                <a:srgbClr val="FC0128"/>
              </a:solidFill>
              <a:latin typeface="Arial" pitchFamily="34" charset="0"/>
              <a:cs typeface="Arial" pitchFamily="34" charset="0"/>
            </a:endParaRPr>
          </a:p>
        </p:txBody>
      </p:sp>
      <p:pic>
        <p:nvPicPr>
          <p:cNvPr id="29702" name="Picture 8">
            <a:extLst>
              <a:ext uri="{FF2B5EF4-FFF2-40B4-BE49-F238E27FC236}">
                <a16:creationId xmlns:a16="http://schemas.microsoft.com/office/drawing/2014/main" id="{28E81C05-9456-4CE9-AB41-7D39F6D483B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50826" y="188915"/>
            <a:ext cx="5254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7" name="Rectangle 9">
            <a:extLst>
              <a:ext uri="{FF2B5EF4-FFF2-40B4-BE49-F238E27FC236}">
                <a16:creationId xmlns:a16="http://schemas.microsoft.com/office/drawing/2014/main" id="{DE2AD40C-5206-4251-8ECE-EA610591A0AC}"/>
              </a:ext>
            </a:extLst>
          </p:cNvPr>
          <p:cNvSpPr>
            <a:spLocks noGrp="1" noChangeArrowheads="1"/>
          </p:cNvSpPr>
          <p:nvPr>
            <p:ph type="dt" sz="half" idx="2"/>
          </p:nvPr>
        </p:nvSpPr>
        <p:spPr bwMode="auto">
          <a:xfrm>
            <a:off x="250825" y="6308727"/>
            <a:ext cx="252095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lnSpc>
                <a:spcPct val="100000"/>
              </a:lnSpc>
              <a:spcBef>
                <a:spcPct val="0"/>
              </a:spcBef>
              <a:buClrTx/>
              <a:buFontTx/>
              <a:buNone/>
              <a:defRPr sz="1050" b="0">
                <a:solidFill>
                  <a:srgbClr val="000000"/>
                </a:solidFill>
                <a:effectLst>
                  <a:outerShdw blurRad="38100" dist="38100" dir="2700000" algn="tl">
                    <a:srgbClr val="C0C0C0"/>
                  </a:outerShdw>
                </a:effectLst>
                <a:latin typeface="Arial" charset="0"/>
                <a:cs typeface="Arial" charset="0"/>
              </a:defRPr>
            </a:lvl1pPr>
          </a:lstStyle>
          <a:p>
            <a:pPr>
              <a:defRPr/>
            </a:pPr>
            <a:fld id="{8FE58041-3D0E-472A-AD3A-4EB78960021B}" type="datetime4">
              <a:rPr lang="en-US" altLang="en-US" smtClean="0"/>
              <a:t>July 21, 2024</a:t>
            </a:fld>
            <a:endParaRPr lang="en-US" altLang="en-US"/>
          </a:p>
        </p:txBody>
      </p:sp>
      <p:sp>
        <p:nvSpPr>
          <p:cNvPr id="176138" name="Rectangle 10">
            <a:extLst>
              <a:ext uri="{FF2B5EF4-FFF2-40B4-BE49-F238E27FC236}">
                <a16:creationId xmlns:a16="http://schemas.microsoft.com/office/drawing/2014/main" id="{3230FB0D-F206-4A86-B87B-D5963D8CD531}"/>
              </a:ext>
            </a:extLst>
          </p:cNvPr>
          <p:cNvSpPr>
            <a:spLocks noGrp="1" noChangeArrowheads="1"/>
          </p:cNvSpPr>
          <p:nvPr>
            <p:ph type="ftr" sz="quarter" idx="3"/>
          </p:nvPr>
        </p:nvSpPr>
        <p:spPr bwMode="auto">
          <a:xfrm>
            <a:off x="3132139" y="6308727"/>
            <a:ext cx="33115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Tx/>
              <a:buFontTx/>
              <a:buNone/>
              <a:defRPr sz="1050" b="0">
                <a:solidFill>
                  <a:srgbClr val="000000"/>
                </a:solidFill>
                <a:effectLst>
                  <a:outerShdw blurRad="38100" dist="38100" dir="2700000" algn="tl">
                    <a:srgbClr val="C0C0C0"/>
                  </a:outerShdw>
                </a:effectLst>
                <a:latin typeface="Arial" charset="0"/>
                <a:cs typeface="Arial" charset="0"/>
              </a:defRPr>
            </a:lvl1pPr>
          </a:lstStyle>
          <a:p>
            <a:pPr>
              <a:defRPr/>
            </a:pPr>
            <a:r>
              <a:rPr lang="en-US" altLang="en-US"/>
              <a:t>Data Mining: Concepts and Techniques</a:t>
            </a:r>
          </a:p>
        </p:txBody>
      </p:sp>
      <p:sp>
        <p:nvSpPr>
          <p:cNvPr id="176139" name="Rectangle 11">
            <a:extLst>
              <a:ext uri="{FF2B5EF4-FFF2-40B4-BE49-F238E27FC236}">
                <a16:creationId xmlns:a16="http://schemas.microsoft.com/office/drawing/2014/main" id="{C0DBCEA7-41F8-4B9F-86FA-5517E098913B}"/>
              </a:ext>
            </a:extLst>
          </p:cNvPr>
          <p:cNvSpPr>
            <a:spLocks noGrp="1" noChangeArrowheads="1"/>
          </p:cNvSpPr>
          <p:nvPr>
            <p:ph type="sldNum" sz="quarter" idx="4"/>
          </p:nvPr>
        </p:nvSpPr>
        <p:spPr bwMode="auto">
          <a:xfrm>
            <a:off x="7854950" y="6408740"/>
            <a:ext cx="1198563"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050">
                <a:solidFill>
                  <a:srgbClr val="000000"/>
                </a:solidFill>
                <a:effectLst>
                  <a:outerShdw blurRad="38100" dist="38100" dir="2700000" algn="tl">
                    <a:srgbClr val="C0C0C0"/>
                  </a:outerShdw>
                </a:effectLst>
                <a:latin typeface="Arial" panose="020B0604020202020204" pitchFamily="34" charset="0"/>
                <a:cs typeface="Arial" panose="020B0604020202020204" pitchFamily="34" charset="0"/>
              </a:defRPr>
            </a:lvl1pPr>
          </a:lstStyle>
          <a:p>
            <a:pPr>
              <a:defRPr/>
            </a:pPr>
            <a:fld id="{38A81D6F-BE7E-404E-8DC9-1FDB60E5F69F}" type="slidenum">
              <a:rPr lang="en-US" altLang="en-US"/>
              <a:pPr>
                <a:defRPr/>
              </a:pPr>
              <a:t>‹#›</a:t>
            </a:fld>
            <a:r>
              <a:rPr lang="en-US" altLang="en-US"/>
              <a:t> / 45</a:t>
            </a:r>
          </a:p>
        </p:txBody>
      </p:sp>
      <p:sp>
        <p:nvSpPr>
          <p:cNvPr id="176141" name="Text Box 13">
            <a:extLst>
              <a:ext uri="{FF2B5EF4-FFF2-40B4-BE49-F238E27FC236}">
                <a16:creationId xmlns:a16="http://schemas.microsoft.com/office/drawing/2014/main" id="{69A0AD52-0E5B-47B5-85B0-241177312A0D}"/>
              </a:ext>
            </a:extLst>
          </p:cNvPr>
          <p:cNvSpPr txBox="1">
            <a:spLocks noChangeArrowheads="1"/>
          </p:cNvSpPr>
          <p:nvPr userDrawn="1"/>
        </p:nvSpPr>
        <p:spPr bwMode="auto">
          <a:xfrm>
            <a:off x="971551" y="188914"/>
            <a:ext cx="7921625" cy="1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90000"/>
              </a:lnSpc>
              <a:spcBef>
                <a:spcPct val="50000"/>
              </a:spcBef>
              <a:buClr>
                <a:srgbClr val="FFFFFF"/>
              </a:buClr>
              <a:buFont typeface="Arial" charset="0"/>
              <a:buNone/>
              <a:defRPr/>
            </a:pPr>
            <a:r>
              <a:rPr lang="en-US" altLang="en-US" sz="1050" i="1">
                <a:solidFill>
                  <a:srgbClr val="0066CC"/>
                </a:solidFill>
                <a:effectLst>
                  <a:outerShdw blurRad="38100" dist="38100" dir="2700000" algn="tl">
                    <a:srgbClr val="C0C0C0"/>
                  </a:outerShdw>
                </a:effectLst>
                <a:latin typeface="Times New Roman" pitchFamily="18" charset="0"/>
              </a:rPr>
              <a:t>Princess Sumaya University	   4241 – Digital Logic Design	        Computer Engineering Dept.</a:t>
            </a:r>
          </a:p>
        </p:txBody>
      </p:sp>
    </p:spTree>
    <p:extLst>
      <p:ext uri="{BB962C8B-B14F-4D97-AF65-F5344CB8AC3E}">
        <p14:creationId xmlns:p14="http://schemas.microsoft.com/office/powerpoint/2010/main" val="410927673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spd="slow"/>
  <p:hf hdr="0" ftr="0" dt="0"/>
  <p:txStyles>
    <p:titleStyle>
      <a:lvl1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mj-lt"/>
          <a:ea typeface="+mj-ea"/>
          <a:cs typeface="+mj-cs"/>
        </a:defRPr>
      </a:lvl1pPr>
      <a:lvl2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2pPr>
      <a:lvl3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3pPr>
      <a:lvl4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4pPr>
      <a:lvl5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5pPr>
      <a:lvl6pPr marL="342900"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6pPr>
      <a:lvl7pPr marL="685800"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7pPr>
      <a:lvl8pPr marL="1028700"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8pPr>
      <a:lvl9pPr marL="1371600"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9pPr>
    </p:titleStyle>
    <p:bodyStyle>
      <a:lvl1pPr marL="264319" indent="-264319" algn="l" rtl="0" eaLnBrk="0" fontAlgn="base" hangingPunct="0">
        <a:spcBef>
          <a:spcPct val="50000"/>
        </a:spcBef>
        <a:spcAft>
          <a:spcPct val="0"/>
        </a:spcAft>
        <a:buClr>
          <a:srgbClr val="CC3300"/>
        </a:buClr>
        <a:buSzPct val="100000"/>
        <a:buFont typeface="Wingdings" panose="05000000000000000000" pitchFamily="2" charset="2"/>
        <a:buChar char="«"/>
        <a:defRPr sz="2100" b="1">
          <a:solidFill>
            <a:schemeClr val="accent2"/>
          </a:solidFill>
          <a:latin typeface="+mn-lt"/>
          <a:ea typeface="+mn-ea"/>
          <a:cs typeface="+mn-cs"/>
        </a:defRPr>
      </a:lvl1pPr>
      <a:lvl2pPr marL="607219" indent="-208360" algn="l" rtl="0" eaLnBrk="0" fontAlgn="base" hangingPunct="0">
        <a:spcBef>
          <a:spcPct val="50000"/>
        </a:spcBef>
        <a:spcAft>
          <a:spcPct val="0"/>
        </a:spcAft>
        <a:buClr>
          <a:schemeClr val="accent2"/>
        </a:buClr>
        <a:buSzPct val="100000"/>
        <a:buFont typeface="Times New Roman" panose="02020603050405020304" pitchFamily="18" charset="0"/>
        <a:buChar char="●"/>
        <a:defRPr sz="1800" b="1">
          <a:solidFill>
            <a:schemeClr val="tx1"/>
          </a:solidFill>
          <a:latin typeface="+mn-lt"/>
          <a:cs typeface="+mn-cs"/>
        </a:defRPr>
      </a:lvl2pPr>
      <a:lvl3pPr marL="940594" indent="-198835" algn="l" rtl="0" eaLnBrk="0" fontAlgn="base" hangingPunct="0">
        <a:spcBef>
          <a:spcPct val="50000"/>
        </a:spcBef>
        <a:spcAft>
          <a:spcPct val="0"/>
        </a:spcAft>
        <a:buClr>
          <a:srgbClr val="CC3300"/>
        </a:buClr>
        <a:buSzPct val="100000"/>
        <a:buFont typeface="Arial" panose="020B0604020202020204" pitchFamily="34" charset="0"/>
        <a:buChar char="♦"/>
        <a:defRPr sz="1500" b="1">
          <a:solidFill>
            <a:schemeClr val="tx1"/>
          </a:solidFill>
          <a:latin typeface="+mn-lt"/>
          <a:cs typeface="+mn-cs"/>
        </a:defRPr>
      </a:lvl3pPr>
      <a:lvl4pPr marL="1401366" indent="-257175" algn="l" rtl="0" eaLnBrk="0" fontAlgn="base" hangingPunct="0">
        <a:spcBef>
          <a:spcPct val="20000"/>
        </a:spcBef>
        <a:spcAft>
          <a:spcPct val="0"/>
        </a:spcAft>
        <a:buChar char="–"/>
        <a:defRPr sz="1500">
          <a:solidFill>
            <a:schemeClr val="tx1"/>
          </a:solidFill>
          <a:latin typeface="+mn-lt"/>
          <a:cs typeface="+mn-cs"/>
        </a:defRPr>
      </a:lvl4pPr>
      <a:lvl5pPr marL="1793081" indent="-257175" algn="l" rtl="0" eaLnBrk="0" fontAlgn="base" hangingPunct="0">
        <a:spcBef>
          <a:spcPct val="20000"/>
        </a:spcBef>
        <a:spcAft>
          <a:spcPct val="0"/>
        </a:spcAft>
        <a:buChar char="»"/>
        <a:defRPr sz="1500">
          <a:solidFill>
            <a:schemeClr val="tx1"/>
          </a:solidFill>
          <a:latin typeface="+mn-lt"/>
          <a:cs typeface="+mn-cs"/>
        </a:defRPr>
      </a:lvl5pPr>
      <a:lvl6pPr marL="2135981" indent="-257175" algn="l" rtl="0" fontAlgn="base">
        <a:spcBef>
          <a:spcPct val="20000"/>
        </a:spcBef>
        <a:spcAft>
          <a:spcPct val="0"/>
        </a:spcAft>
        <a:buChar char="»"/>
        <a:defRPr sz="1500">
          <a:solidFill>
            <a:schemeClr val="tx1"/>
          </a:solidFill>
          <a:latin typeface="+mn-lt"/>
          <a:cs typeface="+mn-cs"/>
        </a:defRPr>
      </a:lvl6pPr>
      <a:lvl7pPr marL="2478881" indent="-257175" algn="l" rtl="0" fontAlgn="base">
        <a:spcBef>
          <a:spcPct val="20000"/>
        </a:spcBef>
        <a:spcAft>
          <a:spcPct val="0"/>
        </a:spcAft>
        <a:buChar char="»"/>
        <a:defRPr sz="1500">
          <a:solidFill>
            <a:schemeClr val="tx1"/>
          </a:solidFill>
          <a:latin typeface="+mn-lt"/>
          <a:cs typeface="+mn-cs"/>
        </a:defRPr>
      </a:lvl7pPr>
      <a:lvl8pPr marL="2821781" indent="-257175" algn="l" rtl="0" fontAlgn="base">
        <a:spcBef>
          <a:spcPct val="20000"/>
        </a:spcBef>
        <a:spcAft>
          <a:spcPct val="0"/>
        </a:spcAft>
        <a:buChar char="»"/>
        <a:defRPr sz="1500">
          <a:solidFill>
            <a:schemeClr val="tx1"/>
          </a:solidFill>
          <a:latin typeface="+mn-lt"/>
          <a:cs typeface="+mn-cs"/>
        </a:defRPr>
      </a:lvl8pPr>
      <a:lvl9pPr marL="3164681" indent="-257175"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F90C686-4712-428F-AF23-D2D16DDC5227}"/>
              </a:ext>
            </a:extLst>
          </p:cNvPr>
          <p:cNvSpPr>
            <a:spLocks noGrp="1" noChangeArrowheads="1"/>
          </p:cNvSpPr>
          <p:nvPr>
            <p:ph type="title"/>
          </p:nvPr>
        </p:nvSpPr>
        <p:spPr bwMode="auto">
          <a:xfrm>
            <a:off x="609600" y="381000"/>
            <a:ext cx="7924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8371" name="Rectangle 3">
            <a:extLst>
              <a:ext uri="{FF2B5EF4-FFF2-40B4-BE49-F238E27FC236}">
                <a16:creationId xmlns:a16="http://schemas.microsoft.com/office/drawing/2014/main" id="{594C127B-DEE4-44C6-B619-EA935FE626A7}"/>
              </a:ext>
            </a:extLst>
          </p:cNvPr>
          <p:cNvSpPr>
            <a:spLocks noGrp="1" noChangeArrowheads="1"/>
          </p:cNvSpPr>
          <p:nvPr>
            <p:ph type="body" idx="1"/>
          </p:nvPr>
        </p:nvSpPr>
        <p:spPr bwMode="auto">
          <a:xfrm>
            <a:off x="609600" y="1219200"/>
            <a:ext cx="7924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8372" name="Rectangle 4">
            <a:extLst>
              <a:ext uri="{FF2B5EF4-FFF2-40B4-BE49-F238E27FC236}">
                <a16:creationId xmlns:a16="http://schemas.microsoft.com/office/drawing/2014/main" id="{A882171F-B615-48DF-820F-B53F79E417AB}"/>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Times" panose="02020603050405020304" pitchFamily="18" charset="0"/>
              </a:defRPr>
            </a:lvl1pPr>
          </a:lstStyle>
          <a:p>
            <a:endParaRPr lang="en-US" altLang="en-US"/>
          </a:p>
        </p:txBody>
      </p:sp>
      <p:sp>
        <p:nvSpPr>
          <p:cNvPr id="58373" name="Rectangle 5">
            <a:extLst>
              <a:ext uri="{FF2B5EF4-FFF2-40B4-BE49-F238E27FC236}">
                <a16:creationId xmlns:a16="http://schemas.microsoft.com/office/drawing/2014/main" id="{A2ACA863-C522-492C-8315-C2A05D8B10DF}"/>
              </a:ext>
            </a:extLst>
          </p:cNvPr>
          <p:cNvSpPr>
            <a:spLocks noGrp="1" noChangeArrowheads="1"/>
          </p:cNvSpPr>
          <p:nvPr>
            <p:ph type="sldNum" sz="quarter" idx="4"/>
          </p:nvPr>
        </p:nvSpPr>
        <p:spPr bwMode="auto">
          <a:xfrm>
            <a:off x="381000" y="64770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000">
                <a:latin typeface="Times" panose="02020603050405020304" pitchFamily="18" charset="0"/>
              </a:defRPr>
            </a:lvl1pPr>
          </a:lstStyle>
          <a:p>
            <a:fld id="{E855571E-75AE-4ECA-8B7F-ADB6432B491C}" type="slidenum">
              <a:rPr lang="en-US" altLang="en-US"/>
              <a:pPr/>
              <a:t>‹#›</a:t>
            </a:fld>
            <a:endParaRPr lang="en-US" altLang="en-US"/>
          </a:p>
        </p:txBody>
      </p:sp>
      <p:sp>
        <p:nvSpPr>
          <p:cNvPr id="58374" name="Line 6">
            <a:extLst>
              <a:ext uri="{FF2B5EF4-FFF2-40B4-BE49-F238E27FC236}">
                <a16:creationId xmlns:a16="http://schemas.microsoft.com/office/drawing/2014/main" id="{21A79770-4143-46CC-99EF-A6DD93135329}"/>
              </a:ext>
            </a:extLst>
          </p:cNvPr>
          <p:cNvSpPr>
            <a:spLocks noChangeShapeType="1"/>
          </p:cNvSpPr>
          <p:nvPr/>
        </p:nvSpPr>
        <p:spPr bwMode="auto">
          <a:xfrm>
            <a:off x="533400" y="990600"/>
            <a:ext cx="8077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pic>
        <p:nvPicPr>
          <p:cNvPr id="58375" name="Picture 7">
            <a:extLst>
              <a:ext uri="{FF2B5EF4-FFF2-40B4-BE49-F238E27FC236}">
                <a16:creationId xmlns:a16="http://schemas.microsoft.com/office/drawing/2014/main" id="{C75175E3-1B12-47A3-AFAD-B0C3C66184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18450" y="6105525"/>
            <a:ext cx="844550" cy="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15484"/>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Lst>
  <p:txStyles>
    <p:titleStyle>
      <a:lvl1pPr algn="l" rtl="0" fontAlgn="base">
        <a:spcBef>
          <a:spcPct val="0"/>
        </a:spcBef>
        <a:spcAft>
          <a:spcPct val="0"/>
        </a:spcAft>
        <a:defRPr sz="3200" b="1" kern="1200">
          <a:solidFill>
            <a:schemeClr val="accent2"/>
          </a:solidFill>
          <a:latin typeface="+mj-lt"/>
          <a:ea typeface="+mj-ea"/>
          <a:cs typeface="+mj-cs"/>
        </a:defRPr>
      </a:lvl1pPr>
      <a:lvl2pPr algn="l" rtl="0" fontAlgn="base">
        <a:spcBef>
          <a:spcPct val="0"/>
        </a:spcBef>
        <a:spcAft>
          <a:spcPct val="0"/>
        </a:spcAft>
        <a:defRPr sz="3200" b="1">
          <a:solidFill>
            <a:schemeClr val="accent2"/>
          </a:solidFill>
          <a:latin typeface="Arial" panose="020B0604020202020204" pitchFamily="34" charset="0"/>
        </a:defRPr>
      </a:lvl2pPr>
      <a:lvl3pPr algn="l" rtl="0" fontAlgn="base">
        <a:spcBef>
          <a:spcPct val="0"/>
        </a:spcBef>
        <a:spcAft>
          <a:spcPct val="0"/>
        </a:spcAft>
        <a:defRPr sz="3200" b="1">
          <a:solidFill>
            <a:schemeClr val="accent2"/>
          </a:solidFill>
          <a:latin typeface="Arial" panose="020B0604020202020204" pitchFamily="34" charset="0"/>
        </a:defRPr>
      </a:lvl3pPr>
      <a:lvl4pPr algn="l" rtl="0" fontAlgn="base">
        <a:spcBef>
          <a:spcPct val="0"/>
        </a:spcBef>
        <a:spcAft>
          <a:spcPct val="0"/>
        </a:spcAft>
        <a:defRPr sz="3200" b="1">
          <a:solidFill>
            <a:schemeClr val="accent2"/>
          </a:solidFill>
          <a:latin typeface="Arial" panose="020B0604020202020204" pitchFamily="34" charset="0"/>
        </a:defRPr>
      </a:lvl4pPr>
      <a:lvl5pPr algn="l" rtl="0" fontAlgn="base">
        <a:spcBef>
          <a:spcPct val="0"/>
        </a:spcBef>
        <a:spcAft>
          <a:spcPct val="0"/>
        </a:spcAft>
        <a:defRPr sz="3200" b="1">
          <a:solidFill>
            <a:schemeClr val="accent2"/>
          </a:solidFill>
          <a:latin typeface="Arial" panose="020B0604020202020204" pitchFamily="34" charset="0"/>
        </a:defRPr>
      </a:lvl5pPr>
      <a:lvl6pPr marL="457200" algn="l" rtl="0" fontAlgn="base">
        <a:spcBef>
          <a:spcPct val="0"/>
        </a:spcBef>
        <a:spcAft>
          <a:spcPct val="0"/>
        </a:spcAft>
        <a:defRPr sz="3200" b="1">
          <a:solidFill>
            <a:schemeClr val="accent2"/>
          </a:solidFill>
          <a:latin typeface="Arial" panose="020B0604020202020204" pitchFamily="34" charset="0"/>
        </a:defRPr>
      </a:lvl6pPr>
      <a:lvl7pPr marL="914400" algn="l" rtl="0" fontAlgn="base">
        <a:spcBef>
          <a:spcPct val="0"/>
        </a:spcBef>
        <a:spcAft>
          <a:spcPct val="0"/>
        </a:spcAft>
        <a:defRPr sz="3200" b="1">
          <a:solidFill>
            <a:schemeClr val="accent2"/>
          </a:solidFill>
          <a:latin typeface="Arial" panose="020B0604020202020204" pitchFamily="34" charset="0"/>
        </a:defRPr>
      </a:lvl7pPr>
      <a:lvl8pPr marL="1371600" algn="l" rtl="0" fontAlgn="base">
        <a:spcBef>
          <a:spcPct val="0"/>
        </a:spcBef>
        <a:spcAft>
          <a:spcPct val="0"/>
        </a:spcAft>
        <a:defRPr sz="3200" b="1">
          <a:solidFill>
            <a:schemeClr val="accent2"/>
          </a:solidFill>
          <a:latin typeface="Arial" panose="020B0604020202020204" pitchFamily="34" charset="0"/>
        </a:defRPr>
      </a:lvl8pPr>
      <a:lvl9pPr marL="1828800" algn="l" rtl="0" fontAlgn="base">
        <a:spcBef>
          <a:spcPct val="0"/>
        </a:spcBef>
        <a:spcAft>
          <a:spcPct val="0"/>
        </a:spcAft>
        <a:defRPr sz="3200" b="1">
          <a:solidFill>
            <a:schemeClr val="accent2"/>
          </a:solidFill>
          <a:latin typeface="Arial" panose="020B0604020202020204" pitchFamily="34" charset="0"/>
        </a:defRPr>
      </a:lvl9pPr>
    </p:titleStyle>
    <p:bodyStyle>
      <a:lvl1pPr marL="342900" indent="-342900" algn="l" rtl="0" fontAlgn="base">
        <a:spcBef>
          <a:spcPct val="20000"/>
        </a:spcBef>
        <a:spcAft>
          <a:spcPct val="0"/>
        </a:spcAft>
        <a:buClr>
          <a:schemeClr val="accent2"/>
        </a:buClr>
        <a:buChar char="•"/>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Char char="•"/>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9DA4CB5-0122-4566-B0DB-094C454069F5}"/>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7CD7E259-F32D-459D-999A-4A7B76B650A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FEFAD07-7354-434E-9703-2A4482E216E4}"/>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Times New Roman" pitchFamily="16" charset="0"/>
                <a:cs typeface="Arial" charset="0"/>
              </a:defRPr>
            </a:lvl1pPr>
          </a:lstStyle>
          <a:p>
            <a:pPr>
              <a:defRPr/>
            </a:pPr>
            <a:endParaRPr lang="en-GB"/>
          </a:p>
        </p:txBody>
      </p:sp>
      <p:sp>
        <p:nvSpPr>
          <p:cNvPr id="1029" name="Rectangle 5">
            <a:extLst>
              <a:ext uri="{FF2B5EF4-FFF2-40B4-BE49-F238E27FC236}">
                <a16:creationId xmlns:a16="http://schemas.microsoft.com/office/drawing/2014/main" id="{DB66280D-9049-4FF0-B972-B7E499D31C9D}"/>
              </a:ext>
            </a:extLst>
          </p:cNvPr>
          <p:cNvSpPr>
            <a:spLocks noGrp="1" noChangeArrowheads="1"/>
          </p:cNvSpPr>
          <p:nvPr>
            <p:ph type="ftr" sz="quarter" idx="3"/>
          </p:nvPr>
        </p:nvSpPr>
        <p:spPr bwMode="auto">
          <a:xfrm>
            <a:off x="0" y="6092825"/>
            <a:ext cx="9144000" cy="612775"/>
          </a:xfrm>
          <a:prstGeom prst="rect">
            <a:avLst/>
          </a:prstGeom>
          <a:noFill/>
          <a:ln w="19050">
            <a:solidFill>
              <a:srgbClr val="800080"/>
            </a:solid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600">
                <a:latin typeface="Times New Roman" pitchFamily="16" charset="0"/>
                <a:cs typeface="Arial" charset="0"/>
              </a:defRPr>
            </a:lvl1pPr>
          </a:lstStyle>
          <a:p>
            <a:pPr>
              <a:defRPr/>
            </a:pPr>
            <a:r>
              <a:rPr lang="en-GB"/>
              <a:t>David Corne, and Nick Taylor,  Heriot-Watt University  -  dwcorne@gmail.com</a:t>
            </a:r>
          </a:p>
          <a:p>
            <a:pPr>
              <a:defRPr/>
            </a:pPr>
            <a:r>
              <a:rPr lang="en-GB"/>
              <a:t>These slides and related resources:   </a:t>
            </a:r>
            <a:r>
              <a:rPr lang="en-GB">
                <a:solidFill>
                  <a:schemeClr val="accent2"/>
                </a:solidFill>
              </a:rPr>
              <a:t>http://www.macs.hw.ac.uk/~dwcorne/Teaching/dmml.html</a:t>
            </a:r>
          </a:p>
        </p:txBody>
      </p:sp>
      <p:sp>
        <p:nvSpPr>
          <p:cNvPr id="1030" name="Rectangle 6">
            <a:extLst>
              <a:ext uri="{FF2B5EF4-FFF2-40B4-BE49-F238E27FC236}">
                <a16:creationId xmlns:a16="http://schemas.microsoft.com/office/drawing/2014/main" id="{91A73678-AC91-47CF-A993-F223E67E3ACF}"/>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BDF4AE92-FEF7-4886-A5B5-E04000B3E5F7}" type="slidenum">
              <a:rPr lang="en-GB" altLang="en-US"/>
              <a:pPr>
                <a:defRPr/>
              </a:pPr>
              <a:t>‹#›</a:t>
            </a:fld>
            <a:endParaRPr lang="en-GB" altLang="en-US"/>
          </a:p>
        </p:txBody>
      </p:sp>
    </p:spTree>
    <p:extLst>
      <p:ext uri="{BB962C8B-B14F-4D97-AF65-F5344CB8AC3E}">
        <p14:creationId xmlns:p14="http://schemas.microsoft.com/office/powerpoint/2010/main" val="2480764005"/>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63A107-4A91-416C-BA8A-C311F5C3FDC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5EAD48-2C2F-4191-8883-AD95AF6074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C25E4-CF10-4C48-A371-0AF76125405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uFillTx/>
              </a:defRPr>
            </a:pPr>
            <a:fld id="{3B53961F-4F9F-49B2-8D4C-8D0A2AF1531A}" type="datetime4">
              <a:rPr lang="en-US" smtClean="0">
                <a:uFillTx/>
              </a:rPr>
              <a:t>July 21, 2024</a:t>
            </a:fld>
            <a:endParaRPr lang="en-US">
              <a:uFillTx/>
            </a:endParaRPr>
          </a:p>
        </p:txBody>
      </p:sp>
      <p:sp>
        <p:nvSpPr>
          <p:cNvPr id="5" name="Footer Placeholder 4">
            <a:extLst>
              <a:ext uri="{FF2B5EF4-FFF2-40B4-BE49-F238E27FC236}">
                <a16:creationId xmlns:a16="http://schemas.microsoft.com/office/drawing/2014/main" id="{E20F0432-8EA3-4F13-A2F9-A78BCC4A351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uFillTx/>
              </a:defRPr>
            </a:pPr>
            <a:r>
              <a:rPr lang="en-US">
                <a:uFillTx/>
              </a:rPr>
              <a:t>Data Mining: Concepts and Techniques</a:t>
            </a:r>
          </a:p>
        </p:txBody>
      </p:sp>
      <p:sp>
        <p:nvSpPr>
          <p:cNvPr id="6" name="Slide Number Placeholder 5">
            <a:extLst>
              <a:ext uri="{FF2B5EF4-FFF2-40B4-BE49-F238E27FC236}">
                <a16:creationId xmlns:a16="http://schemas.microsoft.com/office/drawing/2014/main" id="{18D7A629-7815-42D1-8B83-325156E4E87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uFillTx/>
              </a:defRPr>
            </a:pPr>
            <a:fld id="{9378BBB9-08A5-AA49-9083-5D3A37579694}" type="slidenum">
              <a:rPr lang="en-US" smtClean="0">
                <a:uFillTx/>
              </a:rPr>
              <a:pPr>
                <a:defRPr>
                  <a:uFillTx/>
                </a:defRPr>
              </a:pPr>
              <a:t>‹#›</a:t>
            </a:fld>
            <a:endParaRPr lang="en-US">
              <a:uFillTx/>
            </a:endParaRPr>
          </a:p>
        </p:txBody>
      </p:sp>
    </p:spTree>
    <p:extLst>
      <p:ext uri="{BB962C8B-B14F-4D97-AF65-F5344CB8AC3E}">
        <p14:creationId xmlns:p14="http://schemas.microsoft.com/office/powerpoint/2010/main" val="2423405016"/>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4250C5BD-8AB7-4E6E-A7CB-50D34368A4CE}"/>
              </a:ext>
            </a:extLst>
          </p:cNvPr>
          <p:cNvSpPr>
            <a:spLocks noGrp="1" noChangeArrowheads="1"/>
          </p:cNvSpPr>
          <p:nvPr>
            <p:ph type="title"/>
          </p:nvPr>
        </p:nvSpPr>
        <p:spPr bwMode="auto">
          <a:xfrm>
            <a:off x="971551" y="425452"/>
            <a:ext cx="7921625" cy="33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en-US"/>
              <a:t>Title</a:t>
            </a:r>
          </a:p>
        </p:txBody>
      </p:sp>
      <p:sp>
        <p:nvSpPr>
          <p:cNvPr id="29699" name="Rectangle 4">
            <a:extLst>
              <a:ext uri="{FF2B5EF4-FFF2-40B4-BE49-F238E27FC236}">
                <a16:creationId xmlns:a16="http://schemas.microsoft.com/office/drawing/2014/main" id="{B3211CB9-AAC3-45FE-A98B-C6E84B4709FD}"/>
              </a:ext>
            </a:extLst>
          </p:cNvPr>
          <p:cNvSpPr>
            <a:spLocks noGrp="1" noChangeArrowheads="1"/>
          </p:cNvSpPr>
          <p:nvPr>
            <p:ph type="body" idx="1"/>
          </p:nvPr>
        </p:nvSpPr>
        <p:spPr bwMode="auto">
          <a:xfrm>
            <a:off x="431801" y="1089027"/>
            <a:ext cx="8280400" cy="238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en-US"/>
              <a:t>This is our 1st Level Bullet</a:t>
            </a:r>
          </a:p>
          <a:p>
            <a:pPr lvl="1"/>
            <a:r>
              <a:rPr lang="en-US" altLang="en-US"/>
              <a:t>This is our 2nd level bullet</a:t>
            </a:r>
          </a:p>
          <a:p>
            <a:pPr lvl="2"/>
            <a:r>
              <a:rPr lang="en-US" altLang="en-US"/>
              <a:t>This is our 3rd level bullet</a:t>
            </a:r>
          </a:p>
          <a:p>
            <a:pPr lvl="0"/>
            <a:r>
              <a:rPr lang="en-US" altLang="en-US"/>
              <a:t>This is our next 1st Level Bullet</a:t>
            </a:r>
          </a:p>
          <a:p>
            <a:pPr lvl="1"/>
            <a:r>
              <a:rPr lang="en-US" altLang="en-US"/>
              <a:t>This is our 2nd level bullet</a:t>
            </a:r>
          </a:p>
          <a:p>
            <a:pPr lvl="2"/>
            <a:r>
              <a:rPr lang="en-US" altLang="en-US"/>
              <a:t>This is our 3rd level bullet</a:t>
            </a:r>
          </a:p>
        </p:txBody>
      </p:sp>
      <p:sp>
        <p:nvSpPr>
          <p:cNvPr id="29700" name="Line 5">
            <a:extLst>
              <a:ext uri="{FF2B5EF4-FFF2-40B4-BE49-F238E27FC236}">
                <a16:creationId xmlns:a16="http://schemas.microsoft.com/office/drawing/2014/main" id="{556389CC-FD26-477B-B94C-A8960D2CEA1C}"/>
              </a:ext>
            </a:extLst>
          </p:cNvPr>
          <p:cNvSpPr>
            <a:spLocks noChangeShapeType="1"/>
          </p:cNvSpPr>
          <p:nvPr/>
        </p:nvSpPr>
        <p:spPr bwMode="auto">
          <a:xfrm flipV="1">
            <a:off x="971551" y="908050"/>
            <a:ext cx="7920038" cy="0"/>
          </a:xfrm>
          <a:prstGeom prst="line">
            <a:avLst/>
          </a:prstGeom>
          <a:noFill/>
          <a:ln w="57150" cmpd="thickThin">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2293" name="Text Box 6">
            <a:extLst>
              <a:ext uri="{FF2B5EF4-FFF2-40B4-BE49-F238E27FC236}">
                <a16:creationId xmlns:a16="http://schemas.microsoft.com/office/drawing/2014/main" id="{64CEE75A-B597-491F-8D46-58C0833B09F2}"/>
              </a:ext>
            </a:extLst>
          </p:cNvPr>
          <p:cNvSpPr txBox="1">
            <a:spLocks noChangeArrowheads="1"/>
          </p:cNvSpPr>
          <p:nvPr userDrawn="1"/>
        </p:nvSpPr>
        <p:spPr bwMode="auto">
          <a:xfrm>
            <a:off x="6537326" y="6437313"/>
            <a:ext cx="222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a:defRPr/>
            </a:pPr>
            <a:endParaRPr lang="en-US" altLang="en-US">
              <a:solidFill>
                <a:srgbClr val="FC0128"/>
              </a:solidFill>
              <a:latin typeface="Arial" pitchFamily="34" charset="0"/>
              <a:cs typeface="Arial" pitchFamily="34" charset="0"/>
            </a:endParaRPr>
          </a:p>
        </p:txBody>
      </p:sp>
      <p:pic>
        <p:nvPicPr>
          <p:cNvPr id="29702" name="Picture 8">
            <a:extLst>
              <a:ext uri="{FF2B5EF4-FFF2-40B4-BE49-F238E27FC236}">
                <a16:creationId xmlns:a16="http://schemas.microsoft.com/office/drawing/2014/main" id="{28E81C05-9456-4CE9-AB41-7D39F6D483B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50826" y="188915"/>
            <a:ext cx="5254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7" name="Rectangle 9">
            <a:extLst>
              <a:ext uri="{FF2B5EF4-FFF2-40B4-BE49-F238E27FC236}">
                <a16:creationId xmlns:a16="http://schemas.microsoft.com/office/drawing/2014/main" id="{DE2AD40C-5206-4251-8ECE-EA610591A0AC}"/>
              </a:ext>
            </a:extLst>
          </p:cNvPr>
          <p:cNvSpPr>
            <a:spLocks noGrp="1" noChangeArrowheads="1"/>
          </p:cNvSpPr>
          <p:nvPr>
            <p:ph type="dt" sz="half" idx="2"/>
          </p:nvPr>
        </p:nvSpPr>
        <p:spPr bwMode="auto">
          <a:xfrm>
            <a:off x="250825" y="6308727"/>
            <a:ext cx="252095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lnSpc>
                <a:spcPct val="100000"/>
              </a:lnSpc>
              <a:spcBef>
                <a:spcPct val="0"/>
              </a:spcBef>
              <a:buClrTx/>
              <a:buFontTx/>
              <a:buNone/>
              <a:defRPr sz="1050" b="0">
                <a:solidFill>
                  <a:srgbClr val="000000"/>
                </a:solidFill>
                <a:effectLst>
                  <a:outerShdw blurRad="38100" dist="38100" dir="2700000" algn="tl">
                    <a:srgbClr val="C0C0C0"/>
                  </a:outerShdw>
                </a:effectLst>
                <a:latin typeface="Arial" charset="0"/>
                <a:cs typeface="Arial" charset="0"/>
              </a:defRPr>
            </a:lvl1pPr>
          </a:lstStyle>
          <a:p>
            <a:pPr>
              <a:defRPr/>
            </a:pPr>
            <a:endParaRPr lang="en-US" altLang="en-US"/>
          </a:p>
        </p:txBody>
      </p:sp>
      <p:sp>
        <p:nvSpPr>
          <p:cNvPr id="176138" name="Rectangle 10">
            <a:extLst>
              <a:ext uri="{FF2B5EF4-FFF2-40B4-BE49-F238E27FC236}">
                <a16:creationId xmlns:a16="http://schemas.microsoft.com/office/drawing/2014/main" id="{3230FB0D-F206-4A86-B87B-D5963D8CD531}"/>
              </a:ext>
            </a:extLst>
          </p:cNvPr>
          <p:cNvSpPr>
            <a:spLocks noGrp="1" noChangeArrowheads="1"/>
          </p:cNvSpPr>
          <p:nvPr>
            <p:ph type="ftr" sz="quarter" idx="3"/>
          </p:nvPr>
        </p:nvSpPr>
        <p:spPr bwMode="auto">
          <a:xfrm>
            <a:off x="3132139" y="6308727"/>
            <a:ext cx="33115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Tx/>
              <a:buFontTx/>
              <a:buNone/>
              <a:defRPr sz="1050" b="0">
                <a:solidFill>
                  <a:srgbClr val="000000"/>
                </a:solidFill>
                <a:effectLst>
                  <a:outerShdw blurRad="38100" dist="38100" dir="2700000" algn="tl">
                    <a:srgbClr val="C0C0C0"/>
                  </a:outerShdw>
                </a:effectLst>
                <a:latin typeface="Arial" charset="0"/>
                <a:cs typeface="Arial" charset="0"/>
              </a:defRPr>
            </a:lvl1pPr>
          </a:lstStyle>
          <a:p>
            <a:pPr>
              <a:defRPr/>
            </a:pPr>
            <a:endParaRPr lang="en-US" altLang="en-US"/>
          </a:p>
        </p:txBody>
      </p:sp>
      <p:sp>
        <p:nvSpPr>
          <p:cNvPr id="176139" name="Rectangle 11">
            <a:extLst>
              <a:ext uri="{FF2B5EF4-FFF2-40B4-BE49-F238E27FC236}">
                <a16:creationId xmlns:a16="http://schemas.microsoft.com/office/drawing/2014/main" id="{C0DBCEA7-41F8-4B9F-86FA-5517E098913B}"/>
              </a:ext>
            </a:extLst>
          </p:cNvPr>
          <p:cNvSpPr>
            <a:spLocks noGrp="1" noChangeArrowheads="1"/>
          </p:cNvSpPr>
          <p:nvPr>
            <p:ph type="sldNum" sz="quarter" idx="4"/>
          </p:nvPr>
        </p:nvSpPr>
        <p:spPr bwMode="auto">
          <a:xfrm>
            <a:off x="7854950" y="6408740"/>
            <a:ext cx="1198563"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050">
                <a:solidFill>
                  <a:srgbClr val="000000"/>
                </a:solidFill>
                <a:effectLst>
                  <a:outerShdw blurRad="38100" dist="38100" dir="2700000" algn="tl">
                    <a:srgbClr val="C0C0C0"/>
                  </a:outerShdw>
                </a:effectLst>
                <a:latin typeface="Arial" panose="020B0604020202020204" pitchFamily="34" charset="0"/>
                <a:cs typeface="Arial" panose="020B0604020202020204" pitchFamily="34" charset="0"/>
              </a:defRPr>
            </a:lvl1pPr>
          </a:lstStyle>
          <a:p>
            <a:pPr>
              <a:defRPr/>
            </a:pPr>
            <a:fld id="{38A81D6F-BE7E-404E-8DC9-1FDB60E5F69F}" type="slidenum">
              <a:rPr lang="en-US" altLang="en-US"/>
              <a:pPr>
                <a:defRPr/>
              </a:pPr>
              <a:t>‹#›</a:t>
            </a:fld>
            <a:r>
              <a:rPr lang="en-US" altLang="en-US"/>
              <a:t> / 45</a:t>
            </a:r>
          </a:p>
        </p:txBody>
      </p:sp>
      <p:sp>
        <p:nvSpPr>
          <p:cNvPr id="176141" name="Text Box 13">
            <a:extLst>
              <a:ext uri="{FF2B5EF4-FFF2-40B4-BE49-F238E27FC236}">
                <a16:creationId xmlns:a16="http://schemas.microsoft.com/office/drawing/2014/main" id="{69A0AD52-0E5B-47B5-85B0-241177312A0D}"/>
              </a:ext>
            </a:extLst>
          </p:cNvPr>
          <p:cNvSpPr txBox="1">
            <a:spLocks noChangeArrowheads="1"/>
          </p:cNvSpPr>
          <p:nvPr userDrawn="1"/>
        </p:nvSpPr>
        <p:spPr bwMode="auto">
          <a:xfrm>
            <a:off x="971551" y="188914"/>
            <a:ext cx="7921625" cy="1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90000"/>
              </a:lnSpc>
              <a:spcBef>
                <a:spcPct val="50000"/>
              </a:spcBef>
              <a:buClr>
                <a:srgbClr val="FFFFFF"/>
              </a:buClr>
              <a:buFont typeface="Arial" charset="0"/>
              <a:buNone/>
              <a:defRPr/>
            </a:pPr>
            <a:r>
              <a:rPr lang="en-US" altLang="en-US" sz="1050" i="1">
                <a:solidFill>
                  <a:srgbClr val="0066CC"/>
                </a:solidFill>
                <a:effectLst>
                  <a:outerShdw blurRad="38100" dist="38100" dir="2700000" algn="tl">
                    <a:srgbClr val="C0C0C0"/>
                  </a:outerShdw>
                </a:effectLst>
                <a:latin typeface="Times New Roman" pitchFamily="18" charset="0"/>
              </a:rPr>
              <a:t>Princess Sumaya University	   4241 – Digital Logic Design	        Computer Engineering Dept.</a:t>
            </a:r>
          </a:p>
        </p:txBody>
      </p:sp>
    </p:spTree>
    <p:extLst>
      <p:ext uri="{BB962C8B-B14F-4D97-AF65-F5344CB8AC3E}">
        <p14:creationId xmlns:p14="http://schemas.microsoft.com/office/powerpoint/2010/main" val="2651043624"/>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Lst>
  <p:transition spd="slow"/>
  <p:hf hdr="0" ftr="0" dt="0"/>
  <p:txStyles>
    <p:titleStyle>
      <a:lvl1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mj-lt"/>
          <a:ea typeface="+mj-ea"/>
          <a:cs typeface="+mj-cs"/>
        </a:defRPr>
      </a:lvl1pPr>
      <a:lvl2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2pPr>
      <a:lvl3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3pPr>
      <a:lvl4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4pPr>
      <a:lvl5pPr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5pPr>
      <a:lvl6pPr marL="342900"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6pPr>
      <a:lvl7pPr marL="685800"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7pPr>
      <a:lvl8pPr marL="1028700"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8pPr>
      <a:lvl9pPr marL="1371600" algn="l" rtl="0" eaLnBrk="0" fontAlgn="base" hangingPunct="0">
        <a:lnSpc>
          <a:spcPct val="87000"/>
        </a:lnSpc>
        <a:spcBef>
          <a:spcPct val="0"/>
        </a:spcBef>
        <a:spcAft>
          <a:spcPct val="0"/>
        </a:spcAft>
        <a:defRPr sz="2100" b="1">
          <a:solidFill>
            <a:schemeClr val="accent1"/>
          </a:solidFill>
          <a:effectLst>
            <a:outerShdw blurRad="38100" dist="38100" dir="2700000" algn="tl">
              <a:srgbClr val="C0C0C0"/>
            </a:outerShdw>
          </a:effectLst>
          <a:latin typeface="Times New Roman" pitchFamily="18" charset="0"/>
          <a:cs typeface="Times New Roman" pitchFamily="18" charset="0"/>
        </a:defRPr>
      </a:lvl9pPr>
    </p:titleStyle>
    <p:bodyStyle>
      <a:lvl1pPr marL="264319" indent="-264319" algn="l" rtl="0" eaLnBrk="0" fontAlgn="base" hangingPunct="0">
        <a:spcBef>
          <a:spcPct val="50000"/>
        </a:spcBef>
        <a:spcAft>
          <a:spcPct val="0"/>
        </a:spcAft>
        <a:buClr>
          <a:srgbClr val="CC3300"/>
        </a:buClr>
        <a:buSzPct val="100000"/>
        <a:buFont typeface="Wingdings" panose="05000000000000000000" pitchFamily="2" charset="2"/>
        <a:buChar char="«"/>
        <a:defRPr sz="2100" b="1">
          <a:solidFill>
            <a:schemeClr val="accent2"/>
          </a:solidFill>
          <a:latin typeface="+mn-lt"/>
          <a:ea typeface="+mn-ea"/>
          <a:cs typeface="+mn-cs"/>
        </a:defRPr>
      </a:lvl1pPr>
      <a:lvl2pPr marL="607219" indent="-208360" algn="l" rtl="0" eaLnBrk="0" fontAlgn="base" hangingPunct="0">
        <a:spcBef>
          <a:spcPct val="50000"/>
        </a:spcBef>
        <a:spcAft>
          <a:spcPct val="0"/>
        </a:spcAft>
        <a:buClr>
          <a:schemeClr val="accent2"/>
        </a:buClr>
        <a:buSzPct val="100000"/>
        <a:buFont typeface="Times New Roman" panose="02020603050405020304" pitchFamily="18" charset="0"/>
        <a:buChar char="●"/>
        <a:defRPr sz="1800" b="1">
          <a:solidFill>
            <a:schemeClr val="tx1"/>
          </a:solidFill>
          <a:latin typeface="+mn-lt"/>
          <a:cs typeface="+mn-cs"/>
        </a:defRPr>
      </a:lvl2pPr>
      <a:lvl3pPr marL="940594" indent="-198835" algn="l" rtl="0" eaLnBrk="0" fontAlgn="base" hangingPunct="0">
        <a:spcBef>
          <a:spcPct val="50000"/>
        </a:spcBef>
        <a:spcAft>
          <a:spcPct val="0"/>
        </a:spcAft>
        <a:buClr>
          <a:srgbClr val="CC3300"/>
        </a:buClr>
        <a:buSzPct val="100000"/>
        <a:buFont typeface="Arial" panose="020B0604020202020204" pitchFamily="34" charset="0"/>
        <a:buChar char="♦"/>
        <a:defRPr sz="1500" b="1">
          <a:solidFill>
            <a:schemeClr val="tx1"/>
          </a:solidFill>
          <a:latin typeface="+mn-lt"/>
          <a:cs typeface="+mn-cs"/>
        </a:defRPr>
      </a:lvl3pPr>
      <a:lvl4pPr marL="1401366" indent="-257175" algn="l" rtl="0" eaLnBrk="0" fontAlgn="base" hangingPunct="0">
        <a:spcBef>
          <a:spcPct val="20000"/>
        </a:spcBef>
        <a:spcAft>
          <a:spcPct val="0"/>
        </a:spcAft>
        <a:buChar char="–"/>
        <a:defRPr sz="1500">
          <a:solidFill>
            <a:schemeClr val="tx1"/>
          </a:solidFill>
          <a:latin typeface="+mn-lt"/>
          <a:cs typeface="+mn-cs"/>
        </a:defRPr>
      </a:lvl4pPr>
      <a:lvl5pPr marL="1793081" indent="-257175" algn="l" rtl="0" eaLnBrk="0" fontAlgn="base" hangingPunct="0">
        <a:spcBef>
          <a:spcPct val="20000"/>
        </a:spcBef>
        <a:spcAft>
          <a:spcPct val="0"/>
        </a:spcAft>
        <a:buChar char="»"/>
        <a:defRPr sz="1500">
          <a:solidFill>
            <a:schemeClr val="tx1"/>
          </a:solidFill>
          <a:latin typeface="+mn-lt"/>
          <a:cs typeface="+mn-cs"/>
        </a:defRPr>
      </a:lvl5pPr>
      <a:lvl6pPr marL="2135981" indent="-257175" algn="l" rtl="0" fontAlgn="base">
        <a:spcBef>
          <a:spcPct val="20000"/>
        </a:spcBef>
        <a:spcAft>
          <a:spcPct val="0"/>
        </a:spcAft>
        <a:buChar char="»"/>
        <a:defRPr sz="1500">
          <a:solidFill>
            <a:schemeClr val="tx1"/>
          </a:solidFill>
          <a:latin typeface="+mn-lt"/>
          <a:cs typeface="+mn-cs"/>
        </a:defRPr>
      </a:lvl6pPr>
      <a:lvl7pPr marL="2478881" indent="-257175" algn="l" rtl="0" fontAlgn="base">
        <a:spcBef>
          <a:spcPct val="20000"/>
        </a:spcBef>
        <a:spcAft>
          <a:spcPct val="0"/>
        </a:spcAft>
        <a:buChar char="»"/>
        <a:defRPr sz="1500">
          <a:solidFill>
            <a:schemeClr val="tx1"/>
          </a:solidFill>
          <a:latin typeface="+mn-lt"/>
          <a:cs typeface="+mn-cs"/>
        </a:defRPr>
      </a:lvl7pPr>
      <a:lvl8pPr marL="2821781" indent="-257175" algn="l" rtl="0" fontAlgn="base">
        <a:spcBef>
          <a:spcPct val="20000"/>
        </a:spcBef>
        <a:spcAft>
          <a:spcPct val="0"/>
        </a:spcAft>
        <a:buChar char="»"/>
        <a:defRPr sz="1500">
          <a:solidFill>
            <a:schemeClr val="tx1"/>
          </a:solidFill>
          <a:latin typeface="+mn-lt"/>
          <a:cs typeface="+mn-cs"/>
        </a:defRPr>
      </a:lvl8pPr>
      <a:lvl9pPr marL="3164681" indent="-257175"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E283AD5-1BF1-4A62-B517-70CDFDBD49A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C6A518E-0E8F-4132-8895-CC9C5113272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3C70303-44DF-41FE-8839-E74EE7876860}"/>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ltLang="en-US"/>
          </a:p>
        </p:txBody>
      </p:sp>
      <p:sp>
        <p:nvSpPr>
          <p:cNvPr id="1029" name="Rectangle 5">
            <a:extLst>
              <a:ext uri="{FF2B5EF4-FFF2-40B4-BE49-F238E27FC236}">
                <a16:creationId xmlns:a16="http://schemas.microsoft.com/office/drawing/2014/main" id="{BBE1E50A-A6A6-43E0-911F-3C3D6F7A75E8}"/>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ltLang="en-US"/>
          </a:p>
        </p:txBody>
      </p:sp>
      <p:sp>
        <p:nvSpPr>
          <p:cNvPr id="1030" name="Rectangle 6">
            <a:extLst>
              <a:ext uri="{FF2B5EF4-FFF2-40B4-BE49-F238E27FC236}">
                <a16:creationId xmlns:a16="http://schemas.microsoft.com/office/drawing/2014/main" id="{D0DA2839-5BD6-45A8-B7EC-4C96568D036A}"/>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9655B4C-FB7E-45F9-BC71-742F33974062}" type="slidenum">
              <a:rPr lang="en-US" altLang="en-US"/>
              <a:pPr/>
              <a:t>‹#›</a:t>
            </a:fld>
            <a:endParaRPr lang="en-US" altLang="en-US"/>
          </a:p>
        </p:txBody>
      </p:sp>
    </p:spTree>
    <p:extLst>
      <p:ext uri="{BB962C8B-B14F-4D97-AF65-F5344CB8AC3E}">
        <p14:creationId xmlns:p14="http://schemas.microsoft.com/office/powerpoint/2010/main" val="12913011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4.xml"/><Relationship Id="rId1" Type="http://schemas.openxmlformats.org/officeDocument/2006/relationships/tags" Target="../tags/tag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Activation_function" TargetMode="External"/><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60.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xml"/><Relationship Id="rId7" Type="http://schemas.openxmlformats.org/officeDocument/2006/relationships/notesSlide" Target="../notesSlides/notesSlide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54.xml"/><Relationship Id="rId5" Type="http://schemas.openxmlformats.org/officeDocument/2006/relationships/tags" Target="../tags/tag5.xml"/><Relationship Id="rId4"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slideLayout" Target="../slideLayouts/slideLayout7.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image" Target="../media/image28.wmf"/><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oleObject" Target="../embeddings/oleObject1.bin"/><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1.xml"/><Relationship Id="rId1" Type="http://schemas.openxmlformats.org/officeDocument/2006/relationships/tags" Target="../tags/tag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5.png"/><Relationship Id="rId7"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NUL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40.wmf"/><Relationship Id="rId4"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openxmlformats.org/officeDocument/2006/relationships/tags" Target="../tags/tag37.xml"/><Relationship Id="rId7"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41.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1.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43.xml"/><Relationship Id="rId7" Type="http://schemas.openxmlformats.org/officeDocument/2006/relationships/notesSlide" Target="../notesSlides/notesSlide48.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2.xml"/><Relationship Id="rId5" Type="http://schemas.openxmlformats.org/officeDocument/2006/relationships/tags" Target="../tags/tag45.xml"/><Relationship Id="rId4" Type="http://schemas.openxmlformats.org/officeDocument/2006/relationships/tags" Target="../tags/tag4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43.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tags" Target="../tags/tag49.xml"/></Relationships>
</file>

<file path=ppt/slides/_rels/slide53.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44.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51.xml"/><Relationship Id="rId5" Type="http://schemas.openxmlformats.org/officeDocument/2006/relationships/slideLayout" Target="../slideLayouts/slideLayout2.xml"/><Relationship Id="rId4" Type="http://schemas.openxmlformats.org/officeDocument/2006/relationships/tags" Target="../tags/tag53.xml"/></Relationships>
</file>

<file path=ppt/slides/_rels/slide54.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45.wmf"/><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tags" Target="../tags/tag57.xml"/></Relationships>
</file>

<file path=ppt/slides/_rels/slide55.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tags" Target="../tags/tag60.xml"/><Relationship Id="rId7" Type="http://schemas.openxmlformats.org/officeDocument/2006/relationships/notesSlide" Target="../notesSlides/notesSlide53.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2.xml"/><Relationship Id="rId5" Type="http://schemas.openxmlformats.org/officeDocument/2006/relationships/tags" Target="../tags/tag62.xml"/><Relationship Id="rId4" Type="http://schemas.openxmlformats.org/officeDocument/2006/relationships/tags" Target="../tags/tag61.xml"/></Relationships>
</file>

<file path=ppt/slides/_rels/slide56.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tags" Target="../tags/tag65.xml"/><Relationship Id="rId7" Type="http://schemas.openxmlformats.org/officeDocument/2006/relationships/notesSlide" Target="../notesSlides/notesSlide5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2.xml"/><Relationship Id="rId5" Type="http://schemas.openxmlformats.org/officeDocument/2006/relationships/tags" Target="../tags/tag67.xml"/><Relationship Id="rId4" Type="http://schemas.openxmlformats.org/officeDocument/2006/relationships/tags" Target="../tags/tag66.xml"/></Relationships>
</file>

<file path=ppt/slides/_rels/slide5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8.png"/><Relationship Id="rId5" Type="http://schemas.openxmlformats.org/officeDocument/2006/relationships/notesSlide" Target="../notesSlides/notesSlide55.xml"/><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49.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56.xml"/><Relationship Id="rId5" Type="http://schemas.openxmlformats.org/officeDocument/2006/relationships/slideLayout" Target="../slideLayouts/slideLayout2.xml"/><Relationship Id="rId4" Type="http://schemas.openxmlformats.org/officeDocument/2006/relationships/tags" Target="../tags/tag74.xml"/></Relationships>
</file>

<file path=ppt/slides/_rels/slide59.xml.rels><?xml version="1.0" encoding="UTF-8" standalone="yes"?>
<Relationships xmlns="http://schemas.openxmlformats.org/package/2006/relationships"><Relationship Id="rId2" Type="http://schemas.openxmlformats.org/officeDocument/2006/relationships/hyperlink" Target="https://www.mladdict.com/neural-network-simulato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4.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1570C14-1F58-475D-8EBA-2CA7EB283184}"/>
              </a:ext>
            </a:extLst>
          </p:cNvPr>
          <p:cNvSpPr>
            <a:spLocks noGrp="1" noChangeArrowheads="1"/>
          </p:cNvSpPr>
          <p:nvPr>
            <p:ph type="title"/>
          </p:nvPr>
        </p:nvSpPr>
        <p:spPr>
          <a:xfrm>
            <a:off x="0" y="0"/>
            <a:ext cx="9144000" cy="609600"/>
          </a:xfrm>
        </p:spPr>
        <p:txBody>
          <a:bodyPr/>
          <a:lstStyle/>
          <a:p>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Classification Algorithms</a:t>
            </a:r>
          </a:p>
        </p:txBody>
      </p:sp>
      <p:sp>
        <p:nvSpPr>
          <p:cNvPr id="49155" name="Rectangle 3">
            <a:extLst>
              <a:ext uri="{FF2B5EF4-FFF2-40B4-BE49-F238E27FC236}">
                <a16:creationId xmlns:a16="http://schemas.microsoft.com/office/drawing/2014/main" id="{7A6A0D1D-F110-4C95-8C71-C8D66435BCE3}"/>
              </a:ext>
            </a:extLst>
          </p:cNvPr>
          <p:cNvSpPr>
            <a:spLocks noGrp="1" noChangeArrowheads="1"/>
          </p:cNvSpPr>
          <p:nvPr>
            <p:ph type="body" idx="1"/>
          </p:nvPr>
        </p:nvSpPr>
        <p:spPr>
          <a:xfrm>
            <a:off x="1" y="3090217"/>
            <a:ext cx="4495800" cy="3048000"/>
          </a:xfrm>
        </p:spPr>
        <p:txBody>
          <a:bodyPr/>
          <a:lstStyle/>
          <a:p>
            <a:r>
              <a:rPr lang="en-US" altLang="en-US" sz="2400" dirty="0">
                <a:solidFill>
                  <a:srgbClr val="00B050"/>
                </a:solidFill>
                <a:latin typeface="Comic Sans MS" panose="030F0702030302020204" pitchFamily="66" charset="0"/>
              </a:rPr>
              <a:t>Decision Trees</a:t>
            </a:r>
          </a:p>
          <a:p>
            <a:r>
              <a:rPr lang="en-US" altLang="en-US" sz="2400" dirty="0">
                <a:solidFill>
                  <a:srgbClr val="00B050"/>
                </a:solidFill>
                <a:latin typeface="Comic Sans MS" panose="030F0702030302020204" pitchFamily="66" charset="0"/>
              </a:rPr>
              <a:t>Logistic Regression</a:t>
            </a:r>
          </a:p>
          <a:p>
            <a:r>
              <a:rPr lang="en-US" altLang="en-US" sz="2400" dirty="0">
                <a:effectLst>
                  <a:outerShdw blurRad="38100" dist="38100" dir="2700000" algn="tl">
                    <a:srgbClr val="000000">
                      <a:alpha val="43137"/>
                    </a:srgbClr>
                  </a:outerShdw>
                </a:effectLst>
                <a:latin typeface="Comic Sans MS" panose="030F0702030302020204" pitchFamily="66" charset="0"/>
              </a:rPr>
              <a:t>Artificial Neural Networks</a:t>
            </a:r>
          </a:p>
          <a:p>
            <a:r>
              <a:rPr lang="en-US" altLang="en-US" sz="2400" dirty="0">
                <a:solidFill>
                  <a:srgbClr val="00B050"/>
                </a:solidFill>
                <a:latin typeface="Comic Sans MS" panose="030F0702030302020204" pitchFamily="66" charset="0"/>
              </a:rPr>
              <a:t>K-Nearest Neighbor </a:t>
            </a:r>
          </a:p>
          <a:p>
            <a:r>
              <a:rPr lang="en-US" altLang="en-US" sz="2400" dirty="0">
                <a:solidFill>
                  <a:srgbClr val="0000FF"/>
                </a:solidFill>
                <a:latin typeface="Comic Sans MS" panose="030F0702030302020204" pitchFamily="66" charset="0"/>
              </a:rPr>
              <a:t>Random Forests</a:t>
            </a:r>
          </a:p>
          <a:p>
            <a:r>
              <a:rPr lang="en-US" altLang="en-US" sz="2400" dirty="0">
                <a:solidFill>
                  <a:srgbClr val="00B050"/>
                </a:solidFill>
                <a:latin typeface="Comic Sans MS" panose="030F0702030302020204" pitchFamily="66" charset="0"/>
              </a:rPr>
              <a:t>Naïve Bayes</a:t>
            </a:r>
          </a:p>
          <a:p>
            <a:r>
              <a:rPr lang="en-US" altLang="en-US" sz="2400" dirty="0">
                <a:solidFill>
                  <a:srgbClr val="00B050"/>
                </a:solidFill>
                <a:latin typeface="Comic Sans MS" panose="030F0702030302020204" pitchFamily="66" charset="0"/>
              </a:rPr>
              <a:t>Support Vector Machines</a:t>
            </a:r>
          </a:p>
        </p:txBody>
      </p:sp>
      <p:sp>
        <p:nvSpPr>
          <p:cNvPr id="49156" name="Text Box 4">
            <a:extLst>
              <a:ext uri="{FF2B5EF4-FFF2-40B4-BE49-F238E27FC236}">
                <a16:creationId xmlns:a16="http://schemas.microsoft.com/office/drawing/2014/main" id="{8E9589F1-9FC0-40EA-8081-33C815B31DC6}"/>
              </a:ext>
            </a:extLst>
          </p:cNvPr>
          <p:cNvSpPr txBox="1">
            <a:spLocks noChangeArrowheads="1"/>
          </p:cNvSpPr>
          <p:nvPr/>
        </p:nvSpPr>
        <p:spPr bwMode="auto">
          <a:xfrm>
            <a:off x="1" y="753653"/>
            <a:ext cx="9143999"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457200" lvl="0" indent="-457200" eaLnBrk="0" fontAlgn="base" hangingPunct="0">
              <a:spcBef>
                <a:spcPct val="0"/>
              </a:spcBef>
              <a:spcAft>
                <a:spcPct val="0"/>
              </a:spcAft>
              <a:buFont typeface="+mj-lt"/>
              <a:buAutoNum type="arabicPeriod"/>
              <a:defRPr/>
            </a:pPr>
            <a:r>
              <a:rPr lang="en-US" altLang="en-US" sz="2200" dirty="0">
                <a:solidFill>
                  <a:srgbClr val="0000FF"/>
                </a:solidFill>
                <a:latin typeface="Times "/>
              </a:rPr>
              <a:t>An</a:t>
            </a:r>
            <a:r>
              <a:rPr lang="en-US" altLang="en-US" sz="2200" dirty="0">
                <a:effectLst>
                  <a:outerShdw blurRad="38100" dist="38100" dir="2700000" algn="tl">
                    <a:srgbClr val="000000">
                      <a:alpha val="43137"/>
                    </a:srgbClr>
                  </a:outerShdw>
                </a:effectLst>
                <a:latin typeface="Times "/>
              </a:rPr>
              <a:t> </a:t>
            </a:r>
            <a:r>
              <a:rPr lang="en-US" altLang="en-US" sz="2200" i="1" dirty="0">
                <a:latin typeface="Comic Sans MS" panose="030F0702030302020204" pitchFamily="66" charset="0"/>
              </a:rPr>
              <a:t>ANN</a:t>
            </a:r>
            <a:r>
              <a:rPr lang="en-US" altLang="en-US" sz="2200" dirty="0">
                <a:effectLst>
                  <a:outerShdw blurRad="38100" dist="38100" dir="2700000" algn="tl">
                    <a:srgbClr val="000000">
                      <a:alpha val="43137"/>
                    </a:srgbClr>
                  </a:outerShdw>
                </a:effectLst>
                <a:latin typeface="Times "/>
              </a:rPr>
              <a:t> </a:t>
            </a:r>
            <a:r>
              <a:rPr lang="en-US" altLang="en-US" sz="2200" dirty="0">
                <a:solidFill>
                  <a:srgbClr val="0000FF"/>
                </a:solidFill>
                <a:latin typeface="Times "/>
              </a:rPr>
              <a:t>is based on a collection of connected units called </a:t>
            </a:r>
            <a:r>
              <a:rPr lang="en-US" altLang="en-US" sz="2200" dirty="0">
                <a:latin typeface="Comic Sans MS" panose="030F0702030302020204" pitchFamily="66" charset="0"/>
              </a:rPr>
              <a:t>artificial neurons</a:t>
            </a:r>
            <a:r>
              <a:rPr lang="en-US" altLang="en-US" sz="2200" dirty="0">
                <a:solidFill>
                  <a:srgbClr val="0000FF"/>
                </a:solidFill>
                <a:latin typeface="Times "/>
              </a:rPr>
              <a:t>, which loosely model the </a:t>
            </a:r>
            <a:r>
              <a:rPr lang="en-US" altLang="en-US" sz="2200" dirty="0">
                <a:solidFill>
                  <a:srgbClr val="FF0000"/>
                </a:solidFill>
                <a:latin typeface="Comic Sans MS" panose="030F0702030302020204" pitchFamily="66" charset="0"/>
              </a:rPr>
              <a:t>neurons</a:t>
            </a:r>
            <a:r>
              <a:rPr lang="en-US" altLang="en-US" sz="2200" dirty="0">
                <a:solidFill>
                  <a:srgbClr val="0000FF"/>
                </a:solidFill>
                <a:latin typeface="Times "/>
              </a:rPr>
              <a:t> in a </a:t>
            </a:r>
            <a:r>
              <a:rPr lang="en-US" altLang="en-US" sz="2200" dirty="0">
                <a:solidFill>
                  <a:srgbClr val="FF0000"/>
                </a:solidFill>
                <a:latin typeface="Comic Sans MS" panose="030F0702030302020204" pitchFamily="66" charset="0"/>
              </a:rPr>
              <a:t>biological brain</a:t>
            </a:r>
            <a:r>
              <a:rPr lang="en-US" altLang="en-US" sz="2200" dirty="0">
                <a:solidFill>
                  <a:srgbClr val="0000FF"/>
                </a:solidFill>
                <a:latin typeface="Times "/>
              </a:rPr>
              <a:t>.</a:t>
            </a:r>
            <a:endParaRPr lang="en-GB" altLang="en-US" sz="2200" dirty="0">
              <a:solidFill>
                <a:srgbClr val="0000FF"/>
              </a:solidFill>
              <a:latin typeface="Times "/>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lang="en-GB" altLang="en-US" sz="2200" dirty="0">
                <a:latin typeface="Comic Sans MS" panose="030F0702030302020204" pitchFamily="66" charset="0"/>
              </a:rPr>
              <a:t>ANNs</a:t>
            </a:r>
            <a:r>
              <a:rPr lang="en-GB" altLang="en-US" sz="2200" dirty="0">
                <a:solidFill>
                  <a:srgbClr val="0000FF"/>
                </a:solidFill>
                <a:latin typeface="Times "/>
              </a:rPr>
              <a:t> were first introduced by </a:t>
            </a:r>
            <a:r>
              <a:rPr lang="en-GB" altLang="en-US" sz="2200" i="1" u="sng" dirty="0">
                <a:latin typeface="Comic Sans MS" panose="030F0702030302020204" pitchFamily="66" charset="0"/>
              </a:rPr>
              <a:t>Pitts in 1943 </a:t>
            </a:r>
            <a:r>
              <a:rPr lang="en-GB" altLang="en-US" sz="2200" dirty="0">
                <a:solidFill>
                  <a:srgbClr val="0000FF"/>
                </a:solidFill>
                <a:latin typeface="Times "/>
              </a:rPr>
              <a:t>who created computational model for </a:t>
            </a:r>
            <a:r>
              <a:rPr lang="en-GB" altLang="en-US" sz="2200" dirty="0">
                <a:latin typeface="Comic Sans MS" panose="030F0702030302020204" pitchFamily="66" charset="0"/>
              </a:rPr>
              <a:t>NNs</a:t>
            </a:r>
            <a:r>
              <a:rPr lang="en-GB" altLang="en-US" sz="2200" dirty="0">
                <a:solidFill>
                  <a:srgbClr val="0000FF"/>
                </a:solidFill>
                <a:latin typeface="Times "/>
              </a:rPr>
              <a:t> based on algorithms called </a:t>
            </a:r>
            <a:r>
              <a:rPr lang="en-GB" altLang="en-US" sz="2200" dirty="0">
                <a:latin typeface="Comic Sans MS" panose="030F0702030302020204" pitchFamily="66" charset="0"/>
              </a:rPr>
              <a:t>threshold logic unit (TLU)</a:t>
            </a:r>
            <a:r>
              <a:rPr lang="en-GB" altLang="en-US" sz="2200" dirty="0">
                <a:solidFill>
                  <a:srgbClr val="0000FF"/>
                </a:solidFill>
                <a:latin typeface="Times "/>
              </a:rPr>
              <a: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defRPr/>
            </a:pPr>
            <a:r>
              <a:rPr lang="en-GB" altLang="en-US" sz="2200" i="1" dirty="0">
                <a:latin typeface="Comic Sans MS" panose="030F0702030302020204" pitchFamily="66" charset="0"/>
              </a:rPr>
              <a:t>ANNs</a:t>
            </a:r>
            <a:r>
              <a:rPr lang="en-GB" altLang="en-US" sz="2200" dirty="0">
                <a:solidFill>
                  <a:srgbClr val="0000FF"/>
                </a:solidFill>
                <a:latin typeface="Times "/>
              </a:rPr>
              <a:t> are powerful ML that can </a:t>
            </a:r>
            <a:r>
              <a:rPr lang="en-GB" altLang="en-US" sz="2200" dirty="0">
                <a:solidFill>
                  <a:srgbClr val="00B050"/>
                </a:solidFill>
                <a:latin typeface="Comic Sans MS" panose="030F0702030302020204" pitchFamily="66" charset="0"/>
              </a:rPr>
              <a:t>solve many complex problems</a:t>
            </a:r>
            <a:r>
              <a:rPr lang="en-GB" altLang="en-US" sz="2200" dirty="0">
                <a:solidFill>
                  <a:srgbClr val="0000FF"/>
                </a:solidFill>
                <a:latin typeface="Times "/>
              </a:rPr>
              <a:t>.</a:t>
            </a:r>
          </a:p>
        </p:txBody>
      </p:sp>
      <p:sp>
        <p:nvSpPr>
          <p:cNvPr id="49157" name="Text Box 5">
            <a:extLst>
              <a:ext uri="{FF2B5EF4-FFF2-40B4-BE49-F238E27FC236}">
                <a16:creationId xmlns:a16="http://schemas.microsoft.com/office/drawing/2014/main" id="{C3DD7F12-4FD2-4D9F-863E-F5A889C85CE5}"/>
              </a:ext>
            </a:extLst>
          </p:cNvPr>
          <p:cNvSpPr txBox="1">
            <a:spLocks noChangeArrowheads="1"/>
          </p:cNvSpPr>
          <p:nvPr/>
        </p:nvSpPr>
        <p:spPr bwMode="auto">
          <a:xfrm>
            <a:off x="101321" y="2590800"/>
            <a:ext cx="32528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2400" b="1" i="0" u="none" strike="noStrike" kern="1200" cap="none" spc="0" normalizeH="0" baseline="0" noProof="0" dirty="0">
                <a:ln>
                  <a:noFill/>
                </a:ln>
                <a:solidFill>
                  <a:srgbClr val="000000"/>
                </a:solidFill>
                <a:effectLst/>
                <a:uLnTx/>
                <a:uFillTx/>
                <a:latin typeface="Comic Sans MS" panose="030F0702030302020204" pitchFamily="66" charset="0"/>
              </a:rPr>
              <a:t>Typical Algorithms:</a:t>
            </a:r>
            <a:r>
              <a:rPr kumimoji="0" lang="en-GB" altLang="en-US" sz="2000" b="1" i="0" u="none" strike="noStrike" kern="1200" cap="none" spc="0" normalizeH="0" baseline="0" noProof="0" dirty="0">
                <a:ln>
                  <a:noFill/>
                </a:ln>
                <a:solidFill>
                  <a:srgbClr val="000000"/>
                </a:solidFill>
                <a:effectLst/>
                <a:uLnTx/>
                <a:uFillTx/>
                <a:latin typeface="Comic Sans MS" panose="030F0702030302020204" pitchFamily="66" charset="0"/>
              </a:rPr>
              <a:t> </a:t>
            </a:r>
            <a:r>
              <a:rPr kumimoji="0" lang="en-GB" altLang="en-US" sz="1600" b="0" i="0" u="none" strike="noStrike" kern="1200" cap="none" spc="0" normalizeH="0" baseline="0" noProof="0" dirty="0">
                <a:ln>
                  <a:noFill/>
                </a:ln>
                <a:solidFill>
                  <a:srgbClr val="000000"/>
                </a:solidFill>
                <a:effectLst/>
                <a:uLnTx/>
                <a:uFillTx/>
                <a:latin typeface="Comic Sans MS" panose="030F0702030302020204" pitchFamily="66" charset="0"/>
              </a:rPr>
              <a:t> </a:t>
            </a:r>
          </a:p>
        </p:txBody>
      </p:sp>
      <p:sp>
        <p:nvSpPr>
          <p:cNvPr id="6" name="Slide Number Placeholder 1">
            <a:extLst>
              <a:ext uri="{FF2B5EF4-FFF2-40B4-BE49-F238E27FC236}">
                <a16:creationId xmlns:a16="http://schemas.microsoft.com/office/drawing/2014/main" id="{F05C8084-8C67-48A6-BDCD-C7DA42379B58}"/>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dirty="0">
              <a:ln>
                <a:noFill/>
              </a:ln>
              <a:solidFill>
                <a:srgbClr val="000000"/>
              </a:solidFill>
              <a:effectLst/>
              <a:uLnTx/>
              <a:uFillTx/>
              <a:latin typeface="Times" panose="02020603050405020304" pitchFamily="18" charset="0"/>
              <a:ea typeface="+mn-ea"/>
              <a:cs typeface="+mn-cs"/>
            </a:endParaRPr>
          </a:p>
        </p:txBody>
      </p:sp>
      <p:pic>
        <p:nvPicPr>
          <p:cNvPr id="4098" name="Picture 2" descr="Image result for machine learning algorithms">
            <a:extLst>
              <a:ext uri="{FF2B5EF4-FFF2-40B4-BE49-F238E27FC236}">
                <a16:creationId xmlns:a16="http://schemas.microsoft.com/office/drawing/2014/main" id="{EB80B509-354E-4055-AC25-FF6EDADD5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253729"/>
            <a:ext cx="4191000" cy="28844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7E3766-1BE4-5278-7DA5-D0981322D91D}"/>
              </a:ext>
            </a:extLst>
          </p:cNvPr>
          <p:cNvSpPr txBox="1"/>
          <p:nvPr/>
        </p:nvSpPr>
        <p:spPr>
          <a:xfrm>
            <a:off x="1219201" y="6343590"/>
            <a:ext cx="6553200" cy="400110"/>
          </a:xfrm>
          <a:prstGeom prst="rect">
            <a:avLst/>
          </a:prstGeom>
          <a:solidFill>
            <a:srgbClr val="FFFFCC"/>
          </a:solidFill>
          <a:ln w="22225">
            <a:solidFill>
              <a:schemeClr val="tx1"/>
            </a:solidFill>
          </a:ln>
        </p:spPr>
        <p:txBody>
          <a:bodyPr wrap="square">
            <a:spAutoFit/>
          </a:bodyPr>
          <a:lstStyle/>
          <a:p>
            <a:pPr marR="0" lvl="0" algn="ctr" defTabSz="914400" rtl="0" eaLnBrk="0" fontAlgn="base" latinLnBrk="0" hangingPunct="0">
              <a:lnSpc>
                <a:spcPct val="100000"/>
              </a:lnSpc>
              <a:spcBef>
                <a:spcPct val="0"/>
              </a:spcBef>
              <a:spcAft>
                <a:spcPct val="0"/>
              </a:spcAft>
              <a:buClrTx/>
              <a:buSzTx/>
              <a:tabLst/>
              <a:defRPr/>
            </a:pPr>
            <a:r>
              <a:rPr lang="en-GB" altLang="en-US" sz="2000" dirty="0">
                <a:solidFill>
                  <a:srgbClr val="FF0000"/>
                </a:solidFill>
                <a:latin typeface="Comic Sans MS" panose="030F0702030302020204" pitchFamily="66" charset="0"/>
              </a:rPr>
              <a:t>What is a biological neuron? How does it function?</a:t>
            </a:r>
          </a:p>
        </p:txBody>
      </p:sp>
    </p:spTree>
    <p:extLst>
      <p:ext uri="{BB962C8B-B14F-4D97-AF65-F5344CB8AC3E}">
        <p14:creationId xmlns:p14="http://schemas.microsoft.com/office/powerpoint/2010/main" val="207373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1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15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CB2BBD-ABB0-47AB-8069-2C64C3C69800}"/>
              </a:ext>
            </a:extLst>
          </p:cNvPr>
          <p:cNvSpPr>
            <a:spLocks noGrp="1" noChangeArrowheads="1"/>
          </p:cNvSpPr>
          <p:nvPr>
            <p:ph type="title"/>
          </p:nvPr>
        </p:nvSpPr>
        <p:spPr>
          <a:xfrm>
            <a:off x="0" y="9526"/>
            <a:ext cx="9144000" cy="768350"/>
          </a:xfrm>
        </p:spPr>
        <p:txBody>
          <a:bodyPr>
            <a:noAutofit/>
          </a:bodyPr>
          <a:lstStyle/>
          <a:p>
            <a:pPr algn="ctr" eaLnBrk="1" hangingPunct="1"/>
            <a:r>
              <a:rPr lang="sv-SE"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Single Layer Perceptron</a:t>
            </a:r>
            <a:endPar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endParaRPr>
          </a:p>
        </p:txBody>
      </p:sp>
      <p:sp>
        <p:nvSpPr>
          <p:cNvPr id="39" name="Slide Number Placeholder 1">
            <a:extLst>
              <a:ext uri="{FF2B5EF4-FFF2-40B4-BE49-F238E27FC236}">
                <a16:creationId xmlns:a16="http://schemas.microsoft.com/office/drawing/2014/main" id="{A6329C53-634E-404B-A1AC-F9CC04079823}"/>
              </a:ext>
            </a:extLst>
          </p:cNvPr>
          <p:cNvSpPr txBox="1">
            <a:spLocks/>
          </p:cNvSpPr>
          <p:nvPr/>
        </p:nvSpPr>
        <p:spPr bwMode="auto">
          <a:xfrm>
            <a:off x="8610600" y="6629400"/>
            <a:ext cx="533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a:rPr>
              <a:pPr marL="0" marR="0" lvl="0" indent="0" algn="r" defTabSz="914400" rtl="0" eaLnBrk="0" fontAlgn="auto" latinLnBrk="0" hangingPunct="0">
                <a:lnSpc>
                  <a:spcPct val="100000"/>
                </a:lnSpc>
                <a:spcBef>
                  <a:spcPts val="0"/>
                </a:spcBef>
                <a:spcAft>
                  <a:spcPts val="0"/>
                </a:spcAft>
                <a:buClrTx/>
                <a:buSzTx/>
                <a:buFontTx/>
                <a:buNone/>
                <a:tabLst/>
                <a:defRPr/>
              </a:pPr>
              <a:t>10</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Arial"/>
            </a:endParaRPr>
          </a:p>
        </p:txBody>
      </p:sp>
      <p:sp>
        <p:nvSpPr>
          <p:cNvPr id="40" name="Rectangle 3">
            <a:extLst>
              <a:ext uri="{FF2B5EF4-FFF2-40B4-BE49-F238E27FC236}">
                <a16:creationId xmlns:a16="http://schemas.microsoft.com/office/drawing/2014/main" id="{3292FBFD-5F58-4DFF-AA81-F60916D40DB8}"/>
              </a:ext>
            </a:extLst>
          </p:cNvPr>
          <p:cNvSpPr>
            <a:spLocks noGrp="1" noChangeArrowheads="1"/>
          </p:cNvSpPr>
          <p:nvPr>
            <p:ph idx="1"/>
            <p:custDataLst>
              <p:tags r:id="rId1"/>
            </p:custDataLst>
          </p:nvPr>
        </p:nvSpPr>
        <p:spPr>
          <a:xfrm>
            <a:off x="0" y="752078"/>
            <a:ext cx="9067800" cy="2753122"/>
          </a:xfrm>
        </p:spPr>
        <p:txBody>
          <a:bodyPr>
            <a:noAutofit/>
          </a:bodyPr>
          <a:lstStyle/>
          <a:p>
            <a:r>
              <a:rPr lang="en-US" altLang="en-US" sz="2200" dirty="0">
                <a:solidFill>
                  <a:srgbClr val="0000FF"/>
                </a:solidFill>
              </a:rPr>
              <a:t>The </a:t>
            </a:r>
            <a:r>
              <a:rPr lang="en-US" altLang="en-US" sz="2200" i="1" u="sng" dirty="0">
                <a:latin typeface="Comic Sans MS" panose="030F0702030302020204" pitchFamily="66" charset="0"/>
              </a:rPr>
              <a:t>weights</a:t>
            </a:r>
            <a:r>
              <a:rPr lang="en-US" altLang="en-US" sz="2200" i="1" u="sng" dirty="0">
                <a:solidFill>
                  <a:srgbClr val="0000FF"/>
                </a:solidFill>
                <a:latin typeface="Comic Sans MS" panose="030F0702030302020204" pitchFamily="66" charset="0"/>
              </a:rPr>
              <a:t> </a:t>
            </a:r>
            <a:r>
              <a:rPr lang="en-US" altLang="en-US" sz="2200" dirty="0">
                <a:solidFill>
                  <a:srgbClr val="0000FF"/>
                </a:solidFill>
              </a:rPr>
              <a:t>show the strength of a particular node. They </a:t>
            </a:r>
            <a:r>
              <a:rPr lang="en-US" altLang="en-US" sz="2200" i="1" u="sng" dirty="0">
                <a:latin typeface="Comic Sans MS" panose="030F0702030302020204" pitchFamily="66" charset="0"/>
              </a:rPr>
              <a:t>determine the slope</a:t>
            </a:r>
            <a:r>
              <a:rPr lang="en-US" altLang="en-US" sz="2200" i="1" dirty="0">
                <a:solidFill>
                  <a:srgbClr val="0000FF"/>
                </a:solidFill>
                <a:latin typeface="Comic Sans MS" panose="030F0702030302020204" pitchFamily="66" charset="0"/>
              </a:rPr>
              <a:t> </a:t>
            </a:r>
            <a:r>
              <a:rPr lang="en-US" altLang="en-US" sz="2200" dirty="0">
                <a:solidFill>
                  <a:srgbClr val="0000FF"/>
                </a:solidFill>
              </a:rPr>
              <a:t>of the line that is used for separating the two classes.</a:t>
            </a:r>
          </a:p>
          <a:p>
            <a:r>
              <a:rPr lang="en-US" altLang="en-US" sz="2200" i="1" dirty="0">
                <a:solidFill>
                  <a:srgbClr val="FF0000"/>
                </a:solidFill>
                <a:latin typeface="Comic Sans MS" panose="030F0702030302020204" pitchFamily="66" charset="0"/>
              </a:rPr>
              <a:t>Bias</a:t>
            </a:r>
            <a:r>
              <a:rPr lang="en-US" altLang="en-US" sz="2200" dirty="0">
                <a:solidFill>
                  <a:srgbClr val="0000FF"/>
                </a:solidFill>
              </a:rPr>
              <a:t> allows you to </a:t>
            </a:r>
            <a:r>
              <a:rPr lang="en-US" altLang="en-US" sz="2200" dirty="0">
                <a:solidFill>
                  <a:srgbClr val="FF0000"/>
                </a:solidFill>
                <a:latin typeface="Comic Sans MS" panose="030F0702030302020204" pitchFamily="66" charset="0"/>
              </a:rPr>
              <a:t>shift the </a:t>
            </a:r>
            <a:r>
              <a:rPr lang="en-US" altLang="en-US" sz="2200" u="sng" dirty="0">
                <a:solidFill>
                  <a:srgbClr val="00B050"/>
                </a:solidFill>
                <a:latin typeface="Comic Sans MS" panose="030F0702030302020204" pitchFamily="66" charset="0"/>
              </a:rPr>
              <a:t>activation function</a:t>
            </a:r>
            <a:r>
              <a:rPr lang="en-US" altLang="en-US" sz="2200" dirty="0">
                <a:solidFill>
                  <a:srgbClr val="00B050"/>
                </a:solidFill>
                <a:latin typeface="Comic Sans MS" panose="030F0702030302020204" pitchFamily="66" charset="0"/>
              </a:rPr>
              <a:t> </a:t>
            </a:r>
            <a:r>
              <a:rPr lang="en-US" altLang="en-US" sz="2200" dirty="0">
                <a:solidFill>
                  <a:srgbClr val="FF0000"/>
                </a:solidFill>
                <a:latin typeface="Comic Sans MS" panose="030F0702030302020204" pitchFamily="66" charset="0"/>
              </a:rPr>
              <a:t>up or down</a:t>
            </a:r>
            <a:r>
              <a:rPr lang="en-US" altLang="en-US" sz="2200" dirty="0">
                <a:solidFill>
                  <a:srgbClr val="0000FF"/>
                </a:solidFill>
              </a:rPr>
              <a:t>.</a:t>
            </a:r>
          </a:p>
          <a:p>
            <a:r>
              <a:rPr lang="en-US" altLang="en-US" sz="2200" dirty="0">
                <a:solidFill>
                  <a:srgbClr val="0000FF"/>
                </a:solidFill>
              </a:rPr>
              <a:t>The </a:t>
            </a:r>
            <a:r>
              <a:rPr lang="en-US" altLang="en-US" sz="2200" i="1" u="sng" dirty="0">
                <a:solidFill>
                  <a:srgbClr val="00B050"/>
                </a:solidFill>
                <a:latin typeface="Comic Sans MS" panose="030F0702030302020204" pitchFamily="66" charset="0"/>
              </a:rPr>
              <a:t>activation function</a:t>
            </a:r>
            <a:r>
              <a:rPr lang="en-US" altLang="en-US" sz="2200" i="1" dirty="0">
                <a:solidFill>
                  <a:srgbClr val="00B050"/>
                </a:solidFill>
                <a:latin typeface="Comic Sans MS" panose="030F0702030302020204" pitchFamily="66" charset="0"/>
              </a:rPr>
              <a:t> </a:t>
            </a:r>
            <a:r>
              <a:rPr lang="en-US" altLang="en-US" sz="2200" dirty="0">
                <a:solidFill>
                  <a:srgbClr val="0000FF"/>
                </a:solidFill>
              </a:rPr>
              <a:t>is important for an </a:t>
            </a:r>
            <a:r>
              <a:rPr lang="en-US" altLang="en-US" sz="2200" dirty="0">
                <a:latin typeface="Comic Sans MS" panose="030F0702030302020204" pitchFamily="66" charset="0"/>
              </a:rPr>
              <a:t>ANN</a:t>
            </a:r>
            <a:r>
              <a:rPr lang="en-US" altLang="en-US" sz="2200" dirty="0">
                <a:solidFill>
                  <a:srgbClr val="0000FF"/>
                </a:solidFill>
              </a:rPr>
              <a:t> to learn and make sense of something really complicated.</a:t>
            </a:r>
          </a:p>
          <a:p>
            <a:r>
              <a:rPr lang="en-US" altLang="en-US" sz="2200" dirty="0">
                <a:solidFill>
                  <a:srgbClr val="0000FF"/>
                </a:solidFill>
              </a:rPr>
              <a:t>The </a:t>
            </a:r>
            <a:r>
              <a:rPr lang="en-US" altLang="en-US" sz="2200" i="1" u="sng" dirty="0">
                <a:solidFill>
                  <a:srgbClr val="00B050"/>
                </a:solidFill>
                <a:latin typeface="Comic Sans MS" panose="030F0702030302020204" pitchFamily="66" charset="0"/>
              </a:rPr>
              <a:t>activation function</a:t>
            </a:r>
            <a:r>
              <a:rPr lang="en-US" altLang="en-US" sz="2200" i="1" dirty="0">
                <a:solidFill>
                  <a:srgbClr val="00B050"/>
                </a:solidFill>
                <a:latin typeface="Comic Sans MS" panose="030F0702030302020204" pitchFamily="66" charset="0"/>
              </a:rPr>
              <a:t> </a:t>
            </a:r>
            <a:r>
              <a:rPr lang="en-US" altLang="en-US" sz="2200" u="sng" dirty="0">
                <a:solidFill>
                  <a:srgbClr val="0000FF"/>
                </a:solidFill>
                <a:latin typeface="Comic Sans MS" panose="030F0702030302020204" pitchFamily="66" charset="0"/>
              </a:rPr>
              <a:t>decides</a:t>
            </a:r>
            <a:r>
              <a:rPr lang="en-US" altLang="en-US" sz="2200" dirty="0">
                <a:solidFill>
                  <a:srgbClr val="0000FF"/>
                </a:solidFill>
              </a:rPr>
              <a:t> whether </a:t>
            </a:r>
            <a:r>
              <a:rPr lang="en-US" altLang="en-US" sz="2200" dirty="0">
                <a:latin typeface="Comic Sans MS" panose="030F0702030302020204" pitchFamily="66" charset="0"/>
              </a:rPr>
              <a:t>a neuron should be activated or not </a:t>
            </a:r>
            <a:r>
              <a:rPr lang="en-US" altLang="en-US" sz="2200" dirty="0">
                <a:solidFill>
                  <a:srgbClr val="0000FF"/>
                </a:solidFill>
              </a:rPr>
              <a:t>by calculating weighted sum and further adding bias to it.</a:t>
            </a:r>
          </a:p>
          <a:p>
            <a:r>
              <a:rPr lang="en-US" altLang="en-US" sz="2200" dirty="0">
                <a:solidFill>
                  <a:srgbClr val="0000FF"/>
                </a:solidFill>
              </a:rPr>
              <a:t>The motive is to </a:t>
            </a:r>
            <a:r>
              <a:rPr lang="en-US" altLang="en-US" sz="2400" i="1" u="sng" dirty="0">
                <a:latin typeface="Comic Sans MS" panose="030F0702030302020204" pitchFamily="66" charset="0"/>
              </a:rPr>
              <a:t>introduce non-linearity </a:t>
            </a:r>
            <a:r>
              <a:rPr lang="en-US" altLang="en-US" sz="2200" dirty="0">
                <a:solidFill>
                  <a:srgbClr val="0000FF"/>
                </a:solidFill>
              </a:rPr>
              <a:t>into the output of a neuron.</a:t>
            </a:r>
          </a:p>
        </p:txBody>
      </p:sp>
      <p:pic>
        <p:nvPicPr>
          <p:cNvPr id="18434" name="Picture 2" descr="Figure">
            <a:extLst>
              <a:ext uri="{FF2B5EF4-FFF2-40B4-BE49-F238E27FC236}">
                <a16:creationId xmlns:a16="http://schemas.microsoft.com/office/drawing/2014/main" id="{56784744-CEEC-43C0-99A6-A9DD176BC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3961209"/>
            <a:ext cx="8096250" cy="289679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D8C015E-B51F-49D5-A6E5-326D87D1F23F}"/>
              </a:ext>
            </a:extLst>
          </p:cNvPr>
          <p:cNvSpPr/>
          <p:nvPr/>
        </p:nvSpPr>
        <p:spPr>
          <a:xfrm>
            <a:off x="2490788" y="4326520"/>
            <a:ext cx="457200" cy="2362200"/>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7DACA9D-5921-42EB-8ADB-EB43D7DAE37C}"/>
              </a:ext>
            </a:extLst>
          </p:cNvPr>
          <p:cNvSpPr/>
          <p:nvPr/>
        </p:nvSpPr>
        <p:spPr>
          <a:xfrm>
            <a:off x="2514600" y="3755616"/>
            <a:ext cx="1600200" cy="685800"/>
          </a:xfrm>
          <a:prstGeom prst="ellipse">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A5CACAF-2DB7-432D-ABF0-90B788A904A6}"/>
              </a:ext>
            </a:extLst>
          </p:cNvPr>
          <p:cNvSpPr/>
          <p:nvPr/>
        </p:nvSpPr>
        <p:spPr>
          <a:xfrm>
            <a:off x="5319714" y="4648200"/>
            <a:ext cx="1752600" cy="1066800"/>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CB2BBD-ABB0-47AB-8069-2C64C3C69800}"/>
              </a:ext>
            </a:extLst>
          </p:cNvPr>
          <p:cNvSpPr>
            <a:spLocks noGrp="1" noChangeArrowheads="1"/>
          </p:cNvSpPr>
          <p:nvPr>
            <p:ph type="title"/>
          </p:nvPr>
        </p:nvSpPr>
        <p:spPr>
          <a:xfrm>
            <a:off x="0" y="9526"/>
            <a:ext cx="9144000" cy="768350"/>
          </a:xfrm>
        </p:spPr>
        <p:txBody>
          <a:bodyPr>
            <a:noAutofit/>
          </a:bodyPr>
          <a:lstStyle/>
          <a:p>
            <a:pPr algn="ctr" eaLnBrk="1" hangingPunct="1"/>
            <a:r>
              <a:rPr lang="sv-SE"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Sinlge Layer Perceptron</a:t>
            </a:r>
            <a:endPar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endParaRPr>
          </a:p>
        </p:txBody>
      </p:sp>
      <p:sp>
        <p:nvSpPr>
          <p:cNvPr id="39" name="Slide Number Placeholder 1">
            <a:extLst>
              <a:ext uri="{FF2B5EF4-FFF2-40B4-BE49-F238E27FC236}">
                <a16:creationId xmlns:a16="http://schemas.microsoft.com/office/drawing/2014/main" id="{A6329C53-634E-404B-A1AC-F9CC04079823}"/>
              </a:ext>
            </a:extLst>
          </p:cNvPr>
          <p:cNvSpPr txBox="1">
            <a:spLocks/>
          </p:cNvSpPr>
          <p:nvPr/>
        </p:nvSpPr>
        <p:spPr bwMode="auto">
          <a:xfrm>
            <a:off x="8610600" y="6629400"/>
            <a:ext cx="533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a:rPr>
              <a:pPr marL="0" marR="0" lvl="0" indent="0" algn="r" defTabSz="914400" rtl="0" eaLnBrk="0" fontAlgn="auto" latinLnBrk="0" hangingPunct="0">
                <a:lnSpc>
                  <a:spcPct val="100000"/>
                </a:lnSpc>
                <a:spcBef>
                  <a:spcPts val="0"/>
                </a:spcBef>
                <a:spcAft>
                  <a:spcPts val="0"/>
                </a:spcAft>
                <a:buClrTx/>
                <a:buSzTx/>
                <a:buFontTx/>
                <a:buNone/>
                <a:tabLst/>
                <a:defRPr/>
              </a:pPr>
              <a:t>11</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Arial"/>
            </a:endParaRPr>
          </a:p>
        </p:txBody>
      </p:sp>
      <p:pic>
        <p:nvPicPr>
          <p:cNvPr id="18434" name="Picture 2" descr="Figure">
            <a:extLst>
              <a:ext uri="{FF2B5EF4-FFF2-40B4-BE49-F238E27FC236}">
                <a16:creationId xmlns:a16="http://schemas.microsoft.com/office/drawing/2014/main" id="{56784744-CEEC-43C0-99A6-A9DD176BC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3961209"/>
            <a:ext cx="8096250" cy="28967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9C0C69-AC50-4D81-86F5-5E837A4FFF8D}"/>
              </a:ext>
            </a:extLst>
          </p:cNvPr>
          <p:cNvSpPr txBox="1"/>
          <p:nvPr/>
        </p:nvSpPr>
        <p:spPr>
          <a:xfrm>
            <a:off x="3335920" y="6200258"/>
            <a:ext cx="5257800" cy="369332"/>
          </a:xfrm>
          <a:prstGeom prst="rect">
            <a:avLst/>
          </a:prstGeom>
          <a:noFill/>
        </p:spPr>
        <p:txBody>
          <a:bodyPr wrap="square">
            <a:spAutoFit/>
          </a:bodyPr>
          <a:lstStyle/>
          <a:p>
            <a:pPr algn="ctr"/>
            <a:r>
              <a:rPr lang="en-US" altLang="en-US" dirty="0">
                <a:solidFill>
                  <a:srgbClr val="0000FF"/>
                </a:solidFill>
              </a:rPr>
              <a:t>Output</a:t>
            </a:r>
            <a:r>
              <a:rPr lang="en-US" altLang="en-US" i="1" dirty="0">
                <a:solidFill>
                  <a:srgbClr val="0000FF"/>
                </a:solidFill>
              </a:rPr>
              <a:t> = </a:t>
            </a:r>
            <a:r>
              <a:rPr lang="en-US" altLang="en-US" i="1" dirty="0">
                <a:solidFill>
                  <a:srgbClr val="00B050"/>
                </a:solidFill>
              </a:rPr>
              <a:t>b</a:t>
            </a:r>
            <a:r>
              <a:rPr lang="en-US" altLang="en-US" i="1" dirty="0">
                <a:solidFill>
                  <a:srgbClr val="0000FF"/>
                </a:solidFill>
              </a:rPr>
              <a:t> + x</a:t>
            </a:r>
            <a:r>
              <a:rPr lang="en-US" altLang="en-US" i="1" baseline="-25000" dirty="0">
                <a:solidFill>
                  <a:srgbClr val="0000FF"/>
                </a:solidFill>
              </a:rPr>
              <a:t>0</a:t>
            </a:r>
            <a:r>
              <a:rPr lang="en-US" altLang="en-US" b="1" i="1" dirty="0"/>
              <a:t>w</a:t>
            </a:r>
            <a:r>
              <a:rPr lang="en-US" altLang="en-US" b="1" i="1" baseline="-25000" dirty="0"/>
              <a:t>0</a:t>
            </a:r>
            <a:r>
              <a:rPr lang="en-US" altLang="en-US" i="1" dirty="0">
                <a:solidFill>
                  <a:srgbClr val="0000FF"/>
                </a:solidFill>
              </a:rPr>
              <a:t> +x</a:t>
            </a:r>
            <a:r>
              <a:rPr lang="en-US" altLang="en-US" i="1" baseline="-25000" dirty="0">
                <a:solidFill>
                  <a:srgbClr val="0000FF"/>
                </a:solidFill>
              </a:rPr>
              <a:t>1</a:t>
            </a:r>
            <a:r>
              <a:rPr lang="en-US" altLang="en-US" b="1" i="1" dirty="0"/>
              <a:t>w</a:t>
            </a:r>
            <a:r>
              <a:rPr lang="en-US" altLang="en-US" b="1" i="1" baseline="-25000" dirty="0"/>
              <a:t>1</a:t>
            </a:r>
            <a:r>
              <a:rPr lang="en-US" altLang="en-US" i="1" dirty="0">
                <a:solidFill>
                  <a:srgbClr val="0000FF"/>
                </a:solidFill>
              </a:rPr>
              <a:t> + x</a:t>
            </a:r>
            <a:r>
              <a:rPr lang="en-US" altLang="en-US" i="1" baseline="-25000" dirty="0">
                <a:solidFill>
                  <a:srgbClr val="0000FF"/>
                </a:solidFill>
              </a:rPr>
              <a:t>2</a:t>
            </a:r>
            <a:r>
              <a:rPr lang="en-US" altLang="en-US" b="1" i="1" dirty="0"/>
              <a:t>w</a:t>
            </a:r>
            <a:r>
              <a:rPr lang="en-US" altLang="en-US" b="1" i="1" baseline="-25000" dirty="0"/>
              <a:t>2</a:t>
            </a:r>
            <a:r>
              <a:rPr lang="en-US" altLang="en-US" i="1" dirty="0">
                <a:solidFill>
                  <a:srgbClr val="0000FF"/>
                </a:solidFill>
              </a:rPr>
              <a:t> + x</a:t>
            </a:r>
            <a:r>
              <a:rPr lang="en-US" altLang="en-US" i="1" baseline="-25000" dirty="0">
                <a:solidFill>
                  <a:srgbClr val="0000FF"/>
                </a:solidFill>
              </a:rPr>
              <a:t>3</a:t>
            </a:r>
            <a:r>
              <a:rPr lang="en-US" altLang="en-US" b="1" i="1" dirty="0"/>
              <a:t>w</a:t>
            </a:r>
            <a:r>
              <a:rPr lang="en-US" altLang="en-US" b="1" i="1" baseline="-25000" dirty="0"/>
              <a:t>3</a:t>
            </a:r>
            <a:r>
              <a:rPr lang="en-US" altLang="en-US" i="1" dirty="0">
                <a:solidFill>
                  <a:srgbClr val="0000FF"/>
                </a:solidFill>
              </a:rPr>
              <a:t>... + x</a:t>
            </a:r>
            <a:r>
              <a:rPr lang="en-US" altLang="en-US" i="1" baseline="-25000" dirty="0">
                <a:solidFill>
                  <a:srgbClr val="0000FF"/>
                </a:solidFill>
              </a:rPr>
              <a:t>n</a:t>
            </a:r>
            <a:r>
              <a:rPr lang="en-US" altLang="en-US" b="1" i="1" dirty="0"/>
              <a:t>w</a:t>
            </a:r>
            <a:r>
              <a:rPr lang="en-US" altLang="en-US" b="1" i="1" baseline="-25000" dirty="0"/>
              <a:t>n</a:t>
            </a:r>
            <a:endParaRPr lang="en-US" b="1" baseline="-25000" dirty="0"/>
          </a:p>
        </p:txBody>
      </p:sp>
      <p:cxnSp>
        <p:nvCxnSpPr>
          <p:cNvPr id="9" name="Straight Arrow Connector 8">
            <a:extLst>
              <a:ext uri="{FF2B5EF4-FFF2-40B4-BE49-F238E27FC236}">
                <a16:creationId xmlns:a16="http://schemas.microsoft.com/office/drawing/2014/main" id="{18332E80-DB26-4A2A-BAA8-C1EC428D2499}"/>
              </a:ext>
            </a:extLst>
          </p:cNvPr>
          <p:cNvCxnSpPr>
            <a:cxnSpLocks/>
          </p:cNvCxnSpPr>
          <p:nvPr/>
        </p:nvCxnSpPr>
        <p:spPr>
          <a:xfrm flipV="1">
            <a:off x="2667000" y="533400"/>
            <a:ext cx="0" cy="2971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2A384B-301C-402A-AD32-2039E57858F4}"/>
              </a:ext>
            </a:extLst>
          </p:cNvPr>
          <p:cNvCxnSpPr/>
          <p:nvPr/>
        </p:nvCxnSpPr>
        <p:spPr>
          <a:xfrm>
            <a:off x="2438400" y="3276600"/>
            <a:ext cx="41148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60524D-2543-42E1-ACC7-3A6AA2415FD1}"/>
              </a:ext>
            </a:extLst>
          </p:cNvPr>
          <p:cNvSpPr/>
          <p:nvPr/>
        </p:nvSpPr>
        <p:spPr>
          <a:xfrm>
            <a:off x="3733800" y="1143000"/>
            <a:ext cx="228600" cy="212205"/>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7EC7EC-041D-4E02-8798-FC1B157273CB}"/>
              </a:ext>
            </a:extLst>
          </p:cNvPr>
          <p:cNvSpPr/>
          <p:nvPr/>
        </p:nvSpPr>
        <p:spPr>
          <a:xfrm>
            <a:off x="4762499" y="1040274"/>
            <a:ext cx="228600" cy="212205"/>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55E7B2-2115-4F15-92DE-AD32ACDF34DA}"/>
              </a:ext>
            </a:extLst>
          </p:cNvPr>
          <p:cNvSpPr/>
          <p:nvPr/>
        </p:nvSpPr>
        <p:spPr>
          <a:xfrm>
            <a:off x="4038600" y="1447800"/>
            <a:ext cx="228600" cy="212205"/>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6E266B8-5F41-4CED-99A9-5164CCAD6714}"/>
              </a:ext>
            </a:extLst>
          </p:cNvPr>
          <p:cNvSpPr/>
          <p:nvPr/>
        </p:nvSpPr>
        <p:spPr>
          <a:xfrm>
            <a:off x="4648199" y="1674469"/>
            <a:ext cx="228600" cy="212205"/>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EF66C02-1ED2-4E23-A393-4105DBCC85D3}"/>
              </a:ext>
            </a:extLst>
          </p:cNvPr>
          <p:cNvSpPr/>
          <p:nvPr/>
        </p:nvSpPr>
        <p:spPr>
          <a:xfrm>
            <a:off x="4419600" y="1396682"/>
            <a:ext cx="228600" cy="212205"/>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48A15B-03F4-47CE-83EE-F561B3CCAF88}"/>
              </a:ext>
            </a:extLst>
          </p:cNvPr>
          <p:cNvSpPr/>
          <p:nvPr/>
        </p:nvSpPr>
        <p:spPr>
          <a:xfrm>
            <a:off x="3162300" y="1553902"/>
            <a:ext cx="228599" cy="212199"/>
          </a:xfrm>
          <a:prstGeom prst="rect">
            <a:avLst/>
          </a:prstGeom>
          <a:solidFill>
            <a:srgbClr val="00B05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9D28B4-42E6-4F29-9D2E-3B4A831BCD27}"/>
              </a:ext>
            </a:extLst>
          </p:cNvPr>
          <p:cNvSpPr/>
          <p:nvPr/>
        </p:nvSpPr>
        <p:spPr>
          <a:xfrm>
            <a:off x="3198472" y="1891425"/>
            <a:ext cx="228599" cy="212199"/>
          </a:xfrm>
          <a:prstGeom prst="rect">
            <a:avLst/>
          </a:prstGeom>
          <a:solidFill>
            <a:srgbClr val="00B05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D193935-CEBF-45C5-96DC-91C131AA3E24}"/>
              </a:ext>
            </a:extLst>
          </p:cNvPr>
          <p:cNvSpPr/>
          <p:nvPr/>
        </p:nvSpPr>
        <p:spPr>
          <a:xfrm>
            <a:off x="3543300" y="2103624"/>
            <a:ext cx="228599" cy="212199"/>
          </a:xfrm>
          <a:prstGeom prst="rect">
            <a:avLst/>
          </a:prstGeom>
          <a:solidFill>
            <a:srgbClr val="00B05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7AA379-4A94-4B99-978B-92BEEFB86A4B}"/>
              </a:ext>
            </a:extLst>
          </p:cNvPr>
          <p:cNvSpPr/>
          <p:nvPr/>
        </p:nvSpPr>
        <p:spPr>
          <a:xfrm>
            <a:off x="3099121" y="2283116"/>
            <a:ext cx="228599" cy="212199"/>
          </a:xfrm>
          <a:prstGeom prst="rect">
            <a:avLst/>
          </a:prstGeom>
          <a:solidFill>
            <a:srgbClr val="00B05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54413AF-FAD2-4EA8-A9F9-83DE94544962}"/>
              </a:ext>
            </a:extLst>
          </p:cNvPr>
          <p:cNvSpPr/>
          <p:nvPr/>
        </p:nvSpPr>
        <p:spPr>
          <a:xfrm>
            <a:off x="4152900" y="2287452"/>
            <a:ext cx="228599" cy="212199"/>
          </a:xfrm>
          <a:prstGeom prst="rect">
            <a:avLst/>
          </a:prstGeom>
          <a:solidFill>
            <a:srgbClr val="00B05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30F9C9-4342-411B-82F2-4622356B0E3C}"/>
              </a:ext>
            </a:extLst>
          </p:cNvPr>
          <p:cNvSpPr/>
          <p:nvPr/>
        </p:nvSpPr>
        <p:spPr>
          <a:xfrm>
            <a:off x="3657600" y="2499651"/>
            <a:ext cx="228599" cy="212199"/>
          </a:xfrm>
          <a:prstGeom prst="rect">
            <a:avLst/>
          </a:prstGeom>
          <a:solidFill>
            <a:srgbClr val="00B050"/>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E072B05-4068-4DEA-B71B-F5149EDDE24D}"/>
              </a:ext>
            </a:extLst>
          </p:cNvPr>
          <p:cNvCxnSpPr/>
          <p:nvPr/>
        </p:nvCxnSpPr>
        <p:spPr>
          <a:xfrm>
            <a:off x="2362200" y="652046"/>
            <a:ext cx="3519909" cy="2258754"/>
          </a:xfrm>
          <a:prstGeom prst="line">
            <a:avLst/>
          </a:prstGeom>
          <a:ln w="41275">
            <a:solidFill>
              <a:srgbClr val="0000FF"/>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10609AB-2B9D-4A12-A020-B460199CBE43}"/>
              </a:ext>
            </a:extLst>
          </p:cNvPr>
          <p:cNvSpPr/>
          <p:nvPr/>
        </p:nvSpPr>
        <p:spPr>
          <a:xfrm>
            <a:off x="3543300" y="6096000"/>
            <a:ext cx="4914900" cy="609600"/>
          </a:xfrm>
          <a:prstGeom prst="rect">
            <a:avLst/>
          </a:prstGeom>
          <a:noFill/>
          <a:ln w="476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EDF8EF5-3DED-483A-9B70-D093C24CC1C4}"/>
              </a:ext>
            </a:extLst>
          </p:cNvPr>
          <p:cNvSpPr txBox="1"/>
          <p:nvPr/>
        </p:nvSpPr>
        <p:spPr>
          <a:xfrm>
            <a:off x="5767087" y="3380859"/>
            <a:ext cx="3253088" cy="1311128"/>
          </a:xfrm>
          <a:prstGeom prst="rect">
            <a:avLst/>
          </a:prstGeom>
          <a:noFill/>
        </p:spPr>
        <p:txBody>
          <a:bodyPr wrap="square">
            <a:spAutoFit/>
          </a:bodyPr>
          <a:lstStyle/>
          <a:p>
            <a:pPr marR="0" lvl="0" algn="ctr" defTabSz="685800" rtl="0" eaLnBrk="1" fontAlgn="auto" latinLnBrk="0" hangingPunct="1">
              <a:lnSpc>
                <a:spcPct val="90000"/>
              </a:lnSpc>
              <a:spcBef>
                <a:spcPts val="750"/>
              </a:spcBef>
              <a:spcAft>
                <a:spcPts val="0"/>
              </a:spcAft>
              <a:buClrTx/>
              <a:buSzTx/>
              <a:tabLst/>
              <a:defRPr/>
            </a:pPr>
            <a:r>
              <a:rPr kumimoji="0" lang="en-US" altLang="en-US" sz="2200" b="0" i="0" u="none" strike="noStrike" kern="1200" cap="none" spc="0" normalizeH="0" baseline="0" noProof="0" dirty="0">
                <a:ln>
                  <a:noFill/>
                </a:ln>
                <a:solidFill>
                  <a:srgbClr val="0000FF"/>
                </a:solidFill>
                <a:effectLst/>
                <a:uLnTx/>
                <a:uFillTx/>
                <a:latin typeface="Calibri" panose="020F0502020204030204"/>
                <a:ea typeface="+mn-ea"/>
                <a:cs typeface="+mn-cs"/>
              </a:rPr>
              <a:t>The </a:t>
            </a:r>
            <a:r>
              <a:rPr kumimoji="0" lang="en-US" altLang="en-US" sz="2200" i="0" u="sng" strike="noStrike" kern="1200" cap="none" spc="0" normalizeH="0" baseline="0" noProof="0" dirty="0">
                <a:ln>
                  <a:noFill/>
                </a:ln>
                <a:solidFill>
                  <a:srgbClr val="0000FF"/>
                </a:solidFill>
                <a:effectLst/>
                <a:uLnTx/>
                <a:uFillTx/>
                <a:latin typeface="Comic Sans MS" panose="030F0702030302020204" pitchFamily="66" charset="0"/>
              </a:rPr>
              <a:t>weights</a:t>
            </a:r>
            <a:r>
              <a:rPr kumimoji="0" lang="en-US" altLang="en-US" sz="2200" b="0" i="0" u="none" strike="noStrike" kern="1200" cap="none" spc="0" normalizeH="0" baseline="0" noProof="0" dirty="0">
                <a:ln>
                  <a:noFill/>
                </a:ln>
                <a:solidFill>
                  <a:srgbClr val="0000FF"/>
                </a:solidFill>
                <a:effectLst/>
                <a:uLnTx/>
                <a:uFillTx/>
                <a:latin typeface="Calibri" panose="020F0502020204030204"/>
                <a:ea typeface="+mn-ea"/>
                <a:cs typeface="+mn-cs"/>
              </a:rPr>
              <a:t> determine the </a:t>
            </a:r>
            <a:r>
              <a:rPr kumimoji="0" lang="en-US" altLang="en-US" sz="2200" b="0" i="0" u="none" strike="noStrike" kern="1200" cap="none" spc="0" normalizeH="0" baseline="0" noProof="0" dirty="0">
                <a:ln>
                  <a:noFill/>
                </a:ln>
                <a:effectLst/>
                <a:uLnTx/>
                <a:uFillTx/>
                <a:latin typeface="Comic Sans MS" panose="030F0702030302020204" pitchFamily="66" charset="0"/>
              </a:rPr>
              <a:t>slope of the line </a:t>
            </a:r>
            <a:r>
              <a:rPr kumimoji="0" lang="en-US" altLang="en-US" sz="2200" b="0" i="0" u="none" strike="noStrike" kern="1200" cap="none" spc="0" normalizeH="0" baseline="0" noProof="0" dirty="0">
                <a:ln>
                  <a:noFill/>
                </a:ln>
                <a:solidFill>
                  <a:srgbClr val="0000FF"/>
                </a:solidFill>
                <a:effectLst/>
                <a:uLnTx/>
                <a:uFillTx/>
                <a:latin typeface="Calibri" panose="020F0502020204030204"/>
                <a:ea typeface="+mn-ea"/>
                <a:cs typeface="+mn-cs"/>
              </a:rPr>
              <a:t>that is used for separating the two classes.</a:t>
            </a:r>
          </a:p>
        </p:txBody>
      </p:sp>
      <p:sp>
        <p:nvSpPr>
          <p:cNvPr id="41" name="TextBox 40">
            <a:extLst>
              <a:ext uri="{FF2B5EF4-FFF2-40B4-BE49-F238E27FC236}">
                <a16:creationId xmlns:a16="http://schemas.microsoft.com/office/drawing/2014/main" id="{CCB903FA-2EAD-4ECE-B613-B6D5F8895453}"/>
              </a:ext>
            </a:extLst>
          </p:cNvPr>
          <p:cNvSpPr txBox="1"/>
          <p:nvPr/>
        </p:nvSpPr>
        <p:spPr>
          <a:xfrm>
            <a:off x="0" y="3547743"/>
            <a:ext cx="2819400" cy="1006429"/>
          </a:xfrm>
          <a:prstGeom prst="rect">
            <a:avLst/>
          </a:prstGeom>
          <a:noFill/>
        </p:spPr>
        <p:txBody>
          <a:bodyPr wrap="square">
            <a:spAutoFit/>
          </a:bodyPr>
          <a:lstStyle/>
          <a:p>
            <a:pPr marR="0" lvl="0" algn="ctr" defTabSz="685800" rtl="0" eaLnBrk="1" fontAlgn="auto" latinLnBrk="0" hangingPunct="1">
              <a:lnSpc>
                <a:spcPct val="90000"/>
              </a:lnSpc>
              <a:spcBef>
                <a:spcPts val="750"/>
              </a:spcBef>
              <a:spcAft>
                <a:spcPts val="0"/>
              </a:spcAft>
              <a:buClrTx/>
              <a:buSzTx/>
              <a:tabLst/>
              <a:defRPr/>
            </a:pPr>
            <a:r>
              <a:rPr kumimoji="0" lang="en-US" altLang="en-US" sz="2200" i="0" u="none" strike="noStrike" kern="1200" cap="none" spc="0" normalizeH="0" baseline="0" noProof="0" dirty="0">
                <a:ln>
                  <a:noFill/>
                </a:ln>
                <a:solidFill>
                  <a:srgbClr val="00B050"/>
                </a:solidFill>
                <a:effectLst/>
                <a:uLnTx/>
                <a:uFillTx/>
                <a:latin typeface="Comic Sans MS" panose="030F0702030302020204" pitchFamily="66" charset="0"/>
              </a:rPr>
              <a:t>Bias</a:t>
            </a:r>
            <a:r>
              <a:rPr kumimoji="0" lang="en-US" altLang="en-US" sz="2200" b="0" i="0" u="none" strike="noStrike" kern="1200" cap="none" spc="0" normalizeH="0" baseline="0" noProof="0" dirty="0">
                <a:ln>
                  <a:noFill/>
                </a:ln>
                <a:solidFill>
                  <a:srgbClr val="0000FF"/>
                </a:solidFill>
                <a:effectLst/>
                <a:uLnTx/>
                <a:uFillTx/>
                <a:latin typeface="Calibri" panose="020F0502020204030204"/>
                <a:ea typeface="+mn-ea"/>
                <a:cs typeface="+mn-cs"/>
              </a:rPr>
              <a:t> allows to </a:t>
            </a:r>
            <a:r>
              <a:rPr kumimoji="0" lang="en-US" altLang="en-US" sz="2200" b="0" i="0" u="none" strike="noStrike" kern="1200" cap="none" spc="0" normalizeH="0" baseline="0" noProof="0" dirty="0">
                <a:ln>
                  <a:noFill/>
                </a:ln>
                <a:effectLst/>
                <a:uLnTx/>
                <a:uFillTx/>
                <a:latin typeface="Comic Sans MS" panose="030F0702030302020204" pitchFamily="66" charset="0"/>
              </a:rPr>
              <a:t>shift the activation function</a:t>
            </a:r>
            <a:r>
              <a:rPr kumimoji="0" lang="en-US" altLang="en-US" sz="2200" b="0" i="0" u="none" strike="noStrike" kern="1200" cap="none" spc="0" normalizeH="0" baseline="0" noProof="0" dirty="0">
                <a:ln>
                  <a:noFill/>
                </a:ln>
                <a:solidFill>
                  <a:srgbClr val="0000FF"/>
                </a:solidFill>
                <a:effectLst/>
                <a:uLnTx/>
                <a:uFillTx/>
                <a:latin typeface="Calibri" panose="020F0502020204030204"/>
                <a:ea typeface="+mn-ea"/>
                <a:cs typeface="+mn-cs"/>
              </a:rPr>
              <a:t> up or down.</a:t>
            </a:r>
          </a:p>
        </p:txBody>
      </p:sp>
    </p:spTree>
    <p:extLst>
      <p:ext uri="{BB962C8B-B14F-4D97-AF65-F5344CB8AC3E}">
        <p14:creationId xmlns:p14="http://schemas.microsoft.com/office/powerpoint/2010/main" val="329315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8" grpId="0" animBg="1"/>
      <p:bldP spid="19" grpId="0" animBg="1"/>
      <p:bldP spid="20" grpId="0" animBg="1"/>
      <p:bldP spid="21" grpId="0" animBg="1"/>
      <p:bldP spid="14" grpId="0" animBg="1"/>
      <p:bldP spid="23" grpId="0" animBg="1"/>
      <p:bldP spid="24" grpId="0" animBg="1"/>
      <p:bldP spid="25" grpId="0" animBg="1"/>
      <p:bldP spid="26" grpId="0" animBg="1"/>
      <p:bldP spid="27" grpId="0" animBg="1"/>
      <p:bldP spid="31" grpId="0" animBg="1"/>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457200" y="2857500"/>
            <a:ext cx="82296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54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rPr>
              <a:t>Perceptron Learning</a:t>
            </a:r>
          </a:p>
        </p:txBody>
      </p:sp>
    </p:spTree>
    <p:extLst>
      <p:ext uri="{BB962C8B-B14F-4D97-AF65-F5344CB8AC3E}">
        <p14:creationId xmlns:p14="http://schemas.microsoft.com/office/powerpoint/2010/main" val="838004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457200" y="2857500"/>
            <a:ext cx="82296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4500" i="1" kern="0" dirty="0">
                <a:solidFill>
                  <a:srgbClr val="FFFFFF"/>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a:rPr>
              <a:t>Activation Functions</a:t>
            </a:r>
            <a:endParaRPr kumimoji="0" lang="en-CA" sz="45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296973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FD83C395-28A6-4E8E-B006-72F2DD61BA57}"/>
              </a:ext>
            </a:extLst>
          </p:cNvPr>
          <p:cNvSpPr txBox="1">
            <a:spLocks/>
          </p:cNvSpPr>
          <p:nvPr/>
        </p:nvSpPr>
        <p:spPr>
          <a:xfrm>
            <a:off x="0" y="-1"/>
            <a:ext cx="9144000" cy="6810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Times New Roman"/>
              </a:rPr>
              <a:t>Activation Functions </a:t>
            </a:r>
          </a:p>
        </p:txBody>
      </p:sp>
      <p:sp>
        <p:nvSpPr>
          <p:cNvPr id="6" name="Slide Number Placeholder 1">
            <a:extLst>
              <a:ext uri="{FF2B5EF4-FFF2-40B4-BE49-F238E27FC236}">
                <a16:creationId xmlns:a16="http://schemas.microsoft.com/office/drawing/2014/main" id="{D612D0AD-4E28-41D2-AD22-DB4897E5599C}"/>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Times New Roman"/>
              </a:rPr>
              <a:pPr marL="0" marR="0" lvl="0" indent="0" algn="r" defTabSz="914400" rtl="0" eaLnBrk="0" fontAlgn="auto" latinLnBrk="0" hangingPunct="0">
                <a:lnSpc>
                  <a:spcPct val="100000"/>
                </a:lnSpc>
                <a:spcBef>
                  <a:spcPts val="0"/>
                </a:spcBef>
                <a:spcAft>
                  <a:spcPts val="0"/>
                </a:spcAft>
                <a:buClrTx/>
                <a:buSzTx/>
                <a:buFontTx/>
                <a:buNone/>
                <a:tabLst/>
                <a:defRPr/>
              </a:pPr>
              <a:t>14</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Times New Roman"/>
            </a:endParaRPr>
          </a:p>
        </p:txBody>
      </p:sp>
      <p:sp>
        <p:nvSpPr>
          <p:cNvPr id="7" name="Content Placeholder 2">
            <a:extLst>
              <a:ext uri="{FF2B5EF4-FFF2-40B4-BE49-F238E27FC236}">
                <a16:creationId xmlns:a16="http://schemas.microsoft.com/office/drawing/2014/main" id="{91A5CD0A-D35C-4849-A571-B2AFBD7FBF57}"/>
              </a:ext>
            </a:extLst>
          </p:cNvPr>
          <p:cNvSpPr>
            <a:spLocks noGrp="1"/>
          </p:cNvSpPr>
          <p:nvPr>
            <p:ph idx="1"/>
          </p:nvPr>
        </p:nvSpPr>
        <p:spPr>
          <a:xfrm>
            <a:off x="166492" y="1045368"/>
            <a:ext cx="8763000" cy="895350"/>
          </a:xfrm>
        </p:spPr>
        <p:txBody>
          <a:bodyPr>
            <a:normAutofit/>
          </a:bodyPr>
          <a:lstStyle/>
          <a:p>
            <a:pPr>
              <a:buClr>
                <a:srgbClr val="0000FF"/>
              </a:buClr>
              <a:buFont typeface="Courier New" panose="02070309020205020404" pitchFamily="49" charset="0"/>
              <a:buChar char="o"/>
            </a:pPr>
            <a:r>
              <a:rPr lang="en-US" sz="2400" b="0" dirty="0">
                <a:solidFill>
                  <a:schemeClr val="tx1"/>
                </a:solidFill>
                <a:latin typeface="Comic Sans MS" panose="030F0702030302020204" pitchFamily="66" charset="0"/>
              </a:rPr>
              <a:t>ANNs</a:t>
            </a:r>
            <a:r>
              <a:rPr lang="en-US" sz="2400" b="0" dirty="0">
                <a:solidFill>
                  <a:srgbClr val="0000FF"/>
                </a:solidFill>
              </a:rPr>
              <a:t> calculate a “weighted sum” of its input, adds a bias and then </a:t>
            </a:r>
            <a:r>
              <a:rPr lang="en-US" sz="2400" b="0" dirty="0">
                <a:solidFill>
                  <a:schemeClr val="tx1"/>
                </a:solidFill>
                <a:latin typeface="Comic Sans MS" panose="030F0702030302020204" pitchFamily="66" charset="0"/>
              </a:rPr>
              <a:t>decide whether it should be </a:t>
            </a:r>
            <a:r>
              <a:rPr lang="en-US" sz="2400" b="0" dirty="0">
                <a:solidFill>
                  <a:srgbClr val="0000FF"/>
                </a:solidFill>
              </a:rPr>
              <a:t>“</a:t>
            </a:r>
            <a:r>
              <a:rPr lang="en-US" sz="2400" b="0" dirty="0">
                <a:solidFill>
                  <a:srgbClr val="FF0000"/>
                </a:solidFill>
                <a:latin typeface="Comic Sans MS" panose="030F0702030302020204" pitchFamily="66" charset="0"/>
              </a:rPr>
              <a:t>fired</a:t>
            </a:r>
            <a:r>
              <a:rPr lang="en-US" sz="2400" b="0" dirty="0">
                <a:solidFill>
                  <a:srgbClr val="0000FF"/>
                </a:solidFill>
              </a:rPr>
              <a:t>” or “</a:t>
            </a:r>
            <a:r>
              <a:rPr lang="en-US" sz="2400" b="0" dirty="0">
                <a:solidFill>
                  <a:srgbClr val="00B050"/>
                </a:solidFill>
                <a:latin typeface="Comic Sans MS" panose="030F0702030302020204" pitchFamily="66" charset="0"/>
              </a:rPr>
              <a:t>not fired</a:t>
            </a:r>
            <a:r>
              <a:rPr lang="en-US" sz="2400" b="0" dirty="0">
                <a:solidFill>
                  <a:srgbClr val="0000FF"/>
                </a:solidFill>
              </a:rPr>
              <a:t>”</a:t>
            </a:r>
          </a:p>
        </p:txBody>
      </p:sp>
      <p:pic>
        <p:nvPicPr>
          <p:cNvPr id="1028" name="Picture 4">
            <a:extLst>
              <a:ext uri="{FF2B5EF4-FFF2-40B4-BE49-F238E27FC236}">
                <a16:creationId xmlns:a16="http://schemas.microsoft.com/office/drawing/2014/main" id="{47810EBA-CD4F-45A3-B21E-6F782D2F5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098466"/>
            <a:ext cx="4191000" cy="89535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DFA2ABB-04CD-4791-98A9-AE46E5815E52}"/>
              </a:ext>
            </a:extLst>
          </p:cNvPr>
          <p:cNvSpPr txBox="1">
            <a:spLocks/>
          </p:cNvSpPr>
          <p:nvPr/>
        </p:nvSpPr>
        <p:spPr bwMode="auto">
          <a:xfrm>
            <a:off x="157096" y="3200400"/>
            <a:ext cx="898690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noAutofit/>
          </a:bodyPr>
          <a:lstStyle>
            <a:lvl1pPr marL="264319" indent="-264319" algn="l" rtl="0" eaLnBrk="0" fontAlgn="base" hangingPunct="0">
              <a:spcBef>
                <a:spcPct val="50000"/>
              </a:spcBef>
              <a:spcAft>
                <a:spcPct val="0"/>
              </a:spcAft>
              <a:buClr>
                <a:srgbClr val="CC3300"/>
              </a:buClr>
              <a:buSzPct val="100000"/>
              <a:buFont typeface="Wingdings" panose="05000000000000000000" pitchFamily="2" charset="2"/>
              <a:buChar char="«"/>
              <a:defRPr sz="2100" b="1">
                <a:solidFill>
                  <a:schemeClr val="accent2"/>
                </a:solidFill>
                <a:latin typeface="+mn-lt"/>
                <a:ea typeface="+mn-ea"/>
                <a:cs typeface="+mn-cs"/>
              </a:defRPr>
            </a:lvl1pPr>
            <a:lvl2pPr marL="607219" indent="-208360" algn="l" rtl="0" eaLnBrk="0" fontAlgn="base" hangingPunct="0">
              <a:spcBef>
                <a:spcPct val="50000"/>
              </a:spcBef>
              <a:spcAft>
                <a:spcPct val="0"/>
              </a:spcAft>
              <a:buClr>
                <a:schemeClr val="accent2"/>
              </a:buClr>
              <a:buSzPct val="100000"/>
              <a:buFont typeface="Times New Roman" panose="02020603050405020304" pitchFamily="18" charset="0"/>
              <a:buChar char="●"/>
              <a:defRPr sz="1800" b="1">
                <a:solidFill>
                  <a:schemeClr val="tx1"/>
                </a:solidFill>
                <a:latin typeface="+mn-lt"/>
                <a:cs typeface="+mn-cs"/>
              </a:defRPr>
            </a:lvl2pPr>
            <a:lvl3pPr marL="940594" indent="-198835" algn="l" rtl="0" eaLnBrk="0" fontAlgn="base" hangingPunct="0">
              <a:spcBef>
                <a:spcPct val="50000"/>
              </a:spcBef>
              <a:spcAft>
                <a:spcPct val="0"/>
              </a:spcAft>
              <a:buClr>
                <a:srgbClr val="CC3300"/>
              </a:buClr>
              <a:buSzPct val="100000"/>
              <a:buFont typeface="Arial" panose="020B0604020202020204" pitchFamily="34" charset="0"/>
              <a:buChar char="♦"/>
              <a:defRPr sz="1500" b="1">
                <a:solidFill>
                  <a:schemeClr val="tx1"/>
                </a:solidFill>
                <a:latin typeface="+mn-lt"/>
                <a:cs typeface="+mn-cs"/>
              </a:defRPr>
            </a:lvl3pPr>
            <a:lvl4pPr marL="1401366" indent="-257175" algn="l" rtl="0" eaLnBrk="0" fontAlgn="base" hangingPunct="0">
              <a:spcBef>
                <a:spcPct val="20000"/>
              </a:spcBef>
              <a:spcAft>
                <a:spcPct val="0"/>
              </a:spcAft>
              <a:buChar char="–"/>
              <a:defRPr sz="1500">
                <a:solidFill>
                  <a:schemeClr val="tx1"/>
                </a:solidFill>
                <a:latin typeface="+mn-lt"/>
                <a:cs typeface="+mn-cs"/>
              </a:defRPr>
            </a:lvl4pPr>
            <a:lvl5pPr marL="1793081" indent="-257175" algn="l" rtl="0" eaLnBrk="0" fontAlgn="base" hangingPunct="0">
              <a:spcBef>
                <a:spcPct val="20000"/>
              </a:spcBef>
              <a:spcAft>
                <a:spcPct val="0"/>
              </a:spcAft>
              <a:buChar char="»"/>
              <a:defRPr sz="1500">
                <a:solidFill>
                  <a:schemeClr val="tx1"/>
                </a:solidFill>
                <a:latin typeface="+mn-lt"/>
                <a:cs typeface="+mn-cs"/>
              </a:defRPr>
            </a:lvl5pPr>
            <a:lvl6pPr marL="2135981" indent="-257175" algn="l" rtl="0" fontAlgn="base">
              <a:spcBef>
                <a:spcPct val="20000"/>
              </a:spcBef>
              <a:spcAft>
                <a:spcPct val="0"/>
              </a:spcAft>
              <a:buChar char="»"/>
              <a:defRPr sz="1500">
                <a:solidFill>
                  <a:schemeClr val="tx1"/>
                </a:solidFill>
                <a:latin typeface="+mn-lt"/>
                <a:cs typeface="+mn-cs"/>
              </a:defRPr>
            </a:lvl6pPr>
            <a:lvl7pPr marL="2478881" indent="-257175" algn="l" rtl="0" fontAlgn="base">
              <a:spcBef>
                <a:spcPct val="20000"/>
              </a:spcBef>
              <a:spcAft>
                <a:spcPct val="0"/>
              </a:spcAft>
              <a:buChar char="»"/>
              <a:defRPr sz="1500">
                <a:solidFill>
                  <a:schemeClr val="tx1"/>
                </a:solidFill>
                <a:latin typeface="+mn-lt"/>
                <a:cs typeface="+mn-cs"/>
              </a:defRPr>
            </a:lvl7pPr>
            <a:lvl8pPr marL="2821781" indent="-257175" algn="l" rtl="0" fontAlgn="base">
              <a:spcBef>
                <a:spcPct val="20000"/>
              </a:spcBef>
              <a:spcAft>
                <a:spcPct val="0"/>
              </a:spcAft>
              <a:buChar char="»"/>
              <a:defRPr sz="1500">
                <a:solidFill>
                  <a:schemeClr val="tx1"/>
                </a:solidFill>
                <a:latin typeface="+mn-lt"/>
                <a:cs typeface="+mn-cs"/>
              </a:defRPr>
            </a:lvl8pPr>
            <a:lvl9pPr marL="3164681" indent="-257175" algn="l" rtl="0" fontAlgn="base">
              <a:spcBef>
                <a:spcPct val="20000"/>
              </a:spcBef>
              <a:spcAft>
                <a:spcPct val="0"/>
              </a:spcAft>
              <a:buChar char="»"/>
              <a:defRPr sz="1500">
                <a:solidFill>
                  <a:schemeClr val="tx1"/>
                </a:solidFill>
                <a:latin typeface="+mn-lt"/>
                <a:cs typeface="+mn-cs"/>
              </a:defRPr>
            </a:lvl9pPr>
          </a:lstStyle>
          <a:p>
            <a:pPr marL="264319" marR="0" lvl="0" indent="-264319" algn="l" defTabSz="914400" rtl="0" eaLnBrk="0" fontAlgn="base" latinLnBrk="0" hangingPunct="0">
              <a:lnSpc>
                <a:spcPct val="100000"/>
              </a:lnSpc>
              <a:spcBef>
                <a:spcPct val="50000"/>
              </a:spcBef>
              <a:spcAft>
                <a:spcPct val="0"/>
              </a:spcAft>
              <a:buClr>
                <a:srgbClr val="0000FF"/>
              </a:buClr>
              <a:buSzPct val="100000"/>
              <a:buFont typeface="Courier New" panose="02070309020205020404" pitchFamily="49" charset="0"/>
              <a:buChar char="o"/>
              <a:tabLst/>
              <a:defRPr/>
            </a:pP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The value of  </a:t>
            </a:r>
            <a:r>
              <a:rPr kumimoji="0" lang="en-US" sz="2400" b="0" i="0" u="none" strike="noStrike" kern="0" cap="none" spc="0" normalizeH="0" baseline="0" noProof="0" dirty="0">
                <a:ln>
                  <a:noFill/>
                </a:ln>
                <a:solidFill>
                  <a:schemeClr val="tx1"/>
                </a:solidFill>
                <a:effectLst/>
                <a:uLnTx/>
                <a:uFillTx/>
                <a:latin typeface="Comic Sans MS" panose="030F0702030302020204" pitchFamily="66" charset="0"/>
                <a:cs typeface="Times New Roman"/>
              </a:rPr>
              <a:t>Y</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 can be anything from </a:t>
            </a:r>
            <a:r>
              <a:rPr kumimoji="0" lang="en-US" sz="2400" b="0" i="0" u="none" strike="noStrike" kern="0" cap="none" spc="0" normalizeH="0" baseline="0" noProof="0" dirty="0">
                <a:ln>
                  <a:noFill/>
                </a:ln>
                <a:solidFill>
                  <a:schemeClr val="tx1"/>
                </a:solidFill>
                <a:effectLst/>
                <a:uLnTx/>
                <a:uFillTx/>
                <a:latin typeface="Comic Sans MS" panose="030F0702030302020204" pitchFamily="66" charset="0"/>
                <a:cs typeface="Times New Roman"/>
              </a:rPr>
              <a:t>–inf </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to </a:t>
            </a:r>
            <a:r>
              <a:rPr kumimoji="0" lang="en-US" sz="2400" b="0" i="0" u="none" strike="noStrike" kern="0" cap="none" spc="0" normalizeH="0" baseline="0" noProof="0" dirty="0">
                <a:ln>
                  <a:noFill/>
                </a:ln>
                <a:solidFill>
                  <a:schemeClr val="tx1"/>
                </a:solidFill>
                <a:effectLst/>
                <a:uLnTx/>
                <a:uFillTx/>
                <a:latin typeface="Comic Sans MS" panose="030F0702030302020204" pitchFamily="66" charset="0"/>
                <a:cs typeface="Times New Roman"/>
              </a:rPr>
              <a:t>+inf</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a:t>
            </a:r>
          </a:p>
          <a:p>
            <a:pPr marL="264319" marR="0" lvl="0" indent="-264319" algn="l" defTabSz="914400" rtl="0" eaLnBrk="0" fontAlgn="base" latinLnBrk="0" hangingPunct="0">
              <a:lnSpc>
                <a:spcPct val="100000"/>
              </a:lnSpc>
              <a:spcBef>
                <a:spcPct val="50000"/>
              </a:spcBef>
              <a:spcAft>
                <a:spcPct val="0"/>
              </a:spcAft>
              <a:buClr>
                <a:srgbClr val="0000FF"/>
              </a:buClr>
              <a:buSzPct val="100000"/>
              <a:buFont typeface="Courier New" panose="02070309020205020404" pitchFamily="49" charset="0"/>
              <a:buChar char="o"/>
              <a:tabLst/>
              <a:defRPr/>
            </a:pP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The neuron doesn’t know the bounds of the value.</a:t>
            </a:r>
          </a:p>
          <a:p>
            <a:pPr marL="264319" marR="0" lvl="0" indent="-264319" algn="l" defTabSz="914400" rtl="0" eaLnBrk="0" fontAlgn="base" latinLnBrk="0" hangingPunct="0">
              <a:lnSpc>
                <a:spcPct val="100000"/>
              </a:lnSpc>
              <a:spcBef>
                <a:spcPct val="50000"/>
              </a:spcBef>
              <a:spcAft>
                <a:spcPct val="0"/>
              </a:spcAft>
              <a:buClr>
                <a:srgbClr val="0000FF"/>
              </a:buClr>
              <a:buSzPct val="100000"/>
              <a:buFont typeface="Courier New" panose="02070309020205020404" pitchFamily="49" charset="0"/>
              <a:buChar char="o"/>
              <a:tabLst/>
              <a:defRPr/>
            </a:pPr>
            <a:r>
              <a:rPr kumimoji="0" lang="en-US" sz="2400" b="0" i="0" u="none" strike="noStrike" kern="0" cap="none" spc="0" normalizeH="0" baseline="0" noProof="0" dirty="0">
                <a:ln>
                  <a:noFill/>
                </a:ln>
                <a:solidFill>
                  <a:srgbClr val="FF0000"/>
                </a:solidFill>
                <a:effectLst/>
                <a:uLnTx/>
                <a:uFillTx/>
                <a:latin typeface="Comic Sans MS" panose="030F0702030302020204" pitchFamily="66" charset="0"/>
                <a:cs typeface="Times New Roman"/>
              </a:rPr>
              <a:t>So how do we decide whether the neuron should fire or not?</a:t>
            </a:r>
          </a:p>
          <a:p>
            <a:pPr marL="685800" lvl="1" indent="-342900">
              <a:buClr>
                <a:srgbClr val="0000FF"/>
              </a:buClr>
              <a:buFont typeface="Wingdings" panose="05000000000000000000" pitchFamily="2" charset="2"/>
              <a:buChar char="§"/>
              <a:defRPr/>
            </a:pPr>
            <a:r>
              <a:rPr kumimoji="0" lang="en-US" sz="2800" b="0" i="1" u="none" strike="noStrike" kern="0" cap="none" spc="0" normalizeH="0" baseline="0" noProof="0" dirty="0">
                <a:ln>
                  <a:noFill/>
                </a:ln>
                <a:solidFill>
                  <a:srgbClr val="00B050"/>
                </a:solidFill>
                <a:uLnTx/>
                <a:uFillTx/>
                <a:latin typeface="Comic Sans MS" panose="030F0702030302020204" pitchFamily="66" charset="0"/>
                <a:cs typeface="Times New Roman"/>
              </a:rPr>
              <a:t>Activation functions</a:t>
            </a:r>
          </a:p>
          <a:p>
            <a:pPr marL="264319" marR="0" lvl="0" indent="-264319" algn="l" defTabSz="914400" rtl="0" eaLnBrk="0" fontAlgn="base" latinLnBrk="0" hangingPunct="0">
              <a:lnSpc>
                <a:spcPct val="100000"/>
              </a:lnSpc>
              <a:spcBef>
                <a:spcPct val="50000"/>
              </a:spcBef>
              <a:spcAft>
                <a:spcPct val="0"/>
              </a:spcAft>
              <a:buClr>
                <a:srgbClr val="0000FF"/>
              </a:buClr>
              <a:buSzPct val="100000"/>
              <a:buFont typeface="Courier New" panose="02070309020205020404" pitchFamily="49" charset="0"/>
              <a:buChar char="o"/>
              <a:tabLst/>
              <a:defRPr/>
            </a:pPr>
            <a:endParaRPr kumimoji="0" lang="en-US" sz="2400" b="0" i="0" u="none" strike="noStrike" kern="0" cap="none" spc="0" normalizeH="0" baseline="0" noProof="0" dirty="0">
              <a:ln>
                <a:noFill/>
              </a:ln>
              <a:solidFill>
                <a:srgbClr val="0000FF"/>
              </a:solidFill>
              <a:effectLst/>
              <a:uLnTx/>
              <a:uFillTx/>
              <a:latin typeface="Times New Roman"/>
              <a:ea typeface="+mn-ea"/>
              <a:cs typeface="Times New Roman"/>
            </a:endParaRPr>
          </a:p>
        </p:txBody>
      </p:sp>
    </p:spTree>
    <p:extLst>
      <p:ext uri="{BB962C8B-B14F-4D97-AF65-F5344CB8AC3E}">
        <p14:creationId xmlns:p14="http://schemas.microsoft.com/office/powerpoint/2010/main" val="2855155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4D4603E8-A6C6-4CF1-85F2-9D500C103ED8}"/>
              </a:ext>
            </a:extLst>
          </p:cNvPr>
          <p:cNvSpPr>
            <a:spLocks noGrp="1" noChangeArrowheads="1"/>
          </p:cNvSpPr>
          <p:nvPr>
            <p:ph type="title"/>
          </p:nvPr>
        </p:nvSpPr>
        <p:spPr>
          <a:xfrm>
            <a:off x="0" y="0"/>
            <a:ext cx="9144000" cy="762000"/>
          </a:xfrm>
        </p:spPr>
        <p:txBody>
          <a:bodyPr/>
          <a:lstStyle/>
          <a:p>
            <a:pPr algn="ctr"/>
            <a:r>
              <a:rPr lang="en-US" altLang="en-US" sz="5400" dirty="0">
                <a:solidFill>
                  <a:srgbClr val="0070C0"/>
                </a:solidFill>
                <a:effectLst>
                  <a:outerShdw blurRad="38100" dist="38100" dir="2700000" algn="tl">
                    <a:srgbClr val="000000">
                      <a:alpha val="43137"/>
                    </a:srgbClr>
                  </a:outerShdw>
                </a:effectLst>
                <a:latin typeface="Comic Sans MS" panose="030F0702030302020204" pitchFamily="66" charset="0"/>
              </a:rPr>
              <a:t>Activation Functions</a:t>
            </a:r>
          </a:p>
        </p:txBody>
      </p:sp>
      <p:sp>
        <p:nvSpPr>
          <p:cNvPr id="6" name="Slide Number Placeholder 1">
            <a:extLst>
              <a:ext uri="{FF2B5EF4-FFF2-40B4-BE49-F238E27FC236}">
                <a16:creationId xmlns:a16="http://schemas.microsoft.com/office/drawing/2014/main" id="{A44B8530-8C12-4E53-8ACA-A7A67CAA813B}"/>
              </a:ext>
            </a:extLst>
          </p:cNvPr>
          <p:cNvSpPr>
            <a:spLocks noGrp="1"/>
          </p:cNvSpPr>
          <p:nvPr>
            <p:ph type="sldNum" sz="quarter" idx="11"/>
          </p:nvPr>
        </p:nvSpPr>
        <p:spPr>
          <a:xfrm>
            <a:off x="8686800" y="6629400"/>
            <a:ext cx="457200" cy="228600"/>
          </a:xfrm>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15</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1026" name="Picture 2">
            <a:extLst>
              <a:ext uri="{FF2B5EF4-FFF2-40B4-BE49-F238E27FC236}">
                <a16:creationId xmlns:a16="http://schemas.microsoft.com/office/drawing/2014/main" id="{1B38134F-7D34-9474-95C3-6C3A5FBB0B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72" r="50214" b="16364"/>
          <a:stretch/>
        </p:blipFill>
        <p:spPr bwMode="auto">
          <a:xfrm>
            <a:off x="447356" y="3962400"/>
            <a:ext cx="416498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3E0A7E5B-90A7-E388-2E6F-8744A7AA5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86" t="5454" b="16364"/>
          <a:stretch/>
        </p:blipFill>
        <p:spPr bwMode="auto">
          <a:xfrm>
            <a:off x="4744132" y="3962400"/>
            <a:ext cx="4200842"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1F4F4FE-B5D5-3D26-3772-CB1B0718A21A}"/>
              </a:ext>
            </a:extLst>
          </p:cNvPr>
          <p:cNvSpPr txBox="1"/>
          <p:nvPr/>
        </p:nvSpPr>
        <p:spPr>
          <a:xfrm>
            <a:off x="0" y="961935"/>
            <a:ext cx="8944974" cy="2800767"/>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0000FF"/>
                </a:solidFill>
                <a:effectLst/>
                <a:latin typeface="charter"/>
              </a:rPr>
              <a:t>An </a:t>
            </a:r>
            <a:r>
              <a:rPr lang="en-US" sz="2200" b="0" i="0" u="sng" dirty="0">
                <a:solidFill>
                  <a:srgbClr val="00B050"/>
                </a:solidFill>
                <a:effectLst/>
                <a:latin typeface="Comic Sans MS" panose="030F0702030302020204" pitchFamily="66" charset="0"/>
              </a:rPr>
              <a:t>activation function</a:t>
            </a:r>
            <a:r>
              <a:rPr lang="en-US" sz="2200" b="0" i="0" dirty="0">
                <a:solidFill>
                  <a:srgbClr val="00B050"/>
                </a:solidFill>
                <a:effectLst/>
                <a:latin typeface="Comic Sans MS" panose="030F0702030302020204" pitchFamily="66" charset="0"/>
              </a:rPr>
              <a:t> </a:t>
            </a:r>
            <a:r>
              <a:rPr lang="en-US" sz="2200" b="0" i="0" dirty="0">
                <a:solidFill>
                  <a:srgbClr val="0000FF"/>
                </a:solidFill>
                <a:effectLst/>
                <a:latin typeface="charter"/>
              </a:rPr>
              <a:t>is a function that is added into an artificial neural network to </a:t>
            </a:r>
            <a:r>
              <a:rPr lang="en-US" sz="2200" i="1" u="sng" dirty="0">
                <a:solidFill>
                  <a:srgbClr val="00B050"/>
                </a:solidFill>
                <a:effectLst/>
                <a:latin typeface="Comic Sans MS" panose="030F0702030302020204" pitchFamily="66" charset="0"/>
              </a:rPr>
              <a:t>help the network learn</a:t>
            </a:r>
            <a:r>
              <a:rPr lang="en-US" sz="2200" i="1" dirty="0">
                <a:solidFill>
                  <a:srgbClr val="00B050"/>
                </a:solidFill>
                <a:effectLst/>
                <a:latin typeface="Comic Sans MS" panose="030F0702030302020204" pitchFamily="66" charset="0"/>
              </a:rPr>
              <a:t> </a:t>
            </a:r>
            <a:r>
              <a:rPr lang="en-US" sz="2200" i="1" dirty="0">
                <a:solidFill>
                  <a:srgbClr val="FF0000"/>
                </a:solidFill>
                <a:latin typeface="charter"/>
              </a:rPr>
              <a:t>complex patterns </a:t>
            </a:r>
            <a:r>
              <a:rPr lang="en-US" sz="2200" i="1" dirty="0">
                <a:solidFill>
                  <a:srgbClr val="0000FF"/>
                </a:solidFill>
                <a:effectLst/>
                <a:latin typeface="charter"/>
              </a:rPr>
              <a:t>in the data</a:t>
            </a:r>
            <a:r>
              <a:rPr lang="en-US" sz="2200" b="0" i="0" dirty="0">
                <a:solidFill>
                  <a:srgbClr val="0000FF"/>
                </a:solidFill>
                <a:effectLst/>
                <a:latin typeface="charter"/>
              </a:rPr>
              <a:t>.</a:t>
            </a:r>
          </a:p>
          <a:p>
            <a:pPr marL="285750" indent="-285750">
              <a:buFont typeface="Arial" panose="020B0604020202020204" pitchFamily="34" charset="0"/>
              <a:buChar char="•"/>
            </a:pPr>
            <a:r>
              <a:rPr lang="en-US" sz="2200" dirty="0">
                <a:solidFill>
                  <a:srgbClr val="0000FF"/>
                </a:solidFill>
              </a:rPr>
              <a:t>When </a:t>
            </a:r>
            <a:r>
              <a:rPr lang="en-US" sz="2200" dirty="0">
                <a:solidFill>
                  <a:srgbClr val="FF0000"/>
                </a:solidFill>
                <a:latin typeface="Comic Sans MS" panose="030F0702030302020204" pitchFamily="66" charset="0"/>
              </a:rPr>
              <a:t>comparing</a:t>
            </a:r>
            <a:r>
              <a:rPr lang="en-US" sz="2200" dirty="0">
                <a:solidFill>
                  <a:srgbClr val="0000FF"/>
                </a:solidFill>
              </a:rPr>
              <a:t> with a neuron-based model that is </a:t>
            </a:r>
            <a:r>
              <a:rPr lang="en-US" sz="2200" dirty="0">
                <a:latin typeface="Comic Sans MS" panose="030F0702030302020204" pitchFamily="66" charset="0"/>
              </a:rPr>
              <a:t>in our brains</a:t>
            </a:r>
            <a:r>
              <a:rPr lang="en-US" sz="2200" dirty="0">
                <a:solidFill>
                  <a:srgbClr val="0000FF"/>
                </a:solidFill>
              </a:rPr>
              <a:t>, the </a:t>
            </a:r>
            <a:r>
              <a:rPr lang="en-US" sz="2200" u="sng" dirty="0">
                <a:solidFill>
                  <a:srgbClr val="00B050"/>
                </a:solidFill>
                <a:latin typeface="Comic Sans MS" panose="030F0702030302020204" pitchFamily="66" charset="0"/>
              </a:rPr>
              <a:t>activation function</a:t>
            </a:r>
            <a:r>
              <a:rPr lang="en-US" sz="2200" dirty="0">
                <a:solidFill>
                  <a:srgbClr val="00B050"/>
                </a:solidFill>
                <a:latin typeface="Comic Sans MS" panose="030F0702030302020204" pitchFamily="66" charset="0"/>
              </a:rPr>
              <a:t> </a:t>
            </a:r>
            <a:r>
              <a:rPr lang="en-US" sz="2200" dirty="0">
                <a:solidFill>
                  <a:srgbClr val="0000FF"/>
                </a:solidFill>
              </a:rPr>
              <a:t>is at the end </a:t>
            </a:r>
            <a:r>
              <a:rPr lang="en-US" sz="2200" dirty="0">
                <a:solidFill>
                  <a:srgbClr val="FF0000"/>
                </a:solidFill>
                <a:latin typeface="Comic Sans MS" panose="030F0702030302020204" pitchFamily="66" charset="0"/>
              </a:rPr>
              <a:t>deciding what is to be fired </a:t>
            </a:r>
            <a:r>
              <a:rPr lang="en-US" sz="2200" dirty="0">
                <a:solidFill>
                  <a:srgbClr val="0000FF"/>
                </a:solidFill>
              </a:rPr>
              <a:t>to the next neuron. </a:t>
            </a:r>
          </a:p>
          <a:p>
            <a:pPr marL="285750" indent="-285750">
              <a:buFont typeface="Arial" panose="020B0604020202020204" pitchFamily="34" charset="0"/>
              <a:buChar char="•"/>
            </a:pPr>
            <a:r>
              <a:rPr lang="en-US" sz="2200" dirty="0">
                <a:solidFill>
                  <a:srgbClr val="0000FF"/>
                </a:solidFill>
              </a:rPr>
              <a:t>That is exactly what an </a:t>
            </a:r>
            <a:r>
              <a:rPr lang="en-US" sz="2200" i="1" u="sng" dirty="0">
                <a:solidFill>
                  <a:srgbClr val="00B050"/>
                </a:solidFill>
                <a:latin typeface="Comic Sans MS" panose="030F0702030302020204" pitchFamily="66" charset="0"/>
              </a:rPr>
              <a:t>activation function</a:t>
            </a:r>
            <a:r>
              <a:rPr lang="en-US" sz="2200" dirty="0">
                <a:solidFill>
                  <a:srgbClr val="00B050"/>
                </a:solidFill>
                <a:latin typeface="Comic Sans MS" panose="030F0702030302020204" pitchFamily="66" charset="0"/>
              </a:rPr>
              <a:t> </a:t>
            </a:r>
            <a:r>
              <a:rPr lang="en-US" sz="2200" dirty="0">
                <a:solidFill>
                  <a:srgbClr val="0000FF"/>
                </a:solidFill>
              </a:rPr>
              <a:t>does in an </a:t>
            </a:r>
            <a:r>
              <a:rPr lang="en-US" sz="2200" dirty="0">
                <a:latin typeface="Comic Sans MS" panose="030F0702030302020204" pitchFamily="66" charset="0"/>
              </a:rPr>
              <a:t>ANN</a:t>
            </a:r>
            <a:r>
              <a:rPr lang="en-US" sz="2200" dirty="0">
                <a:solidFill>
                  <a:srgbClr val="0000FF"/>
                </a:solidFill>
              </a:rPr>
              <a:t> as well.  It </a:t>
            </a:r>
            <a:r>
              <a:rPr lang="en-US" sz="2200" dirty="0">
                <a:solidFill>
                  <a:srgbClr val="0000FF"/>
                </a:solidFill>
                <a:latin typeface="Comic Sans MS" panose="030F0702030302020204" pitchFamily="66" charset="0"/>
              </a:rPr>
              <a:t>takes in </a:t>
            </a:r>
            <a:r>
              <a:rPr lang="en-US" sz="2200" u="sng" dirty="0">
                <a:latin typeface="Comic Sans MS" panose="030F0702030302020204" pitchFamily="66" charset="0"/>
              </a:rPr>
              <a:t>the output signal</a:t>
            </a:r>
            <a:r>
              <a:rPr lang="en-US" sz="2200" dirty="0">
                <a:latin typeface="Comic Sans MS" panose="030F0702030302020204" pitchFamily="66" charset="0"/>
              </a:rPr>
              <a:t> </a:t>
            </a:r>
            <a:r>
              <a:rPr lang="en-US" sz="2200" dirty="0">
                <a:solidFill>
                  <a:srgbClr val="0000FF"/>
                </a:solidFill>
              </a:rPr>
              <a:t>from the previous cell and </a:t>
            </a:r>
            <a:r>
              <a:rPr lang="en-US" sz="2200" u="sng" dirty="0">
                <a:latin typeface="Comic Sans MS" panose="030F0702030302020204" pitchFamily="66" charset="0"/>
              </a:rPr>
              <a:t>converts it into some form</a:t>
            </a:r>
            <a:r>
              <a:rPr lang="en-US" sz="2200" dirty="0">
                <a:solidFill>
                  <a:srgbClr val="0000FF"/>
                </a:solidFill>
              </a:rPr>
              <a:t> that can be taken as input to the next cell.</a:t>
            </a:r>
          </a:p>
        </p:txBody>
      </p:sp>
      <p:cxnSp>
        <p:nvCxnSpPr>
          <p:cNvPr id="3" name="Straight Arrow Connector 2">
            <a:extLst>
              <a:ext uri="{FF2B5EF4-FFF2-40B4-BE49-F238E27FC236}">
                <a16:creationId xmlns:a16="http://schemas.microsoft.com/office/drawing/2014/main" id="{D4B11CE2-3C8E-D91E-9650-8C33F3661AD3}"/>
              </a:ext>
            </a:extLst>
          </p:cNvPr>
          <p:cNvCxnSpPr/>
          <p:nvPr/>
        </p:nvCxnSpPr>
        <p:spPr>
          <a:xfrm flipH="1" flipV="1">
            <a:off x="7924800" y="6096000"/>
            <a:ext cx="381000" cy="5334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92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9"/>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FD83C395-28A6-4E8E-B006-72F2DD61BA57}"/>
              </a:ext>
            </a:extLst>
          </p:cNvPr>
          <p:cNvSpPr txBox="1">
            <a:spLocks/>
          </p:cNvSpPr>
          <p:nvPr/>
        </p:nvSpPr>
        <p:spPr>
          <a:xfrm>
            <a:off x="0" y="-1"/>
            <a:ext cx="9144000" cy="6810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Times New Roman"/>
              </a:rPr>
              <a:t>Artificial Neural Networks</a:t>
            </a:r>
          </a:p>
        </p:txBody>
      </p:sp>
      <p:sp>
        <p:nvSpPr>
          <p:cNvPr id="6" name="Slide Number Placeholder 1">
            <a:extLst>
              <a:ext uri="{FF2B5EF4-FFF2-40B4-BE49-F238E27FC236}">
                <a16:creationId xmlns:a16="http://schemas.microsoft.com/office/drawing/2014/main" id="{D612D0AD-4E28-41D2-AD22-DB4897E5599C}"/>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Times New Roman"/>
              </a:rPr>
              <a:pPr marL="0" marR="0" lvl="0" indent="0" algn="r" defTabSz="914400" rtl="0" eaLnBrk="0" fontAlgn="auto" latinLnBrk="0" hangingPunct="0">
                <a:lnSpc>
                  <a:spcPct val="100000"/>
                </a:lnSpc>
                <a:spcBef>
                  <a:spcPts val="0"/>
                </a:spcBef>
                <a:spcAft>
                  <a:spcPts val="0"/>
                </a:spcAft>
                <a:buClrTx/>
                <a:buSzTx/>
                <a:buFontTx/>
                <a:buNone/>
                <a:tabLst/>
                <a:defRPr/>
              </a:pPr>
              <a:t>16</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Times New Roman"/>
            </a:endParaRPr>
          </a:p>
        </p:txBody>
      </p:sp>
      <p:sp>
        <p:nvSpPr>
          <p:cNvPr id="7" name="Content Placeholder 2">
            <a:extLst>
              <a:ext uri="{FF2B5EF4-FFF2-40B4-BE49-F238E27FC236}">
                <a16:creationId xmlns:a16="http://schemas.microsoft.com/office/drawing/2014/main" id="{91A5CD0A-D35C-4849-A571-B2AFBD7FBF57}"/>
              </a:ext>
            </a:extLst>
          </p:cNvPr>
          <p:cNvSpPr>
            <a:spLocks noGrp="1"/>
          </p:cNvSpPr>
          <p:nvPr>
            <p:ph idx="1"/>
          </p:nvPr>
        </p:nvSpPr>
        <p:spPr>
          <a:xfrm>
            <a:off x="166492" y="1045368"/>
            <a:ext cx="8763000" cy="1488282"/>
          </a:xfrm>
        </p:spPr>
        <p:txBody>
          <a:bodyPr>
            <a:normAutofit fontScale="92500" lnSpcReduction="10000"/>
          </a:bodyPr>
          <a:lstStyle/>
          <a:p>
            <a:pPr>
              <a:buClr>
                <a:srgbClr val="0000FF"/>
              </a:buClr>
              <a:buFont typeface="Courier New" panose="02070309020205020404" pitchFamily="49" charset="0"/>
              <a:buChar char="o"/>
            </a:pPr>
            <a:r>
              <a:rPr lang="en-US" sz="2400" b="0" i="1" dirty="0">
                <a:solidFill>
                  <a:schemeClr val="tx1"/>
                </a:solidFill>
                <a:latin typeface="Comic Sans MS" panose="030F0702030302020204" pitchFamily="66" charset="0"/>
              </a:rPr>
              <a:t>ANNs</a:t>
            </a:r>
            <a:r>
              <a:rPr lang="en-US" sz="2400" b="0" dirty="0">
                <a:solidFill>
                  <a:srgbClr val="0000FF"/>
                </a:solidFill>
              </a:rPr>
              <a:t> calculate a “</a:t>
            </a:r>
            <a:r>
              <a:rPr lang="en-US" sz="2400" b="0" dirty="0">
                <a:solidFill>
                  <a:schemeClr val="tx1"/>
                </a:solidFill>
                <a:latin typeface="Comic Sans MS" panose="030F0702030302020204" pitchFamily="66" charset="0"/>
              </a:rPr>
              <a:t>weighted sum</a:t>
            </a:r>
            <a:r>
              <a:rPr lang="en-US" sz="2400" b="0" dirty="0">
                <a:solidFill>
                  <a:srgbClr val="0000FF"/>
                </a:solidFill>
              </a:rPr>
              <a:t>” of its input, </a:t>
            </a:r>
            <a:r>
              <a:rPr lang="en-US" sz="2400" b="0" dirty="0">
                <a:solidFill>
                  <a:schemeClr val="tx1"/>
                </a:solidFill>
                <a:latin typeface="Comic Sans MS" panose="030F0702030302020204" pitchFamily="66" charset="0"/>
              </a:rPr>
              <a:t>adds a bias </a:t>
            </a:r>
            <a:r>
              <a:rPr lang="en-US" sz="2400" b="0" dirty="0">
                <a:solidFill>
                  <a:srgbClr val="0000FF"/>
                </a:solidFill>
              </a:rPr>
              <a:t>and then decide whether it should be “</a:t>
            </a:r>
            <a:r>
              <a:rPr lang="en-US" sz="2400" b="0" i="1" dirty="0">
                <a:solidFill>
                  <a:srgbClr val="FF0000"/>
                </a:solidFill>
                <a:latin typeface="Comic Sans MS" panose="030F0702030302020204" pitchFamily="66" charset="0"/>
              </a:rPr>
              <a:t>fired</a:t>
            </a:r>
            <a:r>
              <a:rPr lang="en-US" sz="2400" b="0" dirty="0">
                <a:solidFill>
                  <a:srgbClr val="0000FF"/>
                </a:solidFill>
              </a:rPr>
              <a:t>” </a:t>
            </a:r>
            <a:r>
              <a:rPr lang="en-US" sz="2400" b="0" dirty="0">
                <a:solidFill>
                  <a:srgbClr val="FF0000"/>
                </a:solidFill>
              </a:rPr>
              <a:t>or not</a:t>
            </a:r>
            <a:endParaRPr lang="en-US" sz="2400" b="0" dirty="0">
              <a:solidFill>
                <a:srgbClr val="0000FF"/>
              </a:solidFill>
            </a:endParaRPr>
          </a:p>
          <a:p>
            <a:pPr>
              <a:buClr>
                <a:srgbClr val="0000FF"/>
              </a:buClr>
              <a:buFont typeface="Courier New" panose="02070309020205020404" pitchFamily="49" charset="0"/>
              <a:buChar char="o"/>
            </a:pPr>
            <a:r>
              <a:rPr lang="en-US" sz="2400" b="0" dirty="0">
                <a:solidFill>
                  <a:srgbClr val="0000FF"/>
                </a:solidFill>
              </a:rPr>
              <a:t>To normalize this range of values, we use </a:t>
            </a:r>
            <a:r>
              <a:rPr lang="en-US" sz="2400" b="0" i="1" dirty="0">
                <a:solidFill>
                  <a:srgbClr val="00B050"/>
                </a:solidFill>
                <a:latin typeface="Comic Sans MS" panose="030F0702030302020204" pitchFamily="66" charset="0"/>
              </a:rPr>
              <a:t>Activation Functions </a:t>
            </a:r>
            <a:r>
              <a:rPr lang="en-US" sz="2400" b="0" dirty="0">
                <a:solidFill>
                  <a:srgbClr val="0000FF"/>
                </a:solidFill>
              </a:rPr>
              <a:t>to make the whole process statistically balanced.</a:t>
            </a:r>
          </a:p>
        </p:txBody>
      </p:sp>
      <p:pic>
        <p:nvPicPr>
          <p:cNvPr id="1026" name="Picture 2">
            <a:extLst>
              <a:ext uri="{FF2B5EF4-FFF2-40B4-BE49-F238E27FC236}">
                <a16:creationId xmlns:a16="http://schemas.microsoft.com/office/drawing/2014/main" id="{4BE0C03F-1754-4BA9-968F-48BCDC0217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0" r="13151"/>
          <a:stretch/>
        </p:blipFill>
        <p:spPr bwMode="auto">
          <a:xfrm>
            <a:off x="1092199" y="2895600"/>
            <a:ext cx="6553201" cy="3371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D207D2-4212-99E0-410B-2B1C4650CE16}"/>
              </a:ext>
            </a:extLst>
          </p:cNvPr>
          <p:cNvSpPr txBox="1"/>
          <p:nvPr/>
        </p:nvSpPr>
        <p:spPr>
          <a:xfrm>
            <a:off x="5441873" y="5066743"/>
            <a:ext cx="3594254" cy="923330"/>
          </a:xfrm>
          <a:prstGeom prst="rect">
            <a:avLst/>
          </a:prstGeom>
          <a:noFill/>
        </p:spPr>
        <p:txBody>
          <a:bodyPr wrap="none" rtlCol="0">
            <a:spAutoFit/>
          </a:bodyPr>
          <a:lstStyle/>
          <a:p>
            <a:pPr algn="ctr"/>
            <a:r>
              <a:rPr lang="en-US" dirty="0"/>
              <a:t>Different types of </a:t>
            </a:r>
            <a:r>
              <a:rPr lang="en-US" dirty="0">
                <a:solidFill>
                  <a:srgbClr val="00B050"/>
                </a:solidFill>
                <a:latin typeface="Comic Sans MS" panose="030F0702030302020204" pitchFamily="66" charset="0"/>
              </a:rPr>
              <a:t>activation</a:t>
            </a:r>
          </a:p>
          <a:p>
            <a:pPr algn="ctr"/>
            <a:r>
              <a:rPr lang="en-US" dirty="0">
                <a:solidFill>
                  <a:srgbClr val="00B050"/>
                </a:solidFill>
                <a:latin typeface="Comic Sans MS" panose="030F0702030302020204" pitchFamily="66" charset="0"/>
              </a:rPr>
              <a:t>Functions </a:t>
            </a:r>
            <a:r>
              <a:rPr lang="en-US" dirty="0"/>
              <a:t>exist </a:t>
            </a:r>
            <a:r>
              <a:rPr lang="en-US" dirty="0">
                <a:solidFill>
                  <a:srgbClr val="0000FF"/>
                </a:solidFill>
              </a:rPr>
              <a:t>in an </a:t>
            </a:r>
            <a:r>
              <a:rPr lang="en-US" dirty="0">
                <a:latin typeface="Comic Sans MS" panose="030F0702030302020204" pitchFamily="66" charset="0"/>
              </a:rPr>
              <a:t>ANN</a:t>
            </a:r>
            <a:r>
              <a:rPr lang="en-US" dirty="0">
                <a:solidFill>
                  <a:srgbClr val="0000FF"/>
                </a:solidFill>
              </a:rPr>
              <a:t> </a:t>
            </a:r>
          </a:p>
          <a:p>
            <a:pPr algn="ctr"/>
            <a:r>
              <a:rPr lang="en-US" dirty="0">
                <a:solidFill>
                  <a:srgbClr val="FF0000"/>
                </a:solidFill>
                <a:latin typeface="Comic Sans MS" panose="030F0702030302020204" pitchFamily="66" charset="0"/>
              </a:rPr>
              <a:t>depending on the layer and task</a:t>
            </a:r>
          </a:p>
        </p:txBody>
      </p:sp>
      <p:sp>
        <p:nvSpPr>
          <p:cNvPr id="5" name="TextBox 4">
            <a:extLst>
              <a:ext uri="{FF2B5EF4-FFF2-40B4-BE49-F238E27FC236}">
                <a16:creationId xmlns:a16="http://schemas.microsoft.com/office/drawing/2014/main" id="{25C0C784-F114-1783-4664-4FC27919B2D9}"/>
              </a:ext>
            </a:extLst>
          </p:cNvPr>
          <p:cNvSpPr txBox="1"/>
          <p:nvPr/>
        </p:nvSpPr>
        <p:spPr>
          <a:xfrm>
            <a:off x="5494937" y="2685721"/>
            <a:ext cx="3488126" cy="646331"/>
          </a:xfrm>
          <a:prstGeom prst="rect">
            <a:avLst/>
          </a:prstGeom>
          <a:solidFill>
            <a:srgbClr val="FFFFCC"/>
          </a:solidFill>
          <a:ln w="22225">
            <a:solidFill>
              <a:schemeClr val="tx1"/>
            </a:solidFill>
          </a:ln>
        </p:spPr>
        <p:txBody>
          <a:bodyPr wrap="square">
            <a:spAutoFit/>
          </a:bodyPr>
          <a:lstStyle/>
          <a:p>
            <a:pPr algn="ctr"/>
            <a:r>
              <a:rPr lang="en-US" dirty="0">
                <a:solidFill>
                  <a:srgbClr val="0000FF"/>
                </a:solidFill>
                <a:latin typeface="Comic Sans MS" panose="030F0702030302020204" pitchFamily="66" charset="0"/>
              </a:rPr>
              <a:t>Helps keep the computation in an </a:t>
            </a:r>
            <a:r>
              <a:rPr lang="en-US" dirty="0">
                <a:latin typeface="Comic Sans MS" panose="030F0702030302020204" pitchFamily="66" charset="0"/>
              </a:rPr>
              <a:t>ANN</a:t>
            </a:r>
            <a:r>
              <a:rPr lang="en-US" dirty="0"/>
              <a:t> </a:t>
            </a:r>
            <a:r>
              <a:rPr lang="en-US" u="sng" dirty="0">
                <a:solidFill>
                  <a:srgbClr val="00B050"/>
                </a:solidFill>
                <a:latin typeface="Comic Sans MS" panose="030F0702030302020204" pitchFamily="66" charset="0"/>
              </a:rPr>
              <a:t>bounded and stable</a:t>
            </a:r>
          </a:p>
        </p:txBody>
      </p:sp>
    </p:spTree>
    <p:extLst>
      <p:ext uri="{BB962C8B-B14F-4D97-AF65-F5344CB8AC3E}">
        <p14:creationId xmlns:p14="http://schemas.microsoft.com/office/powerpoint/2010/main" val="2641806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B9EA71E-B178-46BB-BF0A-FA8FC82F437E}"/>
              </a:ext>
            </a:extLst>
          </p:cNvPr>
          <p:cNvSpPr>
            <a:spLocks noGrp="1" noChangeArrowheads="1"/>
          </p:cNvSpPr>
          <p:nvPr>
            <p:ph type="title"/>
          </p:nvPr>
        </p:nvSpPr>
        <p:spPr>
          <a:xfrm>
            <a:off x="0" y="0"/>
            <a:ext cx="9144000" cy="701674"/>
          </a:xfrm>
        </p:spPr>
        <p:txBody>
          <a:bodyPr>
            <a:noAutofit/>
          </a:bodyPr>
          <a:lstStyle/>
          <a:p>
            <a:pPr algn="ctr" eaLnBrk="1" hangingPunct="1"/>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Activation Functions</a:t>
            </a:r>
          </a:p>
        </p:txBody>
      </p:sp>
      <p:grpSp>
        <p:nvGrpSpPr>
          <p:cNvPr id="2" name="Group 1">
            <a:extLst>
              <a:ext uri="{FF2B5EF4-FFF2-40B4-BE49-F238E27FC236}">
                <a16:creationId xmlns:a16="http://schemas.microsoft.com/office/drawing/2014/main" id="{6E638591-C197-DE03-C1D5-87BEC987AF26}"/>
              </a:ext>
            </a:extLst>
          </p:cNvPr>
          <p:cNvGrpSpPr/>
          <p:nvPr/>
        </p:nvGrpSpPr>
        <p:grpSpPr>
          <a:xfrm>
            <a:off x="1616075" y="1306573"/>
            <a:ext cx="2630488" cy="2709862"/>
            <a:chOff x="533400" y="1404938"/>
            <a:chExt cx="2630488" cy="2709862"/>
          </a:xfrm>
        </p:grpSpPr>
        <p:sp>
          <p:nvSpPr>
            <p:cNvPr id="18435" name="Line 3">
              <a:extLst>
                <a:ext uri="{FF2B5EF4-FFF2-40B4-BE49-F238E27FC236}">
                  <a16:creationId xmlns:a16="http://schemas.microsoft.com/office/drawing/2014/main" id="{466EE192-C865-46BD-B5E6-81EDC10D9B1B}"/>
                </a:ext>
              </a:extLst>
            </p:cNvPr>
            <p:cNvSpPr>
              <a:spLocks noChangeShapeType="1"/>
            </p:cNvSpPr>
            <p:nvPr/>
          </p:nvSpPr>
          <p:spPr bwMode="auto">
            <a:xfrm>
              <a:off x="1827213" y="1925638"/>
              <a:ext cx="1587" cy="2112962"/>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36" name="Line 4">
              <a:extLst>
                <a:ext uri="{FF2B5EF4-FFF2-40B4-BE49-F238E27FC236}">
                  <a16:creationId xmlns:a16="http://schemas.microsoft.com/office/drawing/2014/main" id="{501C698F-F983-410B-83F7-90D60C3BAB09}"/>
                </a:ext>
              </a:extLst>
            </p:cNvPr>
            <p:cNvSpPr>
              <a:spLocks noChangeShapeType="1"/>
            </p:cNvSpPr>
            <p:nvPr/>
          </p:nvSpPr>
          <p:spPr bwMode="auto">
            <a:xfrm flipH="1" flipV="1">
              <a:off x="533400" y="3581400"/>
              <a:ext cx="25908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37" name="Text Box 5">
              <a:extLst>
                <a:ext uri="{FF2B5EF4-FFF2-40B4-BE49-F238E27FC236}">
                  <a16:creationId xmlns:a16="http://schemas.microsoft.com/office/drawing/2014/main" id="{D447CD08-1E62-47B3-BAC7-018B0308D614}"/>
                </a:ext>
              </a:extLst>
            </p:cNvPr>
            <p:cNvSpPr txBox="1">
              <a:spLocks noChangeArrowheads="1"/>
            </p:cNvSpPr>
            <p:nvPr/>
          </p:nvSpPr>
          <p:spPr bwMode="auto">
            <a:xfrm>
              <a:off x="2819400" y="3657600"/>
              <a:ext cx="344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a</a:t>
              </a:r>
              <a:endParaRPr kumimoji="0" lang="en-US" altLang="en-US" sz="2400" b="0" i="0" u="none" strike="noStrike" kern="1200" cap="none" spc="0" normalizeH="0" baseline="-25000" noProof="0">
                <a:ln>
                  <a:noFill/>
                </a:ln>
                <a:solidFill>
                  <a:srgbClr val="000000"/>
                </a:solidFill>
                <a:effectLst/>
                <a:uLnTx/>
                <a:uFillTx/>
                <a:latin typeface="Tahoma" panose="020B0604030504040204" pitchFamily="34" charset="0"/>
                <a:ea typeface="+mn-ea"/>
                <a:cs typeface="+mn-cs"/>
              </a:endParaRPr>
            </a:p>
          </p:txBody>
        </p:sp>
        <p:sp>
          <p:nvSpPr>
            <p:cNvPr id="18438" name="Text Box 6">
              <a:extLst>
                <a:ext uri="{FF2B5EF4-FFF2-40B4-BE49-F238E27FC236}">
                  <a16:creationId xmlns:a16="http://schemas.microsoft.com/office/drawing/2014/main" id="{28A3447E-59D0-4CBA-8A07-7F7A522E13C3}"/>
                </a:ext>
              </a:extLst>
            </p:cNvPr>
            <p:cNvSpPr txBox="1">
              <a:spLocks noChangeArrowheads="1"/>
            </p:cNvSpPr>
            <p:nvPr/>
          </p:nvSpPr>
          <p:spPr bwMode="auto">
            <a:xfrm>
              <a:off x="1371600" y="17303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y</a:t>
              </a:r>
            </a:p>
          </p:txBody>
        </p:sp>
        <p:sp>
          <p:nvSpPr>
            <p:cNvPr id="18439" name="Line 7">
              <a:extLst>
                <a:ext uri="{FF2B5EF4-FFF2-40B4-BE49-F238E27FC236}">
                  <a16:creationId xmlns:a16="http://schemas.microsoft.com/office/drawing/2014/main" id="{4CAE620A-2F29-4E26-AFF0-4D3A6E919278}"/>
                </a:ext>
              </a:extLst>
            </p:cNvPr>
            <p:cNvSpPr>
              <a:spLocks noChangeShapeType="1"/>
            </p:cNvSpPr>
            <p:nvPr/>
          </p:nvSpPr>
          <p:spPr bwMode="auto">
            <a:xfrm>
              <a:off x="838200" y="3581400"/>
              <a:ext cx="99060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0" name="Line 8">
              <a:extLst>
                <a:ext uri="{FF2B5EF4-FFF2-40B4-BE49-F238E27FC236}">
                  <a16:creationId xmlns:a16="http://schemas.microsoft.com/office/drawing/2014/main" id="{5AF41652-D349-4D1E-8231-6336B200C597}"/>
                </a:ext>
              </a:extLst>
            </p:cNvPr>
            <p:cNvSpPr>
              <a:spLocks noChangeShapeType="1"/>
            </p:cNvSpPr>
            <p:nvPr/>
          </p:nvSpPr>
          <p:spPr bwMode="auto">
            <a:xfrm>
              <a:off x="1828800" y="2590800"/>
              <a:ext cx="129540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8" name="Text Box 26">
              <a:extLst>
                <a:ext uri="{FF2B5EF4-FFF2-40B4-BE49-F238E27FC236}">
                  <a16:creationId xmlns:a16="http://schemas.microsoft.com/office/drawing/2014/main" id="{02D1B62C-143D-40F8-909E-C910D9FA8CD9}"/>
                </a:ext>
              </a:extLst>
            </p:cNvPr>
            <p:cNvSpPr txBox="1">
              <a:spLocks noChangeArrowheads="1"/>
            </p:cNvSpPr>
            <p:nvPr/>
          </p:nvSpPr>
          <p:spPr bwMode="auto">
            <a:xfrm>
              <a:off x="1660525" y="1404938"/>
              <a:ext cx="1435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threshold</a:t>
              </a:r>
            </a:p>
          </p:txBody>
        </p:sp>
      </p:grpSp>
      <p:grpSp>
        <p:nvGrpSpPr>
          <p:cNvPr id="3" name="Group 2">
            <a:extLst>
              <a:ext uri="{FF2B5EF4-FFF2-40B4-BE49-F238E27FC236}">
                <a16:creationId xmlns:a16="http://schemas.microsoft.com/office/drawing/2014/main" id="{A1133D73-C25A-6978-F2B2-B7BDC5AA5F48}"/>
              </a:ext>
            </a:extLst>
          </p:cNvPr>
          <p:cNvGrpSpPr/>
          <p:nvPr/>
        </p:nvGrpSpPr>
        <p:grpSpPr>
          <a:xfrm>
            <a:off x="6099175" y="1306573"/>
            <a:ext cx="2630488" cy="2819400"/>
            <a:chOff x="3886200" y="1447800"/>
            <a:chExt cx="2630488" cy="2819400"/>
          </a:xfrm>
        </p:grpSpPr>
        <p:sp>
          <p:nvSpPr>
            <p:cNvPr id="18441" name="Line 9">
              <a:extLst>
                <a:ext uri="{FF2B5EF4-FFF2-40B4-BE49-F238E27FC236}">
                  <a16:creationId xmlns:a16="http://schemas.microsoft.com/office/drawing/2014/main" id="{F18E128E-8559-427C-B5FA-F5238F77AB8A}"/>
                </a:ext>
              </a:extLst>
            </p:cNvPr>
            <p:cNvSpPr>
              <a:spLocks noChangeShapeType="1"/>
            </p:cNvSpPr>
            <p:nvPr/>
          </p:nvSpPr>
          <p:spPr bwMode="auto">
            <a:xfrm>
              <a:off x="5180013" y="2001838"/>
              <a:ext cx="1587" cy="2112962"/>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2" name="Line 10">
              <a:extLst>
                <a:ext uri="{FF2B5EF4-FFF2-40B4-BE49-F238E27FC236}">
                  <a16:creationId xmlns:a16="http://schemas.microsoft.com/office/drawing/2014/main" id="{A262C981-796C-481A-9571-B1896570BAFE}"/>
                </a:ext>
              </a:extLst>
            </p:cNvPr>
            <p:cNvSpPr>
              <a:spLocks noChangeShapeType="1"/>
            </p:cNvSpPr>
            <p:nvPr/>
          </p:nvSpPr>
          <p:spPr bwMode="auto">
            <a:xfrm flipH="1" flipV="1">
              <a:off x="3886200" y="3657600"/>
              <a:ext cx="25908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3" name="Text Box 11">
              <a:extLst>
                <a:ext uri="{FF2B5EF4-FFF2-40B4-BE49-F238E27FC236}">
                  <a16:creationId xmlns:a16="http://schemas.microsoft.com/office/drawing/2014/main" id="{9FA395D6-72EF-4AEF-89AC-51CBCD7E6082}"/>
                </a:ext>
              </a:extLst>
            </p:cNvPr>
            <p:cNvSpPr txBox="1">
              <a:spLocks noChangeArrowheads="1"/>
            </p:cNvSpPr>
            <p:nvPr/>
          </p:nvSpPr>
          <p:spPr bwMode="auto">
            <a:xfrm>
              <a:off x="6172200" y="3733800"/>
              <a:ext cx="344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a</a:t>
              </a:r>
              <a:endParaRPr kumimoji="0" lang="en-US" altLang="en-US" sz="2400" b="0" i="0" u="none" strike="noStrike" kern="1200" cap="none" spc="0" normalizeH="0" baseline="-25000" noProof="0">
                <a:ln>
                  <a:noFill/>
                </a:ln>
                <a:solidFill>
                  <a:srgbClr val="000000"/>
                </a:solidFill>
                <a:effectLst/>
                <a:uLnTx/>
                <a:uFillTx/>
                <a:latin typeface="Tahoma" panose="020B0604030504040204" pitchFamily="34" charset="0"/>
                <a:ea typeface="+mn-ea"/>
                <a:cs typeface="+mn-cs"/>
              </a:endParaRPr>
            </a:p>
          </p:txBody>
        </p:sp>
        <p:sp>
          <p:nvSpPr>
            <p:cNvPr id="18444" name="Text Box 12">
              <a:extLst>
                <a:ext uri="{FF2B5EF4-FFF2-40B4-BE49-F238E27FC236}">
                  <a16:creationId xmlns:a16="http://schemas.microsoft.com/office/drawing/2014/main" id="{9662E031-6E3D-4651-AEC0-6921A208F557}"/>
                </a:ext>
              </a:extLst>
            </p:cNvPr>
            <p:cNvSpPr txBox="1">
              <a:spLocks noChangeArrowheads="1"/>
            </p:cNvSpPr>
            <p:nvPr/>
          </p:nvSpPr>
          <p:spPr bwMode="auto">
            <a:xfrm>
              <a:off x="4724400" y="18065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y</a:t>
              </a:r>
            </a:p>
          </p:txBody>
        </p:sp>
        <p:sp>
          <p:nvSpPr>
            <p:cNvPr id="18445" name="Line 13">
              <a:extLst>
                <a:ext uri="{FF2B5EF4-FFF2-40B4-BE49-F238E27FC236}">
                  <a16:creationId xmlns:a16="http://schemas.microsoft.com/office/drawing/2014/main" id="{D5C07E61-51D0-4DA2-AA14-CA7847D35083}"/>
                </a:ext>
              </a:extLst>
            </p:cNvPr>
            <p:cNvSpPr>
              <a:spLocks noChangeShapeType="1"/>
            </p:cNvSpPr>
            <p:nvPr/>
          </p:nvSpPr>
          <p:spPr bwMode="auto">
            <a:xfrm flipV="1">
              <a:off x="4495800" y="2590800"/>
              <a:ext cx="1981200" cy="16764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9" name="Text Box 27">
              <a:extLst>
                <a:ext uri="{FF2B5EF4-FFF2-40B4-BE49-F238E27FC236}">
                  <a16:creationId xmlns:a16="http://schemas.microsoft.com/office/drawing/2014/main" id="{394F18D0-8E31-4D37-AE40-22C19A1683FA}"/>
                </a:ext>
              </a:extLst>
            </p:cNvPr>
            <p:cNvSpPr txBox="1">
              <a:spLocks noChangeArrowheads="1"/>
            </p:cNvSpPr>
            <p:nvPr/>
          </p:nvSpPr>
          <p:spPr bwMode="auto">
            <a:xfrm>
              <a:off x="4648200" y="1447800"/>
              <a:ext cx="923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linear</a:t>
              </a:r>
            </a:p>
          </p:txBody>
        </p:sp>
      </p:grpSp>
      <p:grpSp>
        <p:nvGrpSpPr>
          <p:cNvPr id="4" name="Group 3">
            <a:extLst>
              <a:ext uri="{FF2B5EF4-FFF2-40B4-BE49-F238E27FC236}">
                <a16:creationId xmlns:a16="http://schemas.microsoft.com/office/drawing/2014/main" id="{46A3ACC7-B559-7C6A-EE5B-E786AF838E7A}"/>
              </a:ext>
            </a:extLst>
          </p:cNvPr>
          <p:cNvGrpSpPr/>
          <p:nvPr/>
        </p:nvGrpSpPr>
        <p:grpSpPr>
          <a:xfrm>
            <a:off x="609600" y="4038600"/>
            <a:ext cx="2728913" cy="2743200"/>
            <a:chOff x="609600" y="4038600"/>
            <a:chExt cx="2728913" cy="2743200"/>
          </a:xfrm>
        </p:grpSpPr>
        <p:sp>
          <p:nvSpPr>
            <p:cNvPr id="18446" name="Line 14">
              <a:extLst>
                <a:ext uri="{FF2B5EF4-FFF2-40B4-BE49-F238E27FC236}">
                  <a16:creationId xmlns:a16="http://schemas.microsoft.com/office/drawing/2014/main" id="{9F42B629-A46A-4776-AFE3-02E0202F2FD3}"/>
                </a:ext>
              </a:extLst>
            </p:cNvPr>
            <p:cNvSpPr>
              <a:spLocks noChangeShapeType="1"/>
            </p:cNvSpPr>
            <p:nvPr/>
          </p:nvSpPr>
          <p:spPr bwMode="auto">
            <a:xfrm>
              <a:off x="1903413" y="4592638"/>
              <a:ext cx="1587" cy="2112962"/>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7" name="Line 15">
              <a:extLst>
                <a:ext uri="{FF2B5EF4-FFF2-40B4-BE49-F238E27FC236}">
                  <a16:creationId xmlns:a16="http://schemas.microsoft.com/office/drawing/2014/main" id="{B08657D0-759B-4215-A903-8EAEF6AC95D5}"/>
                </a:ext>
              </a:extLst>
            </p:cNvPr>
            <p:cNvSpPr>
              <a:spLocks noChangeShapeType="1"/>
            </p:cNvSpPr>
            <p:nvPr/>
          </p:nvSpPr>
          <p:spPr bwMode="auto">
            <a:xfrm flipH="1" flipV="1">
              <a:off x="609600" y="6248400"/>
              <a:ext cx="25908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8" name="Text Box 16">
              <a:extLst>
                <a:ext uri="{FF2B5EF4-FFF2-40B4-BE49-F238E27FC236}">
                  <a16:creationId xmlns:a16="http://schemas.microsoft.com/office/drawing/2014/main" id="{9EA9EA6E-F2B5-42C9-B3F1-FD51C6C2EC4F}"/>
                </a:ext>
              </a:extLst>
            </p:cNvPr>
            <p:cNvSpPr txBox="1">
              <a:spLocks noChangeArrowheads="1"/>
            </p:cNvSpPr>
            <p:nvPr/>
          </p:nvSpPr>
          <p:spPr bwMode="auto">
            <a:xfrm>
              <a:off x="2895600" y="6324600"/>
              <a:ext cx="344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a</a:t>
              </a:r>
              <a:endParaRPr kumimoji="0" lang="en-US" altLang="en-US" sz="2400" b="0" i="0" u="none" strike="noStrike" kern="1200" cap="none" spc="0" normalizeH="0" baseline="-25000" noProof="0">
                <a:ln>
                  <a:noFill/>
                </a:ln>
                <a:solidFill>
                  <a:srgbClr val="000000"/>
                </a:solidFill>
                <a:effectLst/>
                <a:uLnTx/>
                <a:uFillTx/>
                <a:latin typeface="Tahoma" panose="020B0604030504040204" pitchFamily="34" charset="0"/>
                <a:ea typeface="+mn-ea"/>
                <a:cs typeface="+mn-cs"/>
              </a:endParaRPr>
            </a:p>
          </p:txBody>
        </p:sp>
        <p:sp>
          <p:nvSpPr>
            <p:cNvPr id="18449" name="Text Box 17">
              <a:extLst>
                <a:ext uri="{FF2B5EF4-FFF2-40B4-BE49-F238E27FC236}">
                  <a16:creationId xmlns:a16="http://schemas.microsoft.com/office/drawing/2014/main" id="{558E5A60-60F5-471A-B67D-BB6124FE48C9}"/>
                </a:ext>
              </a:extLst>
            </p:cNvPr>
            <p:cNvSpPr txBox="1">
              <a:spLocks noChangeArrowheads="1"/>
            </p:cNvSpPr>
            <p:nvPr/>
          </p:nvSpPr>
          <p:spPr bwMode="auto">
            <a:xfrm>
              <a:off x="1447800" y="4495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y</a:t>
              </a:r>
            </a:p>
          </p:txBody>
        </p:sp>
        <p:sp>
          <p:nvSpPr>
            <p:cNvPr id="18450" name="Line 18">
              <a:extLst>
                <a:ext uri="{FF2B5EF4-FFF2-40B4-BE49-F238E27FC236}">
                  <a16:creationId xmlns:a16="http://schemas.microsoft.com/office/drawing/2014/main" id="{9BA4E90C-0554-4789-947C-73EC685B62CD}"/>
                </a:ext>
              </a:extLst>
            </p:cNvPr>
            <p:cNvSpPr>
              <a:spLocks noChangeShapeType="1"/>
            </p:cNvSpPr>
            <p:nvPr/>
          </p:nvSpPr>
          <p:spPr bwMode="auto">
            <a:xfrm>
              <a:off x="914400" y="6248400"/>
              <a:ext cx="531813"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1" name="Line 19">
              <a:extLst>
                <a:ext uri="{FF2B5EF4-FFF2-40B4-BE49-F238E27FC236}">
                  <a16:creationId xmlns:a16="http://schemas.microsoft.com/office/drawing/2014/main" id="{C3B68CC1-52A9-4464-B6B1-AF24AA438DA9}"/>
                </a:ext>
              </a:extLst>
            </p:cNvPr>
            <p:cNvSpPr>
              <a:spLocks noChangeShapeType="1"/>
            </p:cNvSpPr>
            <p:nvPr/>
          </p:nvSpPr>
          <p:spPr bwMode="auto">
            <a:xfrm>
              <a:off x="2360613" y="5257800"/>
              <a:ext cx="839787"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2" name="Line 20">
              <a:extLst>
                <a:ext uri="{FF2B5EF4-FFF2-40B4-BE49-F238E27FC236}">
                  <a16:creationId xmlns:a16="http://schemas.microsoft.com/office/drawing/2014/main" id="{0F4E0A50-7823-4A7F-8437-6E40056199BF}"/>
                </a:ext>
              </a:extLst>
            </p:cNvPr>
            <p:cNvSpPr>
              <a:spLocks noChangeShapeType="1"/>
            </p:cNvSpPr>
            <p:nvPr/>
          </p:nvSpPr>
          <p:spPr bwMode="auto">
            <a:xfrm flipV="1">
              <a:off x="1446213" y="5257800"/>
              <a:ext cx="914400" cy="9906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0" name="Text Box 28">
              <a:extLst>
                <a:ext uri="{FF2B5EF4-FFF2-40B4-BE49-F238E27FC236}">
                  <a16:creationId xmlns:a16="http://schemas.microsoft.com/office/drawing/2014/main" id="{29B916FA-8594-4D14-A744-A93E1ADE29F1}"/>
                </a:ext>
              </a:extLst>
            </p:cNvPr>
            <p:cNvSpPr txBox="1">
              <a:spLocks noChangeArrowheads="1"/>
            </p:cNvSpPr>
            <p:nvPr/>
          </p:nvSpPr>
          <p:spPr bwMode="auto">
            <a:xfrm>
              <a:off x="914400" y="4038600"/>
              <a:ext cx="2424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piece-wise linear</a:t>
              </a:r>
            </a:p>
          </p:txBody>
        </p:sp>
      </p:grpSp>
      <p:grpSp>
        <p:nvGrpSpPr>
          <p:cNvPr id="5" name="Group 4">
            <a:extLst>
              <a:ext uri="{FF2B5EF4-FFF2-40B4-BE49-F238E27FC236}">
                <a16:creationId xmlns:a16="http://schemas.microsoft.com/office/drawing/2014/main" id="{EDAA7090-8E16-DDD4-EC21-AD9A5C8B294E}"/>
              </a:ext>
            </a:extLst>
          </p:cNvPr>
          <p:cNvGrpSpPr/>
          <p:nvPr/>
        </p:nvGrpSpPr>
        <p:grpSpPr>
          <a:xfrm>
            <a:off x="4266406" y="4007522"/>
            <a:ext cx="2630488" cy="2743200"/>
            <a:chOff x="3962400" y="4114800"/>
            <a:chExt cx="2630488" cy="2743200"/>
          </a:xfrm>
        </p:grpSpPr>
        <p:sp>
          <p:nvSpPr>
            <p:cNvPr id="18453" name="Line 21">
              <a:extLst>
                <a:ext uri="{FF2B5EF4-FFF2-40B4-BE49-F238E27FC236}">
                  <a16:creationId xmlns:a16="http://schemas.microsoft.com/office/drawing/2014/main" id="{F0DB25F7-8B06-4B8F-AA8C-22B8E06BD2DA}"/>
                </a:ext>
              </a:extLst>
            </p:cNvPr>
            <p:cNvSpPr>
              <a:spLocks noChangeShapeType="1"/>
            </p:cNvSpPr>
            <p:nvPr/>
          </p:nvSpPr>
          <p:spPr bwMode="auto">
            <a:xfrm>
              <a:off x="5256213" y="4668838"/>
              <a:ext cx="1587" cy="2112962"/>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4" name="Line 22">
              <a:extLst>
                <a:ext uri="{FF2B5EF4-FFF2-40B4-BE49-F238E27FC236}">
                  <a16:creationId xmlns:a16="http://schemas.microsoft.com/office/drawing/2014/main" id="{B228431D-83D7-4D49-B597-5A7145E70B7E}"/>
                </a:ext>
              </a:extLst>
            </p:cNvPr>
            <p:cNvSpPr>
              <a:spLocks noChangeShapeType="1"/>
            </p:cNvSpPr>
            <p:nvPr/>
          </p:nvSpPr>
          <p:spPr bwMode="auto">
            <a:xfrm flipH="1" flipV="1">
              <a:off x="3962400" y="6324600"/>
              <a:ext cx="25908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5" name="Text Box 23">
              <a:extLst>
                <a:ext uri="{FF2B5EF4-FFF2-40B4-BE49-F238E27FC236}">
                  <a16:creationId xmlns:a16="http://schemas.microsoft.com/office/drawing/2014/main" id="{5E449B3F-214A-49E9-8673-1A37DBFF945F}"/>
                </a:ext>
              </a:extLst>
            </p:cNvPr>
            <p:cNvSpPr txBox="1">
              <a:spLocks noChangeArrowheads="1"/>
            </p:cNvSpPr>
            <p:nvPr/>
          </p:nvSpPr>
          <p:spPr bwMode="auto">
            <a:xfrm>
              <a:off x="6248400" y="6400800"/>
              <a:ext cx="344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a</a:t>
              </a:r>
              <a:endParaRPr kumimoji="0" lang="en-US" altLang="en-US" sz="2400" b="0" i="0" u="none" strike="noStrike" kern="1200" cap="none" spc="0" normalizeH="0" baseline="-25000" noProof="0">
                <a:ln>
                  <a:noFill/>
                </a:ln>
                <a:solidFill>
                  <a:srgbClr val="000000"/>
                </a:solidFill>
                <a:effectLst/>
                <a:uLnTx/>
                <a:uFillTx/>
                <a:latin typeface="Tahoma" panose="020B0604030504040204" pitchFamily="34" charset="0"/>
                <a:ea typeface="+mn-ea"/>
                <a:cs typeface="+mn-cs"/>
              </a:endParaRPr>
            </a:p>
          </p:txBody>
        </p:sp>
        <p:sp>
          <p:nvSpPr>
            <p:cNvPr id="18456" name="Text Box 24">
              <a:extLst>
                <a:ext uri="{FF2B5EF4-FFF2-40B4-BE49-F238E27FC236}">
                  <a16:creationId xmlns:a16="http://schemas.microsoft.com/office/drawing/2014/main" id="{405B140A-B889-4DDB-85C2-E9AA5E4C1BAC}"/>
                </a:ext>
              </a:extLst>
            </p:cNvPr>
            <p:cNvSpPr txBox="1">
              <a:spLocks noChangeArrowheads="1"/>
            </p:cNvSpPr>
            <p:nvPr/>
          </p:nvSpPr>
          <p:spPr bwMode="auto">
            <a:xfrm>
              <a:off x="4800600" y="44735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y</a:t>
              </a:r>
            </a:p>
          </p:txBody>
        </p:sp>
        <p:sp>
          <p:nvSpPr>
            <p:cNvPr id="18457" name="Freeform 25">
              <a:extLst>
                <a:ext uri="{FF2B5EF4-FFF2-40B4-BE49-F238E27FC236}">
                  <a16:creationId xmlns:a16="http://schemas.microsoft.com/office/drawing/2014/main" id="{BFB4DD93-9776-43FF-A1E8-C53C67DE646C}"/>
                </a:ext>
              </a:extLst>
            </p:cNvPr>
            <p:cNvSpPr>
              <a:spLocks/>
            </p:cNvSpPr>
            <p:nvPr/>
          </p:nvSpPr>
          <p:spPr bwMode="auto">
            <a:xfrm>
              <a:off x="4191000" y="5334000"/>
              <a:ext cx="2133600" cy="1003300"/>
            </a:xfrm>
            <a:custGeom>
              <a:avLst/>
              <a:gdLst>
                <a:gd name="T0" fmla="*/ 0 w 1344"/>
                <a:gd name="T1" fmla="*/ 990600 h 632"/>
                <a:gd name="T2" fmla="*/ 685800 w 1344"/>
                <a:gd name="T3" fmla="*/ 914400 h 632"/>
                <a:gd name="T4" fmla="*/ 1066800 w 1344"/>
                <a:gd name="T5" fmla="*/ 457200 h 632"/>
                <a:gd name="T6" fmla="*/ 1371600 w 1344"/>
                <a:gd name="T7" fmla="*/ 76200 h 632"/>
                <a:gd name="T8" fmla="*/ 2133600 w 1344"/>
                <a:gd name="T9" fmla="*/ 0 h 632"/>
                <a:gd name="T10" fmla="*/ 0 60000 65536"/>
                <a:gd name="T11" fmla="*/ 0 60000 65536"/>
                <a:gd name="T12" fmla="*/ 0 60000 65536"/>
                <a:gd name="T13" fmla="*/ 0 60000 65536"/>
                <a:gd name="T14" fmla="*/ 0 60000 65536"/>
                <a:gd name="T15" fmla="*/ 0 w 1344"/>
                <a:gd name="T16" fmla="*/ 0 h 632"/>
                <a:gd name="T17" fmla="*/ 1344 w 1344"/>
                <a:gd name="T18" fmla="*/ 632 h 632"/>
              </a:gdLst>
              <a:ahLst/>
              <a:cxnLst>
                <a:cxn ang="T10">
                  <a:pos x="T0" y="T1"/>
                </a:cxn>
                <a:cxn ang="T11">
                  <a:pos x="T2" y="T3"/>
                </a:cxn>
                <a:cxn ang="T12">
                  <a:pos x="T4" y="T5"/>
                </a:cxn>
                <a:cxn ang="T13">
                  <a:pos x="T6" y="T7"/>
                </a:cxn>
                <a:cxn ang="T14">
                  <a:pos x="T8" y="T9"/>
                </a:cxn>
              </a:cxnLst>
              <a:rect l="T15" t="T16" r="T17" b="T18"/>
              <a:pathLst>
                <a:path w="1344" h="632">
                  <a:moveTo>
                    <a:pt x="0" y="624"/>
                  </a:moveTo>
                  <a:cubicBezTo>
                    <a:pt x="160" y="628"/>
                    <a:pt x="320" y="632"/>
                    <a:pt x="432" y="576"/>
                  </a:cubicBezTo>
                  <a:cubicBezTo>
                    <a:pt x="544" y="520"/>
                    <a:pt x="600" y="376"/>
                    <a:pt x="672" y="288"/>
                  </a:cubicBezTo>
                  <a:cubicBezTo>
                    <a:pt x="744" y="200"/>
                    <a:pt x="752" y="96"/>
                    <a:pt x="864" y="48"/>
                  </a:cubicBezTo>
                  <a:cubicBezTo>
                    <a:pt x="976" y="0"/>
                    <a:pt x="1160" y="0"/>
                    <a:pt x="1344" y="0"/>
                  </a:cubicBezTo>
                </a:path>
              </a:pathLst>
            </a:custGeom>
            <a:noFill/>
            <a:ln w="76200"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1" name="Text Box 29">
              <a:extLst>
                <a:ext uri="{FF2B5EF4-FFF2-40B4-BE49-F238E27FC236}">
                  <a16:creationId xmlns:a16="http://schemas.microsoft.com/office/drawing/2014/main" id="{07C1A6F7-E920-47D1-9B44-AA9842F5E27E}"/>
                </a:ext>
              </a:extLst>
            </p:cNvPr>
            <p:cNvSpPr txBox="1">
              <a:spLocks noChangeArrowheads="1"/>
            </p:cNvSpPr>
            <p:nvPr/>
          </p:nvSpPr>
          <p:spPr bwMode="auto">
            <a:xfrm>
              <a:off x="4648200" y="4114800"/>
              <a:ext cx="1217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sigmoid</a:t>
              </a:r>
            </a:p>
          </p:txBody>
        </p:sp>
      </p:grpSp>
      <p:sp>
        <p:nvSpPr>
          <p:cNvPr id="30" name="Slide Number Placeholder 1">
            <a:extLst>
              <a:ext uri="{FF2B5EF4-FFF2-40B4-BE49-F238E27FC236}">
                <a16:creationId xmlns:a16="http://schemas.microsoft.com/office/drawing/2014/main" id="{5ED9DC9C-4B31-47A7-9DE4-C6F8AC8E0ACB}"/>
              </a:ext>
            </a:extLst>
          </p:cNvPr>
          <p:cNvSpPr txBox="1">
            <a:spLocks/>
          </p:cNvSpPr>
          <p:nvPr/>
        </p:nvSpPr>
        <p:spPr bwMode="auto">
          <a:xfrm>
            <a:off x="8610600" y="6629400"/>
            <a:ext cx="533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a:rPr>
              <a:pPr marL="0" marR="0" lvl="0" indent="0" algn="r" defTabSz="914400" rtl="0" eaLnBrk="0" fontAlgn="auto" latinLnBrk="0" hangingPunct="0">
                <a:lnSpc>
                  <a:spcPct val="100000"/>
                </a:lnSpc>
                <a:spcBef>
                  <a:spcPts val="0"/>
                </a:spcBef>
                <a:spcAft>
                  <a:spcPts val="0"/>
                </a:spcAft>
                <a:buClrTx/>
                <a:buSzTx/>
                <a:buFontTx/>
                <a:buNone/>
                <a:tabLst/>
                <a:defRPr/>
              </a:pPr>
              <a:t>17</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Arial"/>
            </a:endParaRPr>
          </a:p>
        </p:txBody>
      </p:sp>
      <p:sp>
        <p:nvSpPr>
          <p:cNvPr id="31" name="TextBox 30">
            <a:extLst>
              <a:ext uri="{FF2B5EF4-FFF2-40B4-BE49-F238E27FC236}">
                <a16:creationId xmlns:a16="http://schemas.microsoft.com/office/drawing/2014/main" id="{5F856AF8-A88A-963D-A33A-BF7EF6F71886}"/>
              </a:ext>
            </a:extLst>
          </p:cNvPr>
          <p:cNvSpPr txBox="1"/>
          <p:nvPr/>
        </p:nvSpPr>
        <p:spPr>
          <a:xfrm>
            <a:off x="935140" y="796014"/>
            <a:ext cx="65117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Full list: </a:t>
            </a: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3"/>
              </a:rPr>
              <a:t>https://en.wikipedia.org/wiki/Activation_function</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421997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0" y="1"/>
            <a:ext cx="9144000" cy="72954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Activation: Linear</a:t>
            </a:r>
          </a:p>
        </p:txBody>
      </p:sp>
      <p:sp>
        <p:nvSpPr>
          <p:cNvPr id="14" name="Ορθογώνιο 13"/>
          <p:cNvSpPr/>
          <p:nvPr/>
        </p:nvSpPr>
        <p:spPr>
          <a:xfrm>
            <a:off x="446505" y="4223743"/>
            <a:ext cx="8478420" cy="2308324"/>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entury Gothic"/>
                <a:ea typeface="+mn-ea"/>
                <a:cs typeface="+mn-cs"/>
              </a:rPr>
              <a:t>The </a:t>
            </a:r>
            <a:r>
              <a:rPr kumimoji="0" lang="en-US" sz="1800" b="0" i="1" u="none" strike="noStrike" kern="1200" cap="none" spc="0" normalizeH="0" baseline="0" noProof="0" dirty="0">
                <a:ln>
                  <a:noFill/>
                </a:ln>
                <a:solidFill>
                  <a:srgbClr val="00B050"/>
                </a:solidFill>
                <a:uLnTx/>
                <a:uFillTx/>
                <a:latin typeface="Comic Sans MS" panose="030F0702030302020204" pitchFamily="66" charset="0"/>
              </a:rPr>
              <a:t>gradient here does not become zero</a:t>
            </a:r>
            <a:r>
              <a:rPr kumimoji="0" lang="en-US" sz="18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entury Gothic"/>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entury Gothic"/>
                <a:ea typeface="+mn-ea"/>
                <a:cs typeface="+mn-cs"/>
              </a:rPr>
              <a:t>Linear functions might be </a:t>
            </a:r>
            <a:r>
              <a:rPr kumimoji="0" lang="en-US" sz="1800" b="0" i="1" u="sng" strike="noStrike" kern="1200" cap="none" spc="0" normalizeH="0" baseline="0" noProof="0" dirty="0">
                <a:ln>
                  <a:noFill/>
                </a:ln>
                <a:solidFill>
                  <a:srgbClr val="00B050"/>
                </a:solidFill>
                <a:uLnTx/>
                <a:uFillTx/>
                <a:latin typeface="Comic Sans MS" panose="030F0702030302020204" pitchFamily="66" charset="0"/>
              </a:rPr>
              <a:t>ideal for simple tasks </a:t>
            </a:r>
            <a:r>
              <a:rPr kumimoji="0" lang="en-US" sz="18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entury Gothic"/>
                <a:ea typeface="+mn-ea"/>
                <a:cs typeface="+mn-cs"/>
              </a:rPr>
              <a:t>where interpretability is highly desired.</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effectLst/>
                <a:uLnTx/>
                <a:uFillTx/>
                <a:latin typeface="Century Gothic"/>
                <a:ea typeface="+mn-ea"/>
                <a:cs typeface="+mn-cs"/>
              </a:rPr>
              <a:t>However, there are </a:t>
            </a:r>
            <a:r>
              <a:rPr kumimoji="0" lang="en-US" sz="1800" b="0" i="1" u="none" strike="noStrike" kern="1200" cap="none" spc="0" normalizeH="0" baseline="0" noProof="0" dirty="0">
                <a:ln>
                  <a:noFill/>
                </a:ln>
                <a:solidFill>
                  <a:srgbClr val="FF0000"/>
                </a:solidFill>
                <a:effectLst/>
                <a:uLnTx/>
                <a:uFillTx/>
                <a:latin typeface="Comic Sans MS" panose="030F0702030302020204" pitchFamily="66" charset="0"/>
              </a:rPr>
              <a:t>certain drawbacks</a:t>
            </a:r>
            <a:endParaRPr kumimoji="0" lang="en-US" sz="1800" b="1" i="1" u="none" strike="noStrike" kern="1200" cap="none" spc="0" normalizeH="0" baseline="0" noProof="0" dirty="0">
              <a:ln>
                <a:noFill/>
              </a:ln>
              <a:solidFill>
                <a:srgbClr val="FF0000"/>
              </a:solidFill>
              <a:effectLst/>
              <a:uLnTx/>
              <a:uFillTx/>
              <a:latin typeface="Comic Sans MS" panose="030F0702030302020204" pitchFamily="66" charset="0"/>
            </a:endParaRPr>
          </a:p>
          <a:p>
            <a:pPr marL="742950" marR="0" lvl="1" indent="-285750" algn="l" defTabSz="457200" rtl="0" eaLnBrk="1" fontAlgn="auto" latinLnBrk="0" hangingPunct="1">
              <a:lnSpc>
                <a:spcPct val="100000"/>
              </a:lnSpc>
              <a:spcBef>
                <a:spcPts val="0"/>
              </a:spcBef>
              <a:spcAft>
                <a:spcPts val="0"/>
              </a:spcAft>
              <a:buClrTx/>
              <a:buSzPct val="110000"/>
              <a:buFont typeface="Arial" charset="0"/>
              <a:buChar char="•"/>
              <a:tabLst/>
              <a:defRPr/>
            </a:pPr>
            <a:r>
              <a:rPr kumimoji="0" lang="en-US" sz="1800" b="0" i="0" u="none" strike="noStrike" kern="1200" cap="none" spc="0" normalizeH="0" baseline="0" noProof="0" dirty="0">
                <a:ln>
                  <a:noFill/>
                </a:ln>
                <a:effectLst/>
                <a:uLnTx/>
                <a:uFillTx/>
                <a:latin typeface="Century Gothic"/>
                <a:ea typeface="+mn-ea"/>
                <a:cs typeface="+mn-cs"/>
              </a:rPr>
              <a:t>Since the </a:t>
            </a:r>
            <a:r>
              <a:rPr kumimoji="0" lang="en-US" sz="1800" b="0" i="1" u="none" strike="noStrike" kern="1200" cap="none" spc="0" normalizeH="0" baseline="0" noProof="0" dirty="0">
                <a:ln>
                  <a:noFill/>
                </a:ln>
                <a:solidFill>
                  <a:srgbClr val="FF0000"/>
                </a:solidFill>
                <a:effectLst/>
                <a:uLnTx/>
                <a:uFillTx/>
                <a:latin typeface="Comic Sans MS" panose="030F0702030302020204" pitchFamily="66" charset="0"/>
              </a:rPr>
              <a:t>gradient is a constant </a:t>
            </a:r>
            <a:r>
              <a:rPr kumimoji="0" lang="en-US" sz="1800" b="0" i="0" u="none" strike="noStrike" kern="1200" cap="none" spc="0" normalizeH="0" baseline="0" noProof="0" dirty="0">
                <a:ln>
                  <a:noFill/>
                </a:ln>
                <a:effectLst/>
                <a:uLnTx/>
                <a:uFillTx/>
                <a:latin typeface="Century Gothic"/>
                <a:ea typeface="+mn-ea"/>
                <a:cs typeface="+mn-cs"/>
              </a:rPr>
              <a:t>the weights and biases will be updated during the backpropagation process but </a:t>
            </a:r>
            <a:r>
              <a:rPr kumimoji="0" lang="en-US" sz="1800" b="0" i="1" u="none" strike="noStrike" kern="1200" cap="none" spc="0" normalizeH="0" baseline="0" noProof="0" dirty="0">
                <a:ln>
                  <a:noFill/>
                </a:ln>
                <a:solidFill>
                  <a:srgbClr val="FF0000"/>
                </a:solidFill>
                <a:effectLst/>
                <a:uLnTx/>
                <a:uFillTx/>
                <a:latin typeface="Comic Sans MS" panose="030F0702030302020204" pitchFamily="66" charset="0"/>
              </a:rPr>
              <a:t>the updating factor would be the same</a:t>
            </a:r>
            <a:r>
              <a:rPr kumimoji="0" lang="en-US" sz="1800" b="0" i="0" u="none" strike="noStrike" kern="1200" cap="none" spc="0" normalizeH="0" baseline="0" noProof="0" dirty="0">
                <a:ln>
                  <a:noFill/>
                </a:ln>
                <a:solidFill>
                  <a:srgbClr val="FF0000"/>
                </a:solidFill>
                <a:effectLst/>
                <a:uLnTx/>
                <a:uFillTx/>
                <a:latin typeface="Century Gothic"/>
                <a:ea typeface="+mn-ea"/>
                <a:cs typeface="+mn-cs"/>
              </a:rPr>
              <a:t>.!!</a:t>
            </a:r>
          </a:p>
        </p:txBody>
      </p:sp>
      <p:sp>
        <p:nvSpPr>
          <p:cNvPr id="2" name="Ορθογώνιο 1"/>
          <p:cNvSpPr/>
          <p:nvPr/>
        </p:nvSpPr>
        <p:spPr>
          <a:xfrm>
            <a:off x="4114800" y="1687678"/>
            <a:ext cx="4553331" cy="646331"/>
          </a:xfrm>
          <a:prstGeom prst="rect">
            <a:avLst/>
          </a:prstGeom>
          <a:solidFill>
            <a:srgbClr val="FFFFCC"/>
          </a:solidFill>
          <a:ln w="25400">
            <a:solidFill>
              <a:schemeClr val="tx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In the linear activation function, the   output is proportional to the input</a:t>
            </a:r>
          </a:p>
        </p:txBody>
      </p:sp>
      <p:sp>
        <p:nvSpPr>
          <p:cNvPr id="8" name="Slide Number Placeholder 1">
            <a:extLst>
              <a:ext uri="{FF2B5EF4-FFF2-40B4-BE49-F238E27FC236}">
                <a16:creationId xmlns:a16="http://schemas.microsoft.com/office/drawing/2014/main" id="{63B90688-19AD-45F0-A97F-F02E5B4C664C}"/>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18</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9218" name="Picture 2">
            <a:extLst>
              <a:ext uri="{FF2B5EF4-FFF2-40B4-BE49-F238E27FC236}">
                <a16:creationId xmlns:a16="http://schemas.microsoft.com/office/drawing/2014/main" id="{E5CFFF54-A7AB-44DC-A432-79236194C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51" y="94362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A1CE5F4-C8F3-432F-9C8D-E2AA9F7D47E5}"/>
              </a:ext>
            </a:extLst>
          </p:cNvPr>
          <p:cNvSpPr txBox="1"/>
          <p:nvPr/>
        </p:nvSpPr>
        <p:spPr>
          <a:xfrm>
            <a:off x="5486400" y="2480777"/>
            <a:ext cx="137594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mic Sans MS" panose="030F0702030302020204" pitchFamily="66" charset="0"/>
              </a:rPr>
              <a:t>f(x)=ax</a:t>
            </a:r>
          </a:p>
        </p:txBody>
      </p:sp>
      <p:sp>
        <p:nvSpPr>
          <p:cNvPr id="3" name="Ορθογώνιο 1">
            <a:extLst>
              <a:ext uri="{FF2B5EF4-FFF2-40B4-BE49-F238E27FC236}">
                <a16:creationId xmlns:a16="http://schemas.microsoft.com/office/drawing/2014/main" id="{CA1C91EB-D1F7-7420-6B9B-666B3B50A3ED}"/>
              </a:ext>
            </a:extLst>
          </p:cNvPr>
          <p:cNvSpPr/>
          <p:nvPr/>
        </p:nvSpPr>
        <p:spPr>
          <a:xfrm>
            <a:off x="4876800" y="1044081"/>
            <a:ext cx="3429000" cy="369332"/>
          </a:xfrm>
          <a:prstGeom prst="rect">
            <a:avLst/>
          </a:prstGeom>
          <a:solidFill>
            <a:srgbClr val="FFFFCC"/>
          </a:solidFill>
          <a:ln w="22225">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B050"/>
                </a:solidFill>
                <a:uLnTx/>
                <a:uFillTx/>
                <a:latin typeface="Comic Sans MS" panose="030F0702030302020204" pitchFamily="66" charset="0"/>
              </a:rPr>
              <a:t>Ideal for Regression Problems</a:t>
            </a:r>
          </a:p>
        </p:txBody>
      </p:sp>
    </p:spTree>
    <p:extLst>
      <p:ext uri="{BB962C8B-B14F-4D97-AF65-F5344CB8AC3E}">
        <p14:creationId xmlns:p14="http://schemas.microsoft.com/office/powerpoint/2010/main" val="259059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9"/>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9"/>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0" y="1"/>
            <a:ext cx="9144000" cy="72954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Activation: Sigmoid</a:t>
            </a:r>
          </a:p>
        </p:txBody>
      </p:sp>
      <p:pic>
        <p:nvPicPr>
          <p:cNvPr id="13" name="Εικόνα 12"/>
          <p:cNvPicPr>
            <a:picLocks noChangeAspect="1"/>
          </p:cNvPicPr>
          <p:nvPr/>
        </p:nvPicPr>
        <p:blipFill>
          <a:blip r:embed="rId3"/>
          <a:stretch>
            <a:fillRect/>
          </a:stretch>
        </p:blipFill>
        <p:spPr>
          <a:xfrm>
            <a:off x="398880" y="817835"/>
            <a:ext cx="4706520" cy="2585157"/>
          </a:xfrm>
          <a:prstGeom prst="rect">
            <a:avLst/>
          </a:prstGeom>
        </p:spPr>
      </p:pic>
      <p:sp>
        <p:nvSpPr>
          <p:cNvPr id="14" name="Ορθογώνιο 13"/>
          <p:cNvSpPr/>
          <p:nvPr/>
        </p:nvSpPr>
        <p:spPr>
          <a:xfrm>
            <a:off x="398880" y="3740858"/>
            <a:ext cx="8478420" cy="3139321"/>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effectLst/>
                <a:uLnTx/>
                <a:uFillTx/>
                <a:latin typeface="Century Gothic"/>
                <a:ea typeface="+mn-ea"/>
                <a:cs typeface="+mn-cs"/>
              </a:rPr>
              <a:t>Gives a</a:t>
            </a:r>
            <a:r>
              <a:rPr kumimoji="0" lang="en-US" sz="1800" b="0" i="0" u="none" strike="noStrike" kern="1200" cap="none" spc="0" normalizeH="0" baseline="0" noProof="0" dirty="0">
                <a:ln>
                  <a:noFill/>
                </a:ln>
                <a:solidFill>
                  <a:srgbClr val="00B050"/>
                </a:solidFill>
                <a:effectLst/>
                <a:uLnTx/>
                <a:uFillTx/>
                <a:latin typeface="Century Gothic"/>
                <a:ea typeface="+mn-ea"/>
                <a:cs typeface="+mn-cs"/>
              </a:rPr>
              <a:t> </a:t>
            </a:r>
            <a:r>
              <a:rPr kumimoji="0" lang="en-US" sz="1800" b="0" i="1" u="none" strike="noStrike" kern="1200" cap="none" spc="0" normalizeH="0" baseline="0" noProof="0" dirty="0">
                <a:ln>
                  <a:noFill/>
                </a:ln>
                <a:solidFill>
                  <a:srgbClr val="00B050"/>
                </a:solidFill>
                <a:effectLst/>
                <a:uLnTx/>
                <a:uFillTx/>
                <a:latin typeface="Comic Sans MS" panose="030F0702030302020204" pitchFamily="66" charset="0"/>
              </a:rPr>
              <a:t>smooth gradient</a:t>
            </a:r>
            <a:r>
              <a:rPr kumimoji="0" lang="en-US" sz="1800" b="0" i="1" u="none" strike="noStrike" kern="1200" cap="none" spc="0" normalizeH="0" noProof="0" dirty="0">
                <a:ln>
                  <a:noFill/>
                </a:ln>
                <a:solidFill>
                  <a:srgbClr val="00B050"/>
                </a:solidFill>
                <a:effectLst/>
                <a:uLnTx/>
                <a:uFillTx/>
                <a:latin typeface="Comic Sans MS" panose="030F0702030302020204" pitchFamily="66" charset="0"/>
              </a:rPr>
              <a:t> </a:t>
            </a:r>
            <a:r>
              <a:rPr kumimoji="0" lang="en-US" sz="1800" b="0" i="0" u="none" strike="noStrike" kern="1200" cap="none" spc="0" normalizeH="0" noProof="0" dirty="0">
                <a:ln>
                  <a:noFill/>
                </a:ln>
                <a:effectLst/>
                <a:uLnTx/>
                <a:uFillTx/>
                <a:latin typeface="Century Gothic"/>
                <a:ea typeface="+mn-ea"/>
                <a:cs typeface="+mn-cs"/>
              </a:rPr>
              <a:t>while converging</a:t>
            </a:r>
            <a:endParaRPr kumimoji="0" lang="en-US" sz="1800" b="0" i="0" u="none" strike="noStrike" kern="1200" cap="none" spc="0" normalizeH="0" baseline="0" noProof="0" dirty="0">
              <a:ln>
                <a:noFill/>
              </a:ln>
              <a:effectLst/>
              <a:uLnTx/>
              <a:uFillTx/>
              <a:latin typeface="Century Gothic"/>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srgbClr val="00B050"/>
                </a:solidFill>
                <a:effectLst/>
                <a:uLnTx/>
                <a:uFillTx/>
                <a:latin typeface="Century Gothic"/>
                <a:ea typeface="+mn-ea"/>
                <a:cs typeface="+mn-cs"/>
              </a:rPr>
              <a:t>Nice interpretation as the </a:t>
            </a:r>
            <a:r>
              <a:rPr kumimoji="0" lang="en-US" sz="1800" b="1" i="0" u="sng" strike="noStrike" kern="1200" cap="none" spc="0" normalizeH="0" baseline="0" noProof="0" dirty="0">
                <a:ln>
                  <a:noFill/>
                </a:ln>
                <a:solidFill>
                  <a:srgbClr val="70AD47">
                    <a:lumMod val="50000"/>
                  </a:srgbClr>
                </a:solidFill>
                <a:effectLst/>
                <a:uLnTx/>
                <a:uFillTx/>
                <a:latin typeface="Century Gothic"/>
                <a:ea typeface="+mn-ea"/>
                <a:cs typeface="+mn-cs"/>
              </a:rPr>
              <a:t>firing rate</a:t>
            </a:r>
            <a:r>
              <a:rPr kumimoji="0" lang="en-US" sz="1800" b="0" i="0" u="none" strike="noStrike" kern="1200" cap="none" spc="0" normalizeH="0" baseline="0" noProof="0" dirty="0">
                <a:ln>
                  <a:noFill/>
                </a:ln>
                <a:solidFill>
                  <a:srgbClr val="70AD47">
                    <a:lumMod val="50000"/>
                  </a:srgbClr>
                </a:solidFill>
                <a:effectLst/>
                <a:uLnTx/>
                <a:uFillTx/>
                <a:latin typeface="Century Gothic"/>
                <a:ea typeface="+mn-ea"/>
                <a:cs typeface="+mn-cs"/>
              </a:rPr>
              <a:t> </a:t>
            </a:r>
            <a:r>
              <a:rPr kumimoji="0" lang="en-US" sz="1800" b="0" i="0" u="none" strike="noStrike" kern="1200" cap="none" spc="0" normalizeH="0" baseline="0" noProof="0" dirty="0">
                <a:ln>
                  <a:noFill/>
                </a:ln>
                <a:solidFill>
                  <a:srgbClr val="00B050"/>
                </a:solidFill>
                <a:effectLst/>
                <a:uLnTx/>
                <a:uFillTx/>
                <a:latin typeface="Century Gothic"/>
                <a:ea typeface="+mn-ea"/>
                <a:cs typeface="+mn-cs"/>
              </a:rPr>
              <a:t>of a neuron</a:t>
            </a:r>
          </a:p>
          <a:p>
            <a:pPr marL="285750" marR="0" lvl="0"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effectLst/>
                <a:uLnTx/>
                <a:uFillTx/>
                <a:latin typeface="Comic Sans MS" panose="030F0702030302020204" pitchFamily="66" charset="0"/>
              </a:rPr>
              <a:t>Sigmoid</a:t>
            </a:r>
            <a:r>
              <a:rPr kumimoji="0" lang="en-US" sz="1800" b="0" i="0" u="none" strike="noStrike" kern="1200" cap="none" spc="0" normalizeH="0" baseline="0" noProof="0" dirty="0">
                <a:ln>
                  <a:noFill/>
                </a:ln>
                <a:effectLst/>
                <a:uLnTx/>
                <a:uFillTx/>
                <a:latin typeface="Century Gothic"/>
                <a:ea typeface="+mn-ea"/>
                <a:cs typeface="+mn-cs"/>
              </a:rPr>
              <a:t> is very </a:t>
            </a:r>
            <a:r>
              <a:rPr kumimoji="0" lang="en-US" sz="1800" b="0" i="0" u="none" strike="noStrike" kern="1200" cap="none" spc="0" normalizeH="0" baseline="0" noProof="0" dirty="0">
                <a:ln>
                  <a:noFill/>
                </a:ln>
                <a:solidFill>
                  <a:srgbClr val="00B050"/>
                </a:solidFill>
                <a:effectLst/>
                <a:uLnTx/>
                <a:uFillTx/>
                <a:latin typeface="Comic Sans MS" panose="030F0702030302020204" pitchFamily="66" charset="0"/>
              </a:rPr>
              <a:t>popular in classification problems</a:t>
            </a:r>
            <a:r>
              <a:rPr kumimoji="0" lang="en-US" sz="1800" b="0" i="0" u="none" strike="noStrike" kern="1200" cap="none" spc="0" normalizeH="0" baseline="0" noProof="0" dirty="0">
                <a:ln>
                  <a:noFill/>
                </a:ln>
                <a:solidFill>
                  <a:srgbClr val="00B050"/>
                </a:solidFill>
                <a:effectLst/>
                <a:uLnTx/>
                <a:uFillTx/>
                <a:latin typeface="Century Gothic"/>
                <a:ea typeface="+mn-ea"/>
                <a:cs typeface="+mn-cs"/>
              </a:rPr>
              <a:t>.</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00B050"/>
                </a:solidFill>
                <a:effectLst/>
                <a:uLnTx/>
                <a:uFillTx/>
                <a:latin typeface="Century Gothic"/>
                <a:ea typeface="+mn-ea"/>
                <a:cs typeface="+mn-cs"/>
              </a:rPr>
              <a:t>0 = not firing at all </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00B050"/>
                </a:solidFill>
                <a:effectLst/>
                <a:uLnTx/>
                <a:uFillTx/>
                <a:latin typeface="Century Gothic"/>
                <a:ea typeface="+mn-ea"/>
                <a:cs typeface="+mn-cs"/>
              </a:rPr>
              <a:t>1 = fully firing</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effectLst/>
                <a:uLnTx/>
                <a:uFillTx/>
                <a:latin typeface="Comic Sans MS" panose="030F0702030302020204" pitchFamily="66" charset="0"/>
              </a:rPr>
              <a:t>Sigmoid</a:t>
            </a:r>
            <a:r>
              <a:rPr kumimoji="0" lang="en-US" sz="1800" b="0" i="0" u="none" strike="noStrike" kern="1200" cap="none" spc="0" normalizeH="0" baseline="0" noProof="0" dirty="0">
                <a:ln>
                  <a:noFill/>
                </a:ln>
                <a:solidFill>
                  <a:srgbClr val="FF0000"/>
                </a:solidFill>
                <a:effectLst/>
                <a:uLnTx/>
                <a:uFillTx/>
                <a:latin typeface="Century Gothic"/>
                <a:ea typeface="+mn-ea"/>
                <a:cs typeface="+mn-cs"/>
              </a:rPr>
              <a:t> </a:t>
            </a:r>
            <a:r>
              <a:rPr kumimoji="0" lang="en-US" sz="1800" b="0" i="0" u="none" strike="noStrike" kern="1200" cap="none" spc="0" normalizeH="0" baseline="0" noProof="0" dirty="0">
                <a:ln>
                  <a:noFill/>
                </a:ln>
                <a:effectLst/>
                <a:uLnTx/>
                <a:uFillTx/>
                <a:latin typeface="Century Gothic"/>
                <a:ea typeface="+mn-ea"/>
                <a:cs typeface="+mn-cs"/>
              </a:rPr>
              <a:t>neurons</a:t>
            </a:r>
            <a:r>
              <a:rPr kumimoji="0" lang="en-US" sz="1800" b="0" i="0" u="none" strike="noStrike" kern="1200" cap="none" spc="0" normalizeH="0" baseline="0" noProof="0" dirty="0">
                <a:ln>
                  <a:noFill/>
                </a:ln>
                <a:solidFill>
                  <a:srgbClr val="FF0000"/>
                </a:solidFill>
                <a:effectLst/>
                <a:uLnTx/>
                <a:uFillTx/>
                <a:latin typeface="Century Gothic"/>
                <a:ea typeface="+mn-ea"/>
                <a:cs typeface="+mn-cs"/>
              </a:rPr>
              <a:t> </a:t>
            </a: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saturate</a:t>
            </a:r>
            <a:r>
              <a:rPr kumimoji="0" lang="en-US" sz="1800" b="0" i="0" u="none" strike="noStrike" kern="1200" cap="none" spc="0" normalizeH="0" baseline="0" noProof="0" dirty="0">
                <a:ln>
                  <a:noFill/>
                </a:ln>
                <a:solidFill>
                  <a:srgbClr val="FF0000"/>
                </a:solidFill>
                <a:effectLst/>
                <a:uLnTx/>
                <a:uFillTx/>
                <a:latin typeface="Century Gothic"/>
                <a:ea typeface="+mn-ea"/>
                <a:cs typeface="+mn-cs"/>
              </a:rPr>
              <a:t> </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and</a:t>
            </a:r>
            <a:r>
              <a:rPr kumimoji="0" lang="en-US" sz="1800" b="0" i="0" u="none" strike="noStrike" kern="1200" cap="none" spc="0" normalizeH="0" baseline="0" noProof="0" dirty="0">
                <a:ln>
                  <a:noFill/>
                </a:ln>
                <a:solidFill>
                  <a:srgbClr val="FF0000"/>
                </a:solidFill>
                <a:effectLst/>
                <a:uLnTx/>
                <a:uFillTx/>
                <a:latin typeface="Century Gothic"/>
                <a:ea typeface="+mn-ea"/>
                <a:cs typeface="+mn-cs"/>
              </a:rPr>
              <a:t> </a:t>
            </a: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kill gradients</a:t>
            </a:r>
            <a:r>
              <a:rPr kumimoji="0" lang="en-US" sz="1800" b="0" i="0" u="none" strike="noStrike" kern="1200" cap="none" spc="0" normalizeH="0" baseline="0" noProof="0" dirty="0">
                <a:ln>
                  <a:noFill/>
                </a:ln>
                <a:solidFill>
                  <a:srgbClr val="FF0000"/>
                </a:solidFill>
                <a:effectLst/>
                <a:uLnTx/>
                <a:uFillTx/>
                <a:latin typeface="Century Gothic"/>
                <a:ea typeface="+mn-ea"/>
                <a:cs typeface="+mn-cs"/>
              </a:rPr>
              <a:t>, </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thus NN will </a:t>
            </a:r>
            <a:r>
              <a:rPr kumimoji="0" lang="en-US" sz="1800" b="0" i="0" u="none" strike="noStrike" kern="1200" cap="none" spc="0" normalizeH="0" baseline="0" noProof="0" dirty="0">
                <a:ln>
                  <a:noFill/>
                </a:ln>
                <a:solidFill>
                  <a:srgbClr val="FF0000"/>
                </a:solidFill>
                <a:effectLst/>
                <a:uLnTx/>
                <a:uFillTx/>
                <a:latin typeface="Century Gothic"/>
                <a:ea typeface="+mn-ea"/>
                <a:cs typeface="+mn-cs"/>
              </a:rPr>
              <a:t>barely learn</a:t>
            </a:r>
            <a:endParaRPr kumimoji="0" lang="en-US" sz="1800" b="1" i="0" u="none" strike="noStrike" kern="1200" cap="none" spc="0" normalizeH="0" baseline="0" noProof="0" dirty="0">
              <a:ln>
                <a:noFill/>
              </a:ln>
              <a:solidFill>
                <a:srgbClr val="FF0000"/>
              </a:solidFill>
              <a:effectLst/>
              <a:uLnTx/>
              <a:uFillTx/>
              <a:latin typeface="Century Gothic"/>
              <a:ea typeface="+mn-ea"/>
              <a:cs typeface="+mn-cs"/>
            </a:endParaRPr>
          </a:p>
          <a:p>
            <a:pPr marL="742950" marR="0" lvl="1" indent="-285750" algn="l" defTabSz="457200" rtl="0" eaLnBrk="1" fontAlgn="auto" latinLnBrk="0" hangingPunct="1">
              <a:lnSpc>
                <a:spcPct val="100000"/>
              </a:lnSpc>
              <a:spcBef>
                <a:spcPts val="0"/>
              </a:spcBef>
              <a:spcAft>
                <a:spcPts val="0"/>
              </a:spcAft>
              <a:buClrTx/>
              <a:buSzPct val="110000"/>
              <a:buFont typeface="Arial" charset="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when the neuron’s activation are 0 or 1 </a:t>
            </a:r>
            <a:r>
              <a:rPr kumimoji="0" lang="en-US" sz="1800" b="0" i="0" u="none" strike="noStrike" kern="1200" cap="none" spc="0" normalizeH="0" baseline="0" noProof="0" dirty="0">
                <a:ln>
                  <a:noFill/>
                </a:ln>
                <a:solidFill>
                  <a:srgbClr val="FF0000"/>
                </a:solidFill>
                <a:effectLst/>
                <a:uLnTx/>
                <a:uFillTx/>
                <a:latin typeface="Century Gothic"/>
                <a:ea typeface="+mn-ea"/>
                <a:cs typeface="+mn-cs"/>
              </a:rPr>
              <a:t>(saturate)</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gradient at these regions almost zero </a:t>
            </a:r>
            <a:r>
              <a:rPr kumimoji="0" lang="en-US" sz="1800" b="0" i="0" u="none" strike="noStrike" kern="1200" cap="none" spc="0" normalizeH="0" baseline="0" noProof="0" dirty="0">
                <a:ln>
                  <a:noFill/>
                </a:ln>
                <a:solidFill>
                  <a:srgbClr val="FF0000"/>
                </a:solidFill>
                <a:effectLst/>
                <a:uLnTx/>
                <a:uFillTx/>
                <a:latin typeface="Century Gothic"/>
                <a:ea typeface="+mn-ea"/>
                <a:cs typeface="+mn-cs"/>
                <a:sym typeface="Wingdings" panose="05000000000000000000" pitchFamily="2" charset="2"/>
              </a:rPr>
              <a:t> </a:t>
            </a:r>
            <a:r>
              <a:rPr kumimoji="0" lang="en-US" sz="1800" b="0" i="0" u="none" strike="noStrike" kern="1200" cap="none" spc="0" normalizeH="0" baseline="0" noProof="0" dirty="0">
                <a:ln>
                  <a:noFill/>
                </a:ln>
                <a:solidFill>
                  <a:srgbClr val="FF0000"/>
                </a:solidFill>
                <a:effectLst/>
                <a:uLnTx/>
                <a:uFillTx/>
                <a:latin typeface="Comic Sans MS" panose="030F0702030302020204" pitchFamily="66" charset="0"/>
                <a:sym typeface="Wingdings" panose="05000000000000000000" pitchFamily="2" charset="2"/>
              </a:rPr>
              <a:t>Vanishing gradient</a:t>
            </a:r>
            <a:endParaRPr kumimoji="0" lang="en-US" sz="1800" b="0" i="0" u="none" strike="noStrike" kern="1200" cap="none" spc="0" normalizeH="0" baseline="0" noProof="0" dirty="0">
              <a:ln>
                <a:noFill/>
              </a:ln>
              <a:solidFill>
                <a:srgbClr val="FF0000"/>
              </a:solidFill>
              <a:effectLst/>
              <a:uLnTx/>
              <a:uFillTx/>
              <a:latin typeface="Comic Sans MS" panose="030F0702030302020204" pitchFamily="66" charset="0"/>
            </a:endParaRP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almost no signal will flow to its weights </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if initial weights are too large then most </a:t>
            </a:r>
            <a:r>
              <a:rPr kumimoji="0" lang="en-US" sz="1800" b="0" i="0" u="none" strike="noStrike" kern="1200" cap="none" spc="0" normalizeH="0" baseline="0" noProof="0" dirty="0">
                <a:ln>
                  <a:noFill/>
                </a:ln>
                <a:solidFill>
                  <a:srgbClr val="FF0000"/>
                </a:solidFill>
                <a:effectLst/>
                <a:uLnTx/>
                <a:uFillTx/>
                <a:latin typeface="Comic Sans MS" panose="030F0702030302020204" pitchFamily="66" charset="0"/>
              </a:rPr>
              <a:t>neurons would saturate</a:t>
            </a:r>
          </a:p>
        </p:txBody>
      </p:sp>
      <p:sp>
        <p:nvSpPr>
          <p:cNvPr id="2" name="Ορθογώνιο 1"/>
          <p:cNvSpPr/>
          <p:nvPr/>
        </p:nvSpPr>
        <p:spPr>
          <a:xfrm>
            <a:off x="5715000" y="1570618"/>
            <a:ext cx="327660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“squashes” it into range between 0 and 1. </a:t>
            </a:r>
          </a:p>
        </p:txBody>
      </p:sp>
      <mc:AlternateContent xmlns:mc="http://schemas.openxmlformats.org/markup-compatibility/2006" xmlns:a14="http://schemas.microsoft.com/office/drawing/2010/main">
        <mc:Choice Requires="a14">
          <p:sp>
            <p:nvSpPr>
              <p:cNvPr id="3" name="TextBox 2"/>
              <p:cNvSpPr txBox="1"/>
              <p:nvPr/>
            </p:nvSpPr>
            <p:spPr>
              <a:xfrm>
                <a:off x="6620080" y="2643278"/>
                <a:ext cx="1237839"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d>
                        <m:dPr>
                          <m:begChr m:val="["/>
                          <m:endChr m:val="]"/>
                          <m:ctrlPr>
                            <a:rPr kumimoji="0" lang="mr-IN" sz="20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0,1</m:t>
                          </m:r>
                        </m:e>
                      </m:d>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620080" y="2643278"/>
                <a:ext cx="1237839" cy="307777"/>
              </a:xfrm>
              <a:prstGeom prst="rect">
                <a:avLst/>
              </a:prstGeom>
              <a:blipFill>
                <a:blip r:embed="rId4"/>
                <a:stretch>
                  <a:fillRect l="-4926" b="-10000"/>
                </a:stretch>
              </a:blipFill>
            </p:spPr>
            <p:txBody>
              <a:bodyPr/>
              <a:lstStyle/>
              <a:p>
                <a:r>
                  <a:rPr lang="en-US">
                    <a:noFill/>
                  </a:rPr>
                  <a:t> </a:t>
                </a:r>
              </a:p>
            </p:txBody>
          </p:sp>
        </mc:Fallback>
      </mc:AlternateContent>
      <p:sp>
        <p:nvSpPr>
          <p:cNvPr id="4" name="Ορθογώνιο 3"/>
          <p:cNvSpPr/>
          <p:nvPr/>
        </p:nvSpPr>
        <p:spPr>
          <a:xfrm>
            <a:off x="1340165" y="3409355"/>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
        <p:nvSpPr>
          <p:cNvPr id="8" name="Slide Number Placeholder 1">
            <a:extLst>
              <a:ext uri="{FF2B5EF4-FFF2-40B4-BE49-F238E27FC236}">
                <a16:creationId xmlns:a16="http://schemas.microsoft.com/office/drawing/2014/main" id="{63B90688-19AD-45F0-A97F-F02E5B4C664C}"/>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19</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9" name="Ορθογώνιο 1">
            <a:extLst>
              <a:ext uri="{FF2B5EF4-FFF2-40B4-BE49-F238E27FC236}">
                <a16:creationId xmlns:a16="http://schemas.microsoft.com/office/drawing/2014/main" id="{BFEF3C17-88C0-4770-B159-E61DD19D726A}"/>
              </a:ext>
            </a:extLst>
          </p:cNvPr>
          <p:cNvSpPr/>
          <p:nvPr/>
        </p:nvSpPr>
        <p:spPr>
          <a:xfrm>
            <a:off x="5468344" y="3180150"/>
            <a:ext cx="327660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00FF"/>
                </a:solidFill>
                <a:uLnTx/>
                <a:uFillTx/>
                <a:latin typeface="Comic Sans MS" panose="030F0702030302020204" pitchFamily="66" charset="0"/>
              </a:rPr>
              <a:t>Also called Logistic function</a:t>
            </a:r>
          </a:p>
        </p:txBody>
      </p:sp>
      <p:sp>
        <p:nvSpPr>
          <p:cNvPr id="10" name="Ορθογώνιο 1">
            <a:extLst>
              <a:ext uri="{FF2B5EF4-FFF2-40B4-BE49-F238E27FC236}">
                <a16:creationId xmlns:a16="http://schemas.microsoft.com/office/drawing/2014/main" id="{483045AC-F8D0-4648-AE22-00BA342D36F0}"/>
              </a:ext>
            </a:extLst>
          </p:cNvPr>
          <p:cNvSpPr/>
          <p:nvPr/>
        </p:nvSpPr>
        <p:spPr>
          <a:xfrm>
            <a:off x="5524500" y="1008550"/>
            <a:ext cx="3429000" cy="369332"/>
          </a:xfrm>
          <a:prstGeom prst="rect">
            <a:avLst/>
          </a:prstGeom>
          <a:solidFill>
            <a:srgbClr val="FFFFCC"/>
          </a:solidFill>
          <a:ln w="22225">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B050"/>
                </a:solidFill>
                <a:uLnTx/>
                <a:uFillTx/>
                <a:latin typeface="Comic Sans MS" panose="030F0702030302020204" pitchFamily="66" charset="0"/>
              </a:rPr>
              <a:t>Ideal for Binary Classification</a:t>
            </a:r>
          </a:p>
        </p:txBody>
      </p:sp>
      <p:sp>
        <p:nvSpPr>
          <p:cNvPr id="12" name="Ορθογώνιο 1">
            <a:extLst>
              <a:ext uri="{FF2B5EF4-FFF2-40B4-BE49-F238E27FC236}">
                <a16:creationId xmlns:a16="http://schemas.microsoft.com/office/drawing/2014/main" id="{F060B62C-B531-4AF3-9E79-1C9A6007C1CC}"/>
              </a:ext>
            </a:extLst>
          </p:cNvPr>
          <p:cNvSpPr/>
          <p:nvPr/>
        </p:nvSpPr>
        <p:spPr>
          <a:xfrm>
            <a:off x="5365440" y="4680329"/>
            <a:ext cx="3276600" cy="369332"/>
          </a:xfrm>
          <a:prstGeom prst="rect">
            <a:avLst/>
          </a:prstGeom>
          <a:solidFill>
            <a:srgbClr val="FFFFCC"/>
          </a:solidFill>
          <a:ln w="22225">
            <a:solidFill>
              <a:schemeClr val="tx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00FF"/>
                </a:solidFill>
                <a:uLnTx/>
                <a:uFillTx/>
                <a:latin typeface="Comic Sans MS" panose="030F0702030302020204" pitchFamily="66" charset="0"/>
              </a:rPr>
              <a:t>OK to use on last layer</a:t>
            </a:r>
          </a:p>
        </p:txBody>
      </p:sp>
    </p:spTree>
    <p:extLst>
      <p:ext uri="{BB962C8B-B14F-4D97-AF65-F5344CB8AC3E}">
        <p14:creationId xmlns:p14="http://schemas.microsoft.com/office/powerpoint/2010/main" val="10070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9"/>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9"/>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9"/>
                                          </p:stCondLst>
                                        </p:cTn>
                                        <p:tgtEl>
                                          <p:spTgt spid="1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9"/>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9"/>
                                          </p:stCondLst>
                                        </p:cTn>
                                        <p:tgtEl>
                                          <p:spTgt spid="1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9"/>
                                          </p:stCondLst>
                                        </p:cTn>
                                        <p:tgtEl>
                                          <p:spTgt spid="1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9"/>
                                          </p:stCondLst>
                                        </p:cTn>
                                        <p:tgtEl>
                                          <p:spTgt spid="1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9"/>
                                          </p:stCondLst>
                                        </p:cTn>
                                        <p:tgtEl>
                                          <p:spTgt spid="1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9"/>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4D4603E8-A6C6-4CF1-85F2-9D500C103ED8}"/>
              </a:ext>
            </a:extLst>
          </p:cNvPr>
          <p:cNvSpPr>
            <a:spLocks noGrp="1" noChangeArrowheads="1"/>
          </p:cNvSpPr>
          <p:nvPr>
            <p:ph type="title"/>
          </p:nvPr>
        </p:nvSpPr>
        <p:spPr>
          <a:xfrm>
            <a:off x="0" y="0"/>
            <a:ext cx="9144000" cy="762000"/>
          </a:xfrm>
        </p:spPr>
        <p:txBody>
          <a:bodyPr/>
          <a:lstStyle/>
          <a:p>
            <a:pPr algn="ctr"/>
            <a:r>
              <a:rPr lang="en-US" altLang="en-US" sz="4800" dirty="0">
                <a:solidFill>
                  <a:srgbClr val="0070C0"/>
                </a:solidFill>
                <a:effectLst>
                  <a:outerShdw blurRad="38100" dist="38100" dir="2700000" algn="tl">
                    <a:srgbClr val="000000">
                      <a:alpha val="43137"/>
                    </a:srgbClr>
                  </a:outerShdw>
                </a:effectLst>
                <a:latin typeface="Comic Sans MS" panose="030F0702030302020204" pitchFamily="66" charset="0"/>
              </a:rPr>
              <a:t>(Artificial) Neural Networks</a:t>
            </a:r>
          </a:p>
        </p:txBody>
      </p:sp>
      <p:sp>
        <p:nvSpPr>
          <p:cNvPr id="6" name="Slide Number Placeholder 1">
            <a:extLst>
              <a:ext uri="{FF2B5EF4-FFF2-40B4-BE49-F238E27FC236}">
                <a16:creationId xmlns:a16="http://schemas.microsoft.com/office/drawing/2014/main" id="{A44B8530-8C12-4E53-8ACA-A7A67CAA813B}"/>
              </a:ext>
            </a:extLst>
          </p:cNvPr>
          <p:cNvSpPr>
            <a:spLocks noGrp="1"/>
          </p:cNvSpPr>
          <p:nvPr>
            <p:ph type="sldNum" sz="quarter" idx="11"/>
          </p:nvPr>
        </p:nvSpPr>
        <p:spPr>
          <a:xfrm>
            <a:off x="8686800" y="6629400"/>
            <a:ext cx="457200" cy="228600"/>
          </a:xfrm>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2</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5" name="Picture 4">
            <a:extLst>
              <a:ext uri="{FF2B5EF4-FFF2-40B4-BE49-F238E27FC236}">
                <a16:creationId xmlns:a16="http://schemas.microsoft.com/office/drawing/2014/main" id="{EF704D9B-E9A6-44CB-A19C-4E4F7672248C}"/>
              </a:ext>
            </a:extLst>
          </p:cNvPr>
          <p:cNvPicPr>
            <a:picLocks noChangeAspect="1"/>
          </p:cNvPicPr>
          <p:nvPr/>
        </p:nvPicPr>
        <p:blipFill rotWithShape="1">
          <a:blip r:embed="rId3"/>
          <a:srcRect b="51927"/>
          <a:stretch/>
        </p:blipFill>
        <p:spPr>
          <a:xfrm>
            <a:off x="1066800" y="910225"/>
            <a:ext cx="6858000" cy="2747375"/>
          </a:xfrm>
          <a:prstGeom prst="rect">
            <a:avLst/>
          </a:prstGeom>
        </p:spPr>
      </p:pic>
      <p:pic>
        <p:nvPicPr>
          <p:cNvPr id="7" name="Picture 6">
            <a:extLst>
              <a:ext uri="{FF2B5EF4-FFF2-40B4-BE49-F238E27FC236}">
                <a16:creationId xmlns:a16="http://schemas.microsoft.com/office/drawing/2014/main" id="{31931CE6-E057-4C63-A63B-16D26746C96B}"/>
              </a:ext>
            </a:extLst>
          </p:cNvPr>
          <p:cNvPicPr>
            <a:picLocks noChangeAspect="1"/>
          </p:cNvPicPr>
          <p:nvPr/>
        </p:nvPicPr>
        <p:blipFill rotWithShape="1">
          <a:blip r:embed="rId3"/>
          <a:srcRect t="46740" b="37260"/>
          <a:stretch/>
        </p:blipFill>
        <p:spPr>
          <a:xfrm>
            <a:off x="1066800" y="3581399"/>
            <a:ext cx="6858000" cy="914401"/>
          </a:xfrm>
          <a:prstGeom prst="rect">
            <a:avLst/>
          </a:prstGeom>
        </p:spPr>
      </p:pic>
      <p:pic>
        <p:nvPicPr>
          <p:cNvPr id="8" name="Picture 7">
            <a:extLst>
              <a:ext uri="{FF2B5EF4-FFF2-40B4-BE49-F238E27FC236}">
                <a16:creationId xmlns:a16="http://schemas.microsoft.com/office/drawing/2014/main" id="{4DD3EE2F-EB91-46A6-BB7B-F0805D8AB9F0}"/>
              </a:ext>
            </a:extLst>
          </p:cNvPr>
          <p:cNvPicPr>
            <a:picLocks noChangeAspect="1"/>
          </p:cNvPicPr>
          <p:nvPr/>
        </p:nvPicPr>
        <p:blipFill rotWithShape="1">
          <a:blip r:embed="rId3"/>
          <a:srcRect t="62740" b="6849"/>
          <a:stretch/>
        </p:blipFill>
        <p:spPr>
          <a:xfrm>
            <a:off x="1066800" y="4510787"/>
            <a:ext cx="6858000" cy="1738030"/>
          </a:xfrm>
          <a:prstGeom prst="rect">
            <a:avLst/>
          </a:prstGeom>
        </p:spPr>
      </p:pic>
      <p:sp>
        <p:nvSpPr>
          <p:cNvPr id="2" name="TextBox 1">
            <a:extLst>
              <a:ext uri="{FF2B5EF4-FFF2-40B4-BE49-F238E27FC236}">
                <a16:creationId xmlns:a16="http://schemas.microsoft.com/office/drawing/2014/main" id="{38EC164A-58A4-4418-BE97-3408C60C5DE2}"/>
              </a:ext>
            </a:extLst>
          </p:cNvPr>
          <p:cNvSpPr txBox="1"/>
          <p:nvPr/>
        </p:nvSpPr>
        <p:spPr>
          <a:xfrm>
            <a:off x="6611620" y="3930134"/>
            <a:ext cx="1768433" cy="461665"/>
          </a:xfrm>
          <a:prstGeom prst="rect">
            <a:avLst/>
          </a:prstGeom>
          <a:solidFill>
            <a:srgbClr val="FFFFCC"/>
          </a:solidFill>
          <a:ln w="22225">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0000"/>
                </a:solidFill>
                <a:uLnTx/>
                <a:uFillTx/>
                <a:latin typeface="Comic Sans MS" panose="030F0702030302020204" pitchFamily="66" charset="0"/>
              </a:rPr>
              <a:t>Perceptron</a:t>
            </a:r>
          </a:p>
        </p:txBody>
      </p:sp>
      <p:sp>
        <p:nvSpPr>
          <p:cNvPr id="9" name="TextBox 8">
            <a:extLst>
              <a:ext uri="{FF2B5EF4-FFF2-40B4-BE49-F238E27FC236}">
                <a16:creationId xmlns:a16="http://schemas.microsoft.com/office/drawing/2014/main" id="{657DFB38-039F-6D33-4627-1DF34FF5EA48}"/>
              </a:ext>
            </a:extLst>
          </p:cNvPr>
          <p:cNvSpPr txBox="1"/>
          <p:nvPr/>
        </p:nvSpPr>
        <p:spPr>
          <a:xfrm>
            <a:off x="323087" y="4597189"/>
            <a:ext cx="374061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mic Sans MS" panose="030F0702030302020204" pitchFamily="66" charset="0"/>
              </a:rPr>
              <a:t>A </a:t>
            </a:r>
            <a:r>
              <a:rPr kumimoji="0" lang="en-US" sz="1800" b="0" i="1" u="sng" strike="noStrike" kern="1200" cap="none" spc="0" normalizeH="0" baseline="0" noProof="0" dirty="0">
                <a:ln>
                  <a:noFill/>
                </a:ln>
                <a:effectLst/>
                <a:uLnTx/>
                <a:uFillTx/>
                <a:latin typeface="Comic Sans MS" panose="030F0702030302020204" pitchFamily="66" charset="0"/>
              </a:rPr>
              <a:t>weight</a:t>
            </a:r>
            <a:r>
              <a:rPr kumimoji="0" lang="en-US" sz="1800" b="0" i="0" u="none" strike="noStrike" kern="1200" cap="none" spc="0" normalizeH="0" baseline="0" noProof="0" dirty="0">
                <a:ln>
                  <a:noFill/>
                </a:ln>
                <a:solidFill>
                  <a:srgbClr val="0000FF"/>
                </a:solidFill>
                <a:effectLst/>
                <a:uLnTx/>
                <a:uFillTx/>
                <a:latin typeface="Comic Sans MS" panose="030F0702030302020204" pitchFamily="66" charset="0"/>
              </a:rPr>
              <a:t> represent the </a:t>
            </a:r>
            <a:r>
              <a:rPr kumimoji="0" lang="en-US" sz="1800" b="0" i="0" u="sng" strike="noStrike" kern="1200" cap="none" spc="0" normalizeH="0" baseline="0" noProof="0" dirty="0">
                <a:ln>
                  <a:noFill/>
                </a:ln>
                <a:effectLst/>
                <a:uLnTx/>
                <a:uFillTx/>
                <a:latin typeface="Comic Sans MS" panose="030F0702030302020204" pitchFamily="66" charset="0"/>
              </a:rPr>
              <a:t>strength</a:t>
            </a:r>
            <a:r>
              <a:rPr kumimoji="0" lang="en-US" sz="1800" b="0" i="0" u="none" strike="noStrike" kern="1200" cap="none" spc="0" normalizeH="0" baseline="0" noProof="0" dirty="0">
                <a:ln>
                  <a:noFill/>
                </a:ln>
                <a:solidFill>
                  <a:srgbClr val="0000FF"/>
                </a:solidFill>
                <a:effectLst/>
                <a:uLnTx/>
                <a:uFillTx/>
                <a:latin typeface="Comic Sans MS" panose="030F0702030302020204" pitchFamily="66" charset="0"/>
              </a:rPr>
              <a:t> of the connection between units</a:t>
            </a:r>
          </a:p>
        </p:txBody>
      </p:sp>
      <p:sp>
        <p:nvSpPr>
          <p:cNvPr id="4" name="Oval 3">
            <a:extLst>
              <a:ext uri="{FF2B5EF4-FFF2-40B4-BE49-F238E27FC236}">
                <a16:creationId xmlns:a16="http://schemas.microsoft.com/office/drawing/2014/main" id="{38ABFA57-B549-9254-F3D0-DB1E5A7F8D21}"/>
              </a:ext>
            </a:extLst>
          </p:cNvPr>
          <p:cNvSpPr/>
          <p:nvPr/>
        </p:nvSpPr>
        <p:spPr>
          <a:xfrm>
            <a:off x="2438400" y="5344909"/>
            <a:ext cx="495300" cy="969585"/>
          </a:xfrm>
          <a:prstGeom prst="ellipse">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Oval 2">
            <a:extLst>
              <a:ext uri="{FF2B5EF4-FFF2-40B4-BE49-F238E27FC236}">
                <a16:creationId xmlns:a16="http://schemas.microsoft.com/office/drawing/2014/main" id="{87DB8BF8-BC80-B868-5D01-7765139012E0}"/>
              </a:ext>
            </a:extLst>
          </p:cNvPr>
          <p:cNvSpPr/>
          <p:nvPr/>
        </p:nvSpPr>
        <p:spPr>
          <a:xfrm>
            <a:off x="1600200" y="5344909"/>
            <a:ext cx="685800" cy="983865"/>
          </a:xfrm>
          <a:prstGeom prst="ellipse">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Oval 10">
            <a:extLst>
              <a:ext uri="{FF2B5EF4-FFF2-40B4-BE49-F238E27FC236}">
                <a16:creationId xmlns:a16="http://schemas.microsoft.com/office/drawing/2014/main" id="{6F25A1D3-A3FE-8793-0DB6-8ADA3AC81A3A}"/>
              </a:ext>
            </a:extLst>
          </p:cNvPr>
          <p:cNvSpPr/>
          <p:nvPr/>
        </p:nvSpPr>
        <p:spPr>
          <a:xfrm>
            <a:off x="3334512" y="5337768"/>
            <a:ext cx="685800" cy="983865"/>
          </a:xfrm>
          <a:prstGeom prst="ellipse">
            <a:avLst/>
          </a:prstGeom>
          <a:noFill/>
          <a:ln w="254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33503AAF-0289-EAE6-9518-89C850329D01}"/>
              </a:ext>
            </a:extLst>
          </p:cNvPr>
          <p:cNvSpPr/>
          <p:nvPr/>
        </p:nvSpPr>
        <p:spPr>
          <a:xfrm>
            <a:off x="5453873" y="5330629"/>
            <a:ext cx="1080755" cy="983865"/>
          </a:xfrm>
          <a:prstGeom prst="ellipse">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Oval 12">
            <a:extLst>
              <a:ext uri="{FF2B5EF4-FFF2-40B4-BE49-F238E27FC236}">
                <a16:creationId xmlns:a16="http://schemas.microsoft.com/office/drawing/2014/main" id="{EF1C6256-67BB-D961-8E07-84220BF09E23}"/>
              </a:ext>
            </a:extLst>
          </p:cNvPr>
          <p:cNvSpPr/>
          <p:nvPr/>
        </p:nvSpPr>
        <p:spPr>
          <a:xfrm>
            <a:off x="2933700" y="856248"/>
            <a:ext cx="685800" cy="983865"/>
          </a:xfrm>
          <a:prstGeom prst="ellipse">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Oval 13">
            <a:extLst>
              <a:ext uri="{FF2B5EF4-FFF2-40B4-BE49-F238E27FC236}">
                <a16:creationId xmlns:a16="http://schemas.microsoft.com/office/drawing/2014/main" id="{C4B18C8C-EA30-05F9-B3A4-4CA5615E4998}"/>
              </a:ext>
            </a:extLst>
          </p:cNvPr>
          <p:cNvSpPr/>
          <p:nvPr/>
        </p:nvSpPr>
        <p:spPr>
          <a:xfrm>
            <a:off x="2933700" y="1710153"/>
            <a:ext cx="685800" cy="793133"/>
          </a:xfrm>
          <a:prstGeom prst="ellipse">
            <a:avLst/>
          </a:prstGeom>
          <a:noFill/>
          <a:ln w="254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107AEECC-9182-AAB9-E965-E700ACDB24C1}"/>
              </a:ext>
            </a:extLst>
          </p:cNvPr>
          <p:cNvSpPr txBox="1"/>
          <p:nvPr/>
        </p:nvSpPr>
        <p:spPr>
          <a:xfrm>
            <a:off x="240775" y="6374368"/>
            <a:ext cx="1978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omic Sans MS" panose="030F0702030302020204" pitchFamily="66" charset="0"/>
              </a:rPr>
              <a:t>Inputs/Features</a:t>
            </a:r>
          </a:p>
        </p:txBody>
      </p:sp>
      <p:sp>
        <p:nvSpPr>
          <p:cNvPr id="15" name="TextBox 14">
            <a:extLst>
              <a:ext uri="{FF2B5EF4-FFF2-40B4-BE49-F238E27FC236}">
                <a16:creationId xmlns:a16="http://schemas.microsoft.com/office/drawing/2014/main" id="{DFEA57C2-261D-2C53-E3B2-758DB1B7A1F9}"/>
              </a:ext>
            </a:extLst>
          </p:cNvPr>
          <p:cNvSpPr txBox="1"/>
          <p:nvPr/>
        </p:nvSpPr>
        <p:spPr>
          <a:xfrm>
            <a:off x="5108617" y="6374368"/>
            <a:ext cx="22733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panose="030F0702030302020204" pitchFamily="66" charset="0"/>
              </a:rPr>
              <a:t>Activation Function</a:t>
            </a:r>
          </a:p>
        </p:txBody>
      </p:sp>
      <p:sp>
        <p:nvSpPr>
          <p:cNvPr id="16" name="TextBox 15">
            <a:extLst>
              <a:ext uri="{FF2B5EF4-FFF2-40B4-BE49-F238E27FC236}">
                <a16:creationId xmlns:a16="http://schemas.microsoft.com/office/drawing/2014/main" id="{3171972D-C07F-784F-13FF-E04267FA2D5C}"/>
              </a:ext>
            </a:extLst>
          </p:cNvPr>
          <p:cNvSpPr txBox="1"/>
          <p:nvPr/>
        </p:nvSpPr>
        <p:spPr>
          <a:xfrm>
            <a:off x="6980103" y="5117068"/>
            <a:ext cx="9509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omic Sans MS" panose="030F0702030302020204" pitchFamily="66" charset="0"/>
              </a:rPr>
              <a:t>Output</a:t>
            </a:r>
          </a:p>
        </p:txBody>
      </p:sp>
    </p:spTree>
    <p:extLst>
      <p:ext uri="{BB962C8B-B14F-4D97-AF65-F5344CB8AC3E}">
        <p14:creationId xmlns:p14="http://schemas.microsoft.com/office/powerpoint/2010/main" val="220071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4" grpId="0" animBg="1"/>
      <p:bldP spid="4" grpId="1" animBg="1"/>
      <p:bldP spid="3" grpId="0" animBg="1"/>
      <p:bldP spid="3" grpId="1" animBg="1"/>
      <p:bldP spid="11" grpId="0" animBg="1"/>
      <p:bldP spid="11" grpId="1" animBg="1"/>
      <p:bldP spid="12" grpId="0" animBg="1"/>
      <p:bldP spid="12" grpId="1" animBg="1"/>
      <p:bldP spid="13" grpId="0" animBg="1"/>
      <p:bldP spid="13" grpId="1" animBg="1"/>
      <p:bldP spid="14" grpId="0" animBg="1"/>
      <p:bldP spid="14" grpId="1" animBg="1"/>
      <p:bldP spid="10"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0" y="1"/>
            <a:ext cx="9144000" cy="762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Activation: </a:t>
            </a:r>
            <a:r>
              <a:rPr kumimoji="0" lang="en-US" sz="4800" b="1" i="0" u="none" strike="noStrike" kern="1200" cap="none" spc="0" normalizeH="0" baseline="0" noProof="0" dirty="0" err="1">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Tanh</a:t>
            </a:r>
            <a:endPar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endParaRPr>
          </a:p>
        </p:txBody>
      </p:sp>
      <mc:AlternateContent xmlns:mc="http://schemas.openxmlformats.org/markup-compatibility/2006" xmlns:a14="http://schemas.microsoft.com/office/drawing/2010/main">
        <mc:Choice Requires="a14">
          <p:sp>
            <p:nvSpPr>
              <p:cNvPr id="14" name="Ορθογώνιο 13"/>
              <p:cNvSpPr/>
              <p:nvPr/>
            </p:nvSpPr>
            <p:spPr>
              <a:xfrm>
                <a:off x="332790" y="5269544"/>
                <a:ext cx="8478420" cy="1477328"/>
              </a:xfrm>
              <a:prstGeom prst="rect">
                <a:avLst/>
              </a:prstGeom>
            </p:spPr>
            <p:txBody>
              <a:bodyPr wrap="square">
                <a:spAutoFit/>
              </a:bodyPr>
              <a:lstStyle/>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However, </a:t>
                </a:r>
                <a:r>
                  <a:rPr kumimoji="0" lang="en-US" sz="1800" i="1" u="none" strike="noStrike" kern="1200" cap="none" spc="0" normalizeH="0" baseline="0" noProof="0" dirty="0">
                    <a:ln>
                      <a:noFill/>
                    </a:ln>
                    <a:solidFill>
                      <a:srgbClr val="00B050"/>
                    </a:solidFill>
                    <a:uLnTx/>
                    <a:uFillTx/>
                    <a:latin typeface="Comic Sans MS" panose="030F0702030302020204" pitchFamily="66" charset="0"/>
                  </a:rPr>
                  <a:t>gradient is stronger </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for </a:t>
                </a:r>
                <a:r>
                  <a:rPr kumimoji="0" lang="en-US" sz="1800" b="0" i="0" u="none" strike="noStrike" kern="1200" cap="none" spc="0" normalizeH="0" baseline="0" noProof="0" dirty="0">
                    <a:ln>
                      <a:noFill/>
                    </a:ln>
                    <a:effectLst/>
                    <a:uLnTx/>
                    <a:uFillTx/>
                    <a:latin typeface="Comic Sans MS" panose="030F0702030302020204" pitchFamily="66" charset="0"/>
                  </a:rPr>
                  <a:t>tanh</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 than </a:t>
                </a:r>
                <a:r>
                  <a:rPr kumimoji="0" lang="en-US" sz="1800" b="0" i="0" u="none" strike="noStrike" kern="1200" cap="none" spc="0" normalizeH="0" baseline="0" noProof="0" dirty="0">
                    <a:ln>
                      <a:noFill/>
                    </a:ln>
                    <a:effectLst/>
                    <a:uLnTx/>
                    <a:uFillTx/>
                    <a:latin typeface="Comic Sans MS" panose="030F0702030302020204" pitchFamily="66" charset="0"/>
                  </a:rPr>
                  <a:t>sigmoid</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Unlike sigmoid, output is </a:t>
                </a:r>
                <a:r>
                  <a:rPr kumimoji="0" lang="en-US" sz="1800" b="1" i="0" u="none" strike="noStrike" kern="1200" cap="none" spc="0" normalizeH="0" baseline="0" noProof="0" dirty="0">
                    <a:ln>
                      <a:noFill/>
                    </a:ln>
                    <a:solidFill>
                      <a:prstClr val="black"/>
                    </a:solidFill>
                    <a:effectLst/>
                    <a:uLnTx/>
                    <a:uFillTx/>
                    <a:latin typeface="Century Gothic"/>
                    <a:ea typeface="+mn-ea"/>
                    <a:cs typeface="+mn-cs"/>
                  </a:rPr>
                  <a:t>zero-centered</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err="1">
                    <a:ln>
                      <a:noFill/>
                    </a:ln>
                    <a:effectLst/>
                    <a:uLnTx/>
                    <a:uFillTx/>
                    <a:latin typeface="Comic Sans MS" panose="030F0702030302020204" pitchFamily="66" charset="0"/>
                  </a:rPr>
                  <a:t>Tanh</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 is a </a:t>
                </a:r>
                <a:r>
                  <a:rPr kumimoji="0" lang="en-US" sz="1800" i="1" u="none" strike="noStrike" kern="1200" cap="none" spc="0" normalizeH="0" baseline="0" noProof="0" dirty="0">
                    <a:ln>
                      <a:noFill/>
                    </a:ln>
                    <a:solidFill>
                      <a:prstClr val="black"/>
                    </a:solidFill>
                    <a:effectLst/>
                    <a:uLnTx/>
                    <a:uFillTx/>
                    <a:latin typeface="Comic Sans MS" panose="030F0702030302020204" pitchFamily="66" charset="0"/>
                  </a:rPr>
                  <a:t>scaled sigmoid</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 </a:t>
                </a:r>
                <a14:m>
                  <m:oMath xmlns:m="http://schemas.openxmlformats.org/officeDocument/2006/math">
                    <m:func>
                      <m:funcPr>
                        <m:ctrlPr>
                          <a:rPr kumimoji="0" lang="en-US" sz="18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srgbClr val="0000FF"/>
                            </a:solidFill>
                            <a:effectLst/>
                            <a:uLnTx/>
                            <a:uFillTx/>
                            <a:latin typeface="Cambria Math" charset="0"/>
                            <a:ea typeface="+mn-ea"/>
                            <a:cs typeface="+mn-cs"/>
                          </a:rPr>
                          <m:t>tanh</m:t>
                        </m:r>
                      </m:fName>
                      <m:e>
                        <m:d>
                          <m:dPr>
                            <m:ctrlPr>
                              <a:rPr kumimoji="0" lang="en-US" sz="18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FF"/>
                                </a:solidFill>
                                <a:effectLst/>
                                <a:uLnTx/>
                                <a:uFillTx/>
                                <a:latin typeface="Cambria Math" charset="0"/>
                                <a:ea typeface="+mn-ea"/>
                                <a:cs typeface="+mn-cs"/>
                              </a:rPr>
                              <m:t>𝑥</m:t>
                            </m:r>
                          </m:e>
                        </m:d>
                      </m:e>
                    </m:func>
                    <m:r>
                      <a:rPr kumimoji="0" lang="en-US" sz="1800" b="0" i="1" u="none" strike="noStrike" kern="1200" cap="none" spc="0" normalizeH="0" baseline="0" noProof="0" smtClean="0">
                        <a:ln>
                          <a:noFill/>
                        </a:ln>
                        <a:solidFill>
                          <a:srgbClr val="0000FF"/>
                        </a:solidFill>
                        <a:effectLst/>
                        <a:uLnTx/>
                        <a:uFillTx/>
                        <a:latin typeface="Cambria Math" charset="0"/>
                        <a:ea typeface="+mn-ea"/>
                        <a:cs typeface="+mn-cs"/>
                      </a:rPr>
                      <m:t>=2</m:t>
                    </m:r>
                    <m:r>
                      <a:rPr kumimoji="0" lang="en-US" sz="1800" b="0" i="1" u="none" strike="noStrike" kern="1200" cap="none" spc="0" normalizeH="0" baseline="0" noProof="0" smtClean="0">
                        <a:ln>
                          <a:noFill/>
                        </a:ln>
                        <a:solidFill>
                          <a:srgbClr val="0000FF"/>
                        </a:solidFill>
                        <a:effectLst/>
                        <a:uLnTx/>
                        <a:uFillTx/>
                        <a:latin typeface="Cambria Math" charset="0"/>
                        <a:ea typeface="+mn-ea"/>
                        <a:cs typeface="+mn-cs"/>
                      </a:rPr>
                      <m:t>𝑠𝑖𝑔𝑚</m:t>
                    </m:r>
                    <m:d>
                      <m:dPr>
                        <m:ctrlPr>
                          <a:rPr kumimoji="0" lang="en-US" sz="1800" b="0" i="1" u="none" strike="noStrike" kern="1200" cap="none" spc="0" normalizeH="0" baseline="0" noProof="0" smtClean="0">
                            <a:ln>
                              <a:noFill/>
                            </a:ln>
                            <a:solidFill>
                              <a:srgbClr val="0000FF"/>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FF"/>
                            </a:solidFill>
                            <a:effectLst/>
                            <a:uLnTx/>
                            <a:uFillTx/>
                            <a:latin typeface="Cambria Math" charset="0"/>
                            <a:ea typeface="+mn-ea"/>
                            <a:cs typeface="+mn-cs"/>
                          </a:rPr>
                          <m:t>2</m:t>
                        </m:r>
                        <m:r>
                          <a:rPr kumimoji="0" lang="en-US" sz="1800" b="0" i="1" u="none" strike="noStrike" kern="1200" cap="none" spc="0" normalizeH="0" baseline="0" noProof="0" smtClean="0">
                            <a:ln>
                              <a:noFill/>
                            </a:ln>
                            <a:solidFill>
                              <a:srgbClr val="0000FF"/>
                            </a:solidFill>
                            <a:effectLst/>
                            <a:uLnTx/>
                            <a:uFillTx/>
                            <a:latin typeface="Cambria Math" charset="0"/>
                            <a:ea typeface="+mn-ea"/>
                            <a:cs typeface="+mn-cs"/>
                          </a:rPr>
                          <m:t>𝑥</m:t>
                        </m:r>
                      </m:e>
                    </m:d>
                    <m:r>
                      <a:rPr kumimoji="0" lang="en-US" sz="1800" b="0" i="1" u="none" strike="noStrike" kern="1200" cap="none" spc="0" normalizeH="0" baseline="0" noProof="0" smtClean="0">
                        <a:ln>
                          <a:noFill/>
                        </a:ln>
                        <a:solidFill>
                          <a:srgbClr val="0000FF"/>
                        </a:solidFill>
                        <a:effectLst/>
                        <a:uLnTx/>
                        <a:uFillTx/>
                        <a:latin typeface="Cambria Math" charset="0"/>
                        <a:ea typeface="+mn-ea"/>
                        <a:cs typeface="+mn-cs"/>
                      </a:rPr>
                      <m:t>−1</m:t>
                    </m:r>
                  </m:oMath>
                </a14:m>
                <a:endParaRPr kumimoji="0" lang="en-US" sz="1800" b="0" i="0" u="none" strike="noStrike" kern="1200" cap="none" spc="0" normalizeH="0" baseline="0" noProof="0" dirty="0">
                  <a:ln>
                    <a:noFill/>
                  </a:ln>
                  <a:solidFill>
                    <a:srgbClr val="0000FF"/>
                  </a:solidFill>
                  <a:effectLst/>
                  <a:uLnTx/>
                  <a:uFillTx/>
                  <a:latin typeface="Century Gothic"/>
                  <a:ea typeface="+mn-ea"/>
                  <a:cs typeface="+mn-cs"/>
                </a:endParaRPr>
              </a:p>
              <a:p>
                <a:pPr marL="285750" lvl="2" indent="-285750" defTabSz="457200">
                  <a:buFont typeface=".AppleSystemUIFont" charset="-120"/>
                  <a:buChar char="-"/>
                  <a:defRPr/>
                </a:pPr>
                <a:r>
                  <a:rPr lang="en-US" dirty="0">
                    <a:solidFill>
                      <a:srgbClr val="0000FF"/>
                    </a:solidFill>
                    <a:latin typeface="Century Gothic"/>
                  </a:rPr>
                  <a:t>Like </a:t>
                </a:r>
                <a:r>
                  <a:rPr lang="en-US" dirty="0">
                    <a:latin typeface="Comic Sans MS" panose="030F0702030302020204" pitchFamily="66" charset="0"/>
                  </a:rPr>
                  <a:t>sigmoid</a:t>
                </a:r>
                <a:r>
                  <a:rPr lang="en-US" dirty="0">
                    <a:solidFill>
                      <a:srgbClr val="0000FF"/>
                    </a:solidFill>
                    <a:latin typeface="Century Gothic"/>
                  </a:rPr>
                  <a:t>, </a:t>
                </a:r>
                <a:r>
                  <a:rPr lang="en-US" dirty="0">
                    <a:latin typeface="Comic Sans MS" panose="030F0702030302020204" pitchFamily="66" charset="0"/>
                  </a:rPr>
                  <a:t>tanh</a:t>
                </a:r>
                <a:r>
                  <a:rPr lang="en-US" dirty="0">
                    <a:solidFill>
                      <a:srgbClr val="0000FF"/>
                    </a:solidFill>
                    <a:latin typeface="Century Gothic"/>
                  </a:rPr>
                  <a:t> neurons </a:t>
                </a:r>
                <a:r>
                  <a:rPr lang="en-US" i="1" u="sng" dirty="0">
                    <a:solidFill>
                      <a:srgbClr val="FF0000"/>
                    </a:solidFill>
                    <a:latin typeface="Comic Sans MS" panose="030F0702030302020204" pitchFamily="66" charset="0"/>
                  </a:rPr>
                  <a:t>saturate</a:t>
                </a:r>
              </a:p>
              <a:p>
                <a:pPr marL="285750" lvl="2" indent="-285750" defTabSz="457200">
                  <a:buFont typeface=".AppleSystemUIFont" charset="-120"/>
                  <a:buChar char="-"/>
                  <a:defRPr/>
                </a:pPr>
                <a:r>
                  <a:rPr lang="en-US" i="1" dirty="0">
                    <a:solidFill>
                      <a:srgbClr val="0000FF"/>
                    </a:solidFill>
                    <a:latin typeface="Comic Sans MS" panose="030F0702030302020204" pitchFamily="66" charset="0"/>
                  </a:rPr>
                  <a:t>Prone to</a:t>
                </a:r>
                <a:r>
                  <a:rPr lang="en-US" i="1" dirty="0">
                    <a:solidFill>
                      <a:srgbClr val="FF0000"/>
                    </a:solidFill>
                    <a:latin typeface="Comic Sans MS" panose="030F0702030302020204" pitchFamily="66" charset="0"/>
                  </a:rPr>
                  <a:t> </a:t>
                </a:r>
                <a:r>
                  <a:rPr lang="en-US" i="1" u="sng" dirty="0">
                    <a:solidFill>
                      <a:srgbClr val="FF0000"/>
                    </a:solidFill>
                    <a:latin typeface="Comic Sans MS" panose="030F0702030302020204" pitchFamily="66" charset="0"/>
                  </a:rPr>
                  <a:t>vanishing gradient</a:t>
                </a:r>
              </a:p>
            </p:txBody>
          </p:sp>
        </mc:Choice>
        <mc:Fallback xmlns="">
          <p:sp>
            <p:nvSpPr>
              <p:cNvPr id="14" name="Ορθογώνιο 13"/>
              <p:cNvSpPr>
                <a:spLocks noRot="1" noChangeAspect="1" noMove="1" noResize="1" noEditPoints="1" noAdjustHandles="1" noChangeArrowheads="1" noChangeShapeType="1" noTextEdit="1"/>
              </p:cNvSpPr>
              <p:nvPr/>
            </p:nvSpPr>
            <p:spPr>
              <a:xfrm>
                <a:off x="332790" y="5269544"/>
                <a:ext cx="8478420" cy="1477328"/>
              </a:xfrm>
              <a:prstGeom prst="rect">
                <a:avLst/>
              </a:prstGeom>
              <a:blipFill>
                <a:blip r:embed="rId3"/>
                <a:stretch>
                  <a:fillRect l="-791" t="-4115" b="-6996"/>
                </a:stretch>
              </a:blipFill>
            </p:spPr>
            <p:txBody>
              <a:bodyPr/>
              <a:lstStyle/>
              <a:p>
                <a:r>
                  <a:rPr lang="en-US">
                    <a:noFill/>
                  </a:rPr>
                  <a:t> </a:t>
                </a:r>
              </a:p>
            </p:txBody>
          </p:sp>
        </mc:Fallback>
      </mc:AlternateContent>
      <p:sp>
        <p:nvSpPr>
          <p:cNvPr id="2" name="Ορθογώνιο 1"/>
          <p:cNvSpPr/>
          <p:nvPr/>
        </p:nvSpPr>
        <p:spPr>
          <a:xfrm>
            <a:off x="5257800" y="1262856"/>
            <a:ext cx="3661491" cy="101566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FF"/>
                </a:solidFill>
                <a:effectLst/>
                <a:uLnTx/>
                <a:uFillTx/>
                <a:latin typeface="Century Gothic"/>
                <a:ea typeface="+mn-ea"/>
                <a:cs typeface="+mn-cs"/>
              </a:rPr>
              <a:t>Takes a real-valued number and “squashes” it into range between -1 and 1. </a:t>
            </a:r>
          </a:p>
        </p:txBody>
      </p:sp>
      <mc:AlternateContent xmlns:mc="http://schemas.openxmlformats.org/markup-compatibility/2006" xmlns:a14="http://schemas.microsoft.com/office/drawing/2010/main">
        <mc:Choice Requires="a14">
          <p:sp>
            <p:nvSpPr>
              <p:cNvPr id="3" name="TextBox 2"/>
              <p:cNvSpPr txBox="1"/>
              <p:nvPr/>
            </p:nvSpPr>
            <p:spPr>
              <a:xfrm>
                <a:off x="6523900" y="2565664"/>
                <a:ext cx="1430200"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d>
                        <m:dPr>
                          <m:begChr m:val="["/>
                          <m:endChr m:val="]"/>
                          <m:ctrlPr>
                            <a:rPr kumimoji="0" lang="mr-IN" sz="20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2000" b="0" i="1" u="none" strike="noStrike" kern="1200" cap="none" spc="0" normalizeH="0" baseline="0" noProof="0">
                              <a:ln>
                                <a:noFill/>
                              </a:ln>
                              <a:solidFill>
                                <a:prstClr val="black"/>
                              </a:solidFill>
                              <a:effectLst/>
                              <a:uLnTx/>
                              <a:uFillTx/>
                              <a:latin typeface="Cambria Math" charset="0"/>
                              <a:ea typeface="Cambria Math" charset="0"/>
                              <a:cs typeface="Cambria Math" charset="0"/>
                            </a:rPr>
                            <m:t>−</m:t>
                          </m:r>
                          <m:r>
                            <a:rPr kumimoji="0" lang="en-US" sz="20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1</m:t>
                          </m:r>
                          <m:r>
                            <a:rPr kumimoji="0" lang="en-US" sz="2000" b="0" i="1" u="none" strike="noStrike" kern="1200" cap="none" spc="0" normalizeH="0" baseline="0" noProof="0">
                              <a:ln>
                                <a:noFill/>
                              </a:ln>
                              <a:solidFill>
                                <a:prstClr val="black"/>
                              </a:solidFill>
                              <a:effectLst/>
                              <a:uLnTx/>
                              <a:uFillTx/>
                              <a:latin typeface="Cambria Math" charset="0"/>
                              <a:ea typeface="+mn-ea"/>
                              <a:cs typeface="+mn-cs"/>
                            </a:rPr>
                            <m:t>,1</m:t>
                          </m:r>
                        </m:e>
                      </m:d>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523900" y="2565664"/>
                <a:ext cx="1430200" cy="307777"/>
              </a:xfrm>
              <a:prstGeom prst="rect">
                <a:avLst/>
              </a:prstGeom>
              <a:blipFill>
                <a:blip r:embed="rId4"/>
                <a:stretch>
                  <a:fillRect l="-3404" b="-10000"/>
                </a:stretch>
              </a:blipFill>
            </p:spPr>
            <p:txBody>
              <a:bodyPr/>
              <a:lstStyle/>
              <a:p>
                <a:r>
                  <a:rPr lang="en-US">
                    <a:noFill/>
                  </a:rPr>
                  <a:t> </a:t>
                </a:r>
              </a:p>
            </p:txBody>
          </p:sp>
        </mc:Fallback>
      </mc:AlternateContent>
      <p:pic>
        <p:nvPicPr>
          <p:cNvPr id="5" name="Εικόνα 4"/>
          <p:cNvPicPr>
            <a:picLocks noChangeAspect="1"/>
          </p:cNvPicPr>
          <p:nvPr/>
        </p:nvPicPr>
        <p:blipFill>
          <a:blip r:embed="rId5"/>
          <a:stretch>
            <a:fillRect/>
          </a:stretch>
        </p:blipFill>
        <p:spPr>
          <a:xfrm>
            <a:off x="398880" y="855790"/>
            <a:ext cx="4630320" cy="2725610"/>
          </a:xfrm>
          <a:prstGeom prst="rect">
            <a:avLst/>
          </a:prstGeom>
        </p:spPr>
      </p:pic>
      <p:sp>
        <p:nvSpPr>
          <p:cNvPr id="7" name="Ορθογώνιο 6"/>
          <p:cNvSpPr/>
          <p:nvPr/>
        </p:nvSpPr>
        <p:spPr>
          <a:xfrm>
            <a:off x="706603" y="3713025"/>
            <a:ext cx="4019885"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
        <p:nvSpPr>
          <p:cNvPr id="8" name="Slide Number Placeholder 1">
            <a:extLst>
              <a:ext uri="{FF2B5EF4-FFF2-40B4-BE49-F238E27FC236}">
                <a16:creationId xmlns:a16="http://schemas.microsoft.com/office/drawing/2014/main" id="{EB51642B-C9E4-4244-AF3E-E5975A7E7298}"/>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20</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4098" name="Picture 2">
            <a:extLst>
              <a:ext uri="{FF2B5EF4-FFF2-40B4-BE49-F238E27FC236}">
                <a16:creationId xmlns:a16="http://schemas.microsoft.com/office/drawing/2014/main" id="{5348BC5B-E837-412F-B6B6-ED8F37EFB7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8349" y="4167089"/>
            <a:ext cx="5867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CEFD2F9-7CDD-8C25-F6BF-F8A78F845188}"/>
              </a:ext>
            </a:extLst>
          </p:cNvPr>
          <p:cNvCxnSpPr/>
          <p:nvPr/>
        </p:nvCxnSpPr>
        <p:spPr>
          <a:xfrm flipV="1">
            <a:off x="838200" y="2101561"/>
            <a:ext cx="4173849" cy="32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1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0" y="1"/>
            <a:ext cx="9144000" cy="762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Activation: SoftMax</a:t>
            </a:r>
          </a:p>
        </p:txBody>
      </p:sp>
      <p:sp>
        <p:nvSpPr>
          <p:cNvPr id="14" name="Ορθογώνιο 13"/>
          <p:cNvSpPr/>
          <p:nvPr/>
        </p:nvSpPr>
        <p:spPr>
          <a:xfrm>
            <a:off x="332790" y="4354322"/>
            <a:ext cx="8478420" cy="1754326"/>
          </a:xfrm>
          <a:prstGeom prst="rect">
            <a:avLst/>
          </a:prstGeom>
        </p:spPr>
        <p:txBody>
          <a:bodyPr wrap="square">
            <a:spAutoFit/>
          </a:bodyPr>
          <a:lstStyle/>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Used </a:t>
            </a:r>
            <a:r>
              <a:rPr kumimoji="0" lang="en-US" sz="1800" i="0" u="none" strike="noStrike" kern="1200" cap="none" spc="0" normalizeH="0" baseline="0" noProof="0" dirty="0">
                <a:ln>
                  <a:noFill/>
                </a:ln>
                <a:solidFill>
                  <a:srgbClr val="00B050"/>
                </a:solidFill>
                <a:uLnTx/>
                <a:uFillTx/>
                <a:latin typeface="Comic Sans MS" panose="030F0702030302020204" pitchFamily="66" charset="0"/>
              </a:rPr>
              <a:t>extensively for classification </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tasks</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Can be thought of as a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softened version of the argmax function</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 that </a:t>
            </a:r>
            <a:r>
              <a:rPr kumimoji="0" lang="en-US" sz="1800" b="0" i="0" u="none" strike="noStrike" kern="1200" cap="none" spc="0" normalizeH="0" baseline="0" noProof="0" dirty="0">
                <a:ln>
                  <a:noFill/>
                </a:ln>
                <a:effectLst/>
                <a:uLnTx/>
                <a:uFillTx/>
                <a:latin typeface="Comic Sans MS" panose="030F0702030302020204" pitchFamily="66" charset="0"/>
              </a:rPr>
              <a:t>returns the index of the largest value in a list</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The term </a:t>
            </a:r>
            <a:r>
              <a:rPr kumimoji="0" lang="en-US" sz="1800" b="0" i="0" u="sng" strike="noStrike" kern="1200" cap="none" spc="0" normalizeH="0" baseline="0" noProof="0" dirty="0">
                <a:ln>
                  <a:noFill/>
                </a:ln>
                <a:effectLst/>
                <a:uLnTx/>
                <a:uFillTx/>
                <a:latin typeface="Comic Sans MS" panose="030F0702030302020204" pitchFamily="66" charset="0"/>
              </a:rPr>
              <a:t>softmax</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 is used because this activation function </a:t>
            </a:r>
            <a:r>
              <a:rPr kumimoji="0" lang="en-US" sz="1800" b="0" i="1" u="none" strike="noStrike" kern="1200" cap="none" spc="0" normalizeH="0" baseline="0" noProof="0" dirty="0">
                <a:ln>
                  <a:noFill/>
                </a:ln>
                <a:solidFill>
                  <a:srgbClr val="0000FF"/>
                </a:solidFill>
                <a:effectLst/>
                <a:uLnTx/>
                <a:uFillTx/>
                <a:latin typeface="Comic Sans MS" panose="030F0702030302020204" pitchFamily="66" charset="0"/>
              </a:rPr>
              <a:t>represents a </a:t>
            </a:r>
            <a:r>
              <a:rPr kumimoji="0" lang="en-US" sz="1800" b="0" i="1"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omic Sans MS" panose="030F0702030302020204" pitchFamily="66" charset="0"/>
              </a:rPr>
              <a:t>smooth version </a:t>
            </a: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a:ea typeface="+mn-ea"/>
                <a:cs typeface="+mn-cs"/>
              </a:rPr>
              <a:t>of the </a:t>
            </a:r>
            <a:r>
              <a:rPr kumimoji="0" lang="en-US" sz="1800" b="0" i="1" u="sng" strike="noStrike" kern="1200" cap="none" spc="0" normalizeH="0" baseline="0" noProof="0" dirty="0">
                <a:ln>
                  <a:noFill/>
                </a:ln>
                <a:solidFill>
                  <a:prstClr val="black"/>
                </a:solidFill>
                <a:uLnTx/>
                <a:uFillTx/>
                <a:latin typeface="Comic Sans MS" panose="030F0702030302020204" pitchFamily="66" charset="0"/>
              </a:rPr>
              <a:t>winner-takes-all activation model</a:t>
            </a:r>
            <a:r>
              <a:rPr kumimoji="0" lang="en-US" sz="1800" b="0" i="0" u="sng" strike="noStrike" kern="1200" cap="none" spc="0" normalizeH="0" baseline="0" noProof="0" dirty="0">
                <a:ln>
                  <a:noFill/>
                </a:ln>
                <a:solidFill>
                  <a:srgbClr val="0000FF"/>
                </a:solidFill>
                <a:effectLst/>
                <a:uLnTx/>
                <a:uFillTx/>
                <a:latin typeface="Century Gothic"/>
              </a:rPr>
              <a:t> </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in which the unit with the largest input as output +1 while all other units have output 0</a:t>
            </a:r>
          </a:p>
        </p:txBody>
      </p:sp>
      <p:sp>
        <p:nvSpPr>
          <p:cNvPr id="2" name="Ορθογώνιο 1"/>
          <p:cNvSpPr/>
          <p:nvPr/>
        </p:nvSpPr>
        <p:spPr>
          <a:xfrm>
            <a:off x="5486400" y="1202026"/>
            <a:ext cx="3124200" cy="92333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Converts a vector of </a:t>
            </a:r>
            <a:r>
              <a:rPr kumimoji="0" lang="en-US" sz="1800" b="0" i="0" u="none" strike="noStrike" kern="1200" cap="none" spc="0" normalizeH="0" baseline="0" noProof="0" dirty="0">
                <a:ln>
                  <a:noFill/>
                </a:ln>
                <a:effectLst/>
                <a:uLnTx/>
                <a:uFillTx/>
                <a:latin typeface="Comic Sans MS" panose="030F0702030302020204" pitchFamily="66" charset="0"/>
              </a:rPr>
              <a:t>numbers into </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a vector of </a:t>
            </a:r>
            <a:r>
              <a:rPr kumimoji="0" lang="en-US" sz="1800" b="0" i="0" u="none" strike="noStrike" kern="1200" cap="none" spc="0" normalizeH="0" baseline="0" noProof="0" dirty="0">
                <a:ln>
                  <a:noFill/>
                </a:ln>
                <a:effectLst/>
                <a:uLnTx/>
                <a:uFillTx/>
                <a:latin typeface="Comic Sans MS" panose="030F0702030302020204" pitchFamily="66" charset="0"/>
              </a:rPr>
              <a:t>probabilities</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a:t>
            </a:r>
          </a:p>
        </p:txBody>
      </p:sp>
      <p:sp>
        <p:nvSpPr>
          <p:cNvPr id="8" name="Slide Number Placeholder 1">
            <a:extLst>
              <a:ext uri="{FF2B5EF4-FFF2-40B4-BE49-F238E27FC236}">
                <a16:creationId xmlns:a16="http://schemas.microsoft.com/office/drawing/2014/main" id="{EB51642B-C9E4-4244-AF3E-E5975A7E7298}"/>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21</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5122" name="Picture 2" descr="A Quick Introduction to Artificial Neural Networks (Part 2)">
            <a:extLst>
              <a:ext uri="{FF2B5EF4-FFF2-40B4-BE49-F238E27FC236}">
                <a16:creationId xmlns:a16="http://schemas.microsoft.com/office/drawing/2014/main" id="{F90F770C-F928-4D97-9DC7-6A0392989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14400"/>
            <a:ext cx="4067900" cy="26802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oftmax Function Definition | DeepAI">
            <a:extLst>
              <a:ext uri="{FF2B5EF4-FFF2-40B4-BE49-F238E27FC236}">
                <a16:creationId xmlns:a16="http://schemas.microsoft.com/office/drawing/2014/main" id="{E52852DE-0C1E-471D-AE87-BA24D2C7A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25" y="3183862"/>
            <a:ext cx="3609975" cy="12668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2568F0C-0608-4CD8-B5F3-4B8E59BCEF03}"/>
              </a:ext>
            </a:extLst>
          </p:cNvPr>
          <p:cNvSpPr txBox="1"/>
          <p:nvPr/>
        </p:nvSpPr>
        <p:spPr>
          <a:xfrm>
            <a:off x="762000" y="6377540"/>
            <a:ext cx="80492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https://machinelearningmastery.com/softmax-activation-function-with-python/</a:t>
            </a:r>
          </a:p>
        </p:txBody>
      </p:sp>
      <p:sp>
        <p:nvSpPr>
          <p:cNvPr id="15" name="Ορθογώνιο 1">
            <a:extLst>
              <a:ext uri="{FF2B5EF4-FFF2-40B4-BE49-F238E27FC236}">
                <a16:creationId xmlns:a16="http://schemas.microsoft.com/office/drawing/2014/main" id="{07694889-0181-47A1-A438-D30D86AF95B4}"/>
              </a:ext>
            </a:extLst>
          </p:cNvPr>
          <p:cNvSpPr/>
          <p:nvPr/>
        </p:nvSpPr>
        <p:spPr>
          <a:xfrm>
            <a:off x="4821052" y="2767422"/>
            <a:ext cx="4067900" cy="369332"/>
          </a:xfrm>
          <a:prstGeom prst="rect">
            <a:avLst/>
          </a:prstGeom>
          <a:solidFill>
            <a:srgbClr val="FFFFCC"/>
          </a:solidFill>
          <a:ln w="22225">
            <a:solidFill>
              <a:schemeClr val="tx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B050"/>
                </a:solidFill>
                <a:uLnTx/>
                <a:uFillTx/>
                <a:latin typeface="Comic Sans MS" panose="030F0702030302020204" pitchFamily="66" charset="0"/>
              </a:rPr>
              <a:t>Ideal for Multi Class Classification</a:t>
            </a:r>
          </a:p>
        </p:txBody>
      </p:sp>
    </p:spTree>
    <p:extLst>
      <p:ext uri="{BB962C8B-B14F-4D97-AF65-F5344CB8AC3E}">
        <p14:creationId xmlns:p14="http://schemas.microsoft.com/office/powerpoint/2010/main" val="400367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0" y="1"/>
            <a:ext cx="9144000" cy="762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Activation: SoftMax</a:t>
            </a:r>
          </a:p>
        </p:txBody>
      </p:sp>
      <p:sp>
        <p:nvSpPr>
          <p:cNvPr id="8" name="Slide Number Placeholder 1">
            <a:extLst>
              <a:ext uri="{FF2B5EF4-FFF2-40B4-BE49-F238E27FC236}">
                <a16:creationId xmlns:a16="http://schemas.microsoft.com/office/drawing/2014/main" id="{EB51642B-C9E4-4244-AF3E-E5975A7E7298}"/>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22</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5124" name="Picture 4" descr="Softmax Function Definition | DeepAI">
            <a:extLst>
              <a:ext uri="{FF2B5EF4-FFF2-40B4-BE49-F238E27FC236}">
                <a16:creationId xmlns:a16="http://schemas.microsoft.com/office/drawing/2014/main" id="{E52852DE-0C1E-471D-AE87-BA24D2C7A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14" y="5476875"/>
            <a:ext cx="3609975" cy="1266825"/>
          </a:xfrm>
          <a:prstGeom prst="rect">
            <a:avLst/>
          </a:prstGeom>
          <a:solidFill>
            <a:srgbClr val="FFFFCC"/>
          </a:solidFill>
          <a:ln w="50800">
            <a:solidFill>
              <a:schemeClr val="tx1"/>
            </a:solidFill>
          </a:ln>
        </p:spPr>
      </p:pic>
      <p:sp>
        <p:nvSpPr>
          <p:cNvPr id="15" name="Ορθογώνιο 1">
            <a:extLst>
              <a:ext uri="{FF2B5EF4-FFF2-40B4-BE49-F238E27FC236}">
                <a16:creationId xmlns:a16="http://schemas.microsoft.com/office/drawing/2014/main" id="{07694889-0181-47A1-A438-D30D86AF95B4}"/>
              </a:ext>
            </a:extLst>
          </p:cNvPr>
          <p:cNvSpPr/>
          <p:nvPr/>
        </p:nvSpPr>
        <p:spPr>
          <a:xfrm>
            <a:off x="4724400" y="6111761"/>
            <a:ext cx="4067900" cy="369332"/>
          </a:xfrm>
          <a:prstGeom prst="rect">
            <a:avLst/>
          </a:prstGeom>
          <a:solidFill>
            <a:srgbClr val="FFFFCC"/>
          </a:solidFill>
          <a:ln w="19050">
            <a:solidFill>
              <a:schemeClr val="tx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B050"/>
                </a:solidFill>
                <a:uLnTx/>
                <a:uFillTx/>
                <a:latin typeface="Comic Sans MS" panose="030F0702030302020204" pitchFamily="66" charset="0"/>
              </a:rPr>
              <a:t>Ideal for Multi Class Classification</a:t>
            </a:r>
          </a:p>
        </p:txBody>
      </p:sp>
      <p:pic>
        <p:nvPicPr>
          <p:cNvPr id="4" name="Picture 3" descr="Diagram&#10;&#10;Description automatically generated">
            <a:extLst>
              <a:ext uri="{FF2B5EF4-FFF2-40B4-BE49-F238E27FC236}">
                <a16:creationId xmlns:a16="http://schemas.microsoft.com/office/drawing/2014/main" id="{483E7D0B-DFAC-469E-AAB2-9AC77A18E9B1}"/>
              </a:ext>
            </a:extLst>
          </p:cNvPr>
          <p:cNvPicPr>
            <a:picLocks noChangeAspect="1"/>
          </p:cNvPicPr>
          <p:nvPr/>
        </p:nvPicPr>
        <p:blipFill>
          <a:blip r:embed="rId4"/>
          <a:stretch>
            <a:fillRect/>
          </a:stretch>
        </p:blipFill>
        <p:spPr>
          <a:xfrm>
            <a:off x="581660" y="1466538"/>
            <a:ext cx="7980679" cy="3924924"/>
          </a:xfrm>
          <a:prstGeom prst="rect">
            <a:avLst/>
          </a:prstGeom>
        </p:spPr>
      </p:pic>
      <p:sp>
        <p:nvSpPr>
          <p:cNvPr id="3" name="TextBox 2">
            <a:extLst>
              <a:ext uri="{FF2B5EF4-FFF2-40B4-BE49-F238E27FC236}">
                <a16:creationId xmlns:a16="http://schemas.microsoft.com/office/drawing/2014/main" id="{FE232BAB-18EA-7BBB-6ACE-F1E5AD49CC9C}"/>
              </a:ext>
            </a:extLst>
          </p:cNvPr>
          <p:cNvSpPr txBox="1"/>
          <p:nvPr/>
        </p:nvSpPr>
        <p:spPr>
          <a:xfrm>
            <a:off x="1676400" y="918706"/>
            <a:ext cx="6324600" cy="400110"/>
          </a:xfrm>
          <a:prstGeom prst="rect">
            <a:avLst/>
          </a:prstGeom>
          <a:noFill/>
        </p:spPr>
        <p:txBody>
          <a:bodyPr wrap="square">
            <a:spAutoFit/>
          </a:bodyPr>
          <a:lstStyle/>
          <a:p>
            <a:pPr algn="ctr"/>
            <a:r>
              <a:rPr lang="en-US" sz="2000" dirty="0">
                <a:solidFill>
                  <a:srgbClr val="0000FF"/>
                </a:solidFill>
              </a:rPr>
              <a:t>Maps each output in such a way that the </a:t>
            </a:r>
            <a:r>
              <a:rPr lang="en-US" sz="2000" dirty="0">
                <a:latin typeface="Comic Sans MS" panose="030F0702030302020204" pitchFamily="66" charset="0"/>
              </a:rPr>
              <a:t>total sum is 1. </a:t>
            </a:r>
          </a:p>
        </p:txBody>
      </p:sp>
    </p:spTree>
    <p:extLst>
      <p:ext uri="{BB962C8B-B14F-4D97-AF65-F5344CB8AC3E}">
        <p14:creationId xmlns:p14="http://schemas.microsoft.com/office/powerpoint/2010/main" val="362364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0" y="1"/>
            <a:ext cx="9144000" cy="7108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Activation: </a:t>
            </a:r>
            <a:r>
              <a:rPr kumimoji="0" lang="en-US" sz="4800" b="1" i="0" u="none" strike="noStrike" kern="1200" cap="none" spc="0" normalizeH="0" baseline="0" noProof="0" dirty="0" err="1">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ReLU</a:t>
            </a:r>
            <a:endPar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endParaRPr>
          </a:p>
        </p:txBody>
      </p:sp>
      <p:sp>
        <p:nvSpPr>
          <p:cNvPr id="2" name="Ορθογώνιο 1"/>
          <p:cNvSpPr/>
          <p:nvPr/>
        </p:nvSpPr>
        <p:spPr>
          <a:xfrm>
            <a:off x="4953000" y="1191897"/>
            <a:ext cx="389890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thresholds it at zero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6133354" y="2452666"/>
                <a:ext cx="1026755"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𝑅</m:t>
                          </m:r>
                        </m:e>
                        <m:sub>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m:t>
                          </m:r>
                        </m:sub>
                        <m:sup>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𝑛</m:t>
                          </m:r>
                        </m:sup>
                      </m:sSubSup>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133354" y="2452666"/>
                <a:ext cx="1026755" cy="307777"/>
              </a:xfrm>
              <a:prstGeom prst="rect">
                <a:avLst/>
              </a:prstGeom>
              <a:blipFill>
                <a:blip r:embed="rId3"/>
                <a:stretch>
                  <a:fillRect l="-5325" r="-1775" b="-17647"/>
                </a:stretch>
              </a:blipFill>
            </p:spPr>
            <p:txBody>
              <a:bodyPr/>
              <a:lstStyle/>
              <a:p>
                <a:r>
                  <a:rPr lang="en-US">
                    <a:noFill/>
                  </a:rPr>
                  <a:t> </a:t>
                </a:r>
              </a:p>
            </p:txBody>
          </p:sp>
        </mc:Fallback>
      </mc:AlternateContent>
      <p:pic>
        <p:nvPicPr>
          <p:cNvPr id="6" name="Εικόνα 5"/>
          <p:cNvPicPr>
            <a:picLocks noChangeAspect="1"/>
          </p:cNvPicPr>
          <p:nvPr/>
        </p:nvPicPr>
        <p:blipFill>
          <a:blip r:embed="rId4"/>
          <a:stretch>
            <a:fillRect/>
          </a:stretch>
        </p:blipFill>
        <p:spPr>
          <a:xfrm>
            <a:off x="292100" y="861003"/>
            <a:ext cx="4460169" cy="2644198"/>
          </a:xfrm>
          <a:prstGeom prst="rect">
            <a:avLst/>
          </a:prstGeom>
        </p:spPr>
      </p:pic>
      <p:sp>
        <p:nvSpPr>
          <p:cNvPr id="9" name="Rectangle 8"/>
          <p:cNvSpPr/>
          <p:nvPr/>
        </p:nvSpPr>
        <p:spPr>
          <a:xfrm>
            <a:off x="457200" y="3876392"/>
            <a:ext cx="7934789" cy="28623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Most Deep Networks use </a:t>
            </a:r>
            <a:r>
              <a:rPr kumimoji="0" lang="en-US" sz="1800" b="0" i="0" u="none" strike="noStrike" kern="1200" cap="none" spc="0" normalizeH="0" baseline="0" noProof="0" dirty="0" err="1">
                <a:ln>
                  <a:noFill/>
                </a:ln>
                <a:solidFill>
                  <a:prstClr val="black"/>
                </a:solidFill>
                <a:effectLst/>
                <a:uLnTx/>
                <a:uFillTx/>
                <a:latin typeface="Comic Sans MS" panose="030F0702030302020204" pitchFamily="66" charset="0"/>
              </a:rPr>
              <a:t>ReLU</a:t>
            </a: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nowadays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Trains much </a:t>
            </a:r>
            <a:r>
              <a:rPr kumimoji="0" lang="en-US" sz="1800" i="1" u="none" strike="noStrike" kern="1200" cap="none" spc="0" normalizeH="0" baseline="0" noProof="0" dirty="0">
                <a:ln>
                  <a:noFill/>
                </a:ln>
                <a:solidFill>
                  <a:srgbClr val="00B050"/>
                </a:solidFill>
                <a:effectLst/>
                <a:uLnTx/>
                <a:uFillTx/>
                <a:latin typeface="Comic Sans MS" panose="030F0702030302020204" pitchFamily="66" charset="0"/>
              </a:rPr>
              <a:t>faster</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sng" strike="noStrike" kern="1200" cap="none" spc="0" normalizeH="0" baseline="0" noProof="0" dirty="0">
                <a:ln>
                  <a:noFill/>
                </a:ln>
                <a:solidFill>
                  <a:srgbClr val="00B050"/>
                </a:solidFill>
                <a:effectLst/>
                <a:uLnTx/>
                <a:uFillTx/>
                <a:latin typeface="Comic Sans MS" panose="030F0702030302020204" pitchFamily="66" charset="0"/>
              </a:rPr>
              <a:t>accelerates</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 the convergence of SGD</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due to linear, </a:t>
            </a:r>
            <a:r>
              <a:rPr kumimoji="0" lang="en-US" sz="1800" b="0" i="0" u="sng" strike="noStrike" kern="1200" cap="none" spc="0" normalizeH="0" baseline="0" noProof="0" dirty="0">
                <a:ln>
                  <a:noFill/>
                </a:ln>
                <a:solidFill>
                  <a:srgbClr val="00B050"/>
                </a:solidFill>
                <a:effectLst/>
                <a:uLnTx/>
                <a:uFillTx/>
                <a:latin typeface="Comic Sans MS" panose="030F0702030302020204" pitchFamily="66" charset="0"/>
              </a:rPr>
              <a:t>non-saturating</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 form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1" u="none" strike="noStrike" kern="1200" cap="none" spc="0" normalizeH="0" baseline="0" noProof="0" dirty="0">
                <a:ln>
                  <a:noFill/>
                </a:ln>
                <a:solidFill>
                  <a:srgbClr val="00B050"/>
                </a:solidFill>
                <a:effectLst/>
                <a:uLnTx/>
                <a:uFillTx/>
                <a:latin typeface="Comic Sans MS" panose="030F0702030302020204" pitchFamily="66" charset="0"/>
              </a:rPr>
              <a:t>Less expensive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operations</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compared to </a:t>
            </a: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sigmoid/</a:t>
            </a:r>
            <a:r>
              <a:rPr kumimoji="0" lang="en-US" sz="1800" b="0" i="0" u="none" strike="noStrike" kern="1200" cap="none" spc="0" normalizeH="0" baseline="0" noProof="0" dirty="0" err="1">
                <a:ln>
                  <a:noFill/>
                </a:ln>
                <a:solidFill>
                  <a:prstClr val="black"/>
                </a:solidFill>
                <a:effectLst/>
                <a:uLnTx/>
                <a:uFillTx/>
                <a:latin typeface="Comic Sans MS" panose="030F0702030302020204" pitchFamily="66" charset="0"/>
              </a:rPr>
              <a:t>tanh</a:t>
            </a: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 </a:t>
            </a:r>
            <a:r>
              <a:rPr kumimoji="0" lang="en-US" sz="1800" b="0" i="0" u="none" strike="noStrike" kern="1200" cap="none" spc="0" normalizeH="0" baseline="0" noProof="0" dirty="0">
                <a:ln>
                  <a:noFill/>
                </a:ln>
                <a:solidFill>
                  <a:srgbClr val="0000FF"/>
                </a:solidFill>
                <a:effectLst/>
                <a:uLnTx/>
                <a:uFillTx/>
                <a:latin typeface="Century Gothic"/>
                <a:ea typeface="+mn-ea"/>
                <a:cs typeface="+mn-cs"/>
              </a:rPr>
              <a:t>(exponentials etc.)</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0000FF"/>
                </a:solidFill>
                <a:effectLst/>
                <a:uLnTx/>
                <a:uFillTx/>
                <a:latin typeface="Century Gothic"/>
                <a:ea typeface="+mn-ea"/>
                <a:cs typeface="+mn-cs"/>
              </a:rPr>
              <a:t>implemented by simply thresholding a matrix at zero</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More </a:t>
            </a:r>
            <a:r>
              <a:rPr kumimoji="0" lang="en-US" sz="1800" i="1" u="none" strike="noStrike" kern="1200" cap="none" spc="0" normalizeH="0" baseline="0" noProof="0" dirty="0">
                <a:ln>
                  <a:noFill/>
                </a:ln>
                <a:solidFill>
                  <a:srgbClr val="00B050"/>
                </a:solidFill>
                <a:effectLst/>
                <a:uLnTx/>
                <a:uFillTx/>
                <a:latin typeface="Comic Sans MS" panose="030F0702030302020204" pitchFamily="66" charset="0"/>
              </a:rPr>
              <a:t>expressive</a:t>
            </a:r>
            <a:r>
              <a:rPr kumimoji="0" lang="en-US" sz="1800" b="1" i="0" u="none" strike="noStrike" kern="1200" cap="none" spc="0" normalizeH="0" baseline="0" noProof="0" dirty="0">
                <a:ln>
                  <a:noFill/>
                </a:ln>
                <a:solidFill>
                  <a:srgbClr val="00B050"/>
                </a:solidFill>
                <a:effectLst/>
                <a:uLnTx/>
                <a:uFillTx/>
                <a:latin typeface="Century Gothic"/>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i="1" u="sng" strike="noStrike" kern="1200" cap="none" spc="0" normalizeH="0" baseline="0" noProof="0" dirty="0">
                <a:ln>
                  <a:noFill/>
                </a:ln>
                <a:solidFill>
                  <a:srgbClr val="00B050"/>
                </a:solidFill>
                <a:effectLst/>
                <a:uLnTx/>
                <a:uFillTx/>
                <a:latin typeface="Comic Sans MS" panose="030F0702030302020204" pitchFamily="66" charset="0"/>
              </a:rPr>
              <a:t>Prevents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the </a:t>
            </a: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gradient vanishing problem</a:t>
            </a:r>
          </a:p>
        </p:txBody>
      </p:sp>
      <mc:AlternateContent xmlns:mc="http://schemas.openxmlformats.org/markup-compatibility/2006" xmlns:a14="http://schemas.microsoft.com/office/drawing/2010/main">
        <mc:Choice Requires="a14">
          <p:sp>
            <p:nvSpPr>
              <p:cNvPr id="8" name="Ορθογώνιο 7"/>
              <p:cNvSpPr/>
              <p:nvPr/>
            </p:nvSpPr>
            <p:spPr>
              <a:xfrm>
                <a:off x="5672555" y="1855209"/>
                <a:ext cx="194835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1" u="none" strike="noStrike" kern="1200" cap="none" spc="0" normalizeH="0" baseline="0" noProof="0">
                          <a:ln>
                            <a:noFill/>
                          </a:ln>
                          <a:solidFill>
                            <a:srgbClr val="000000"/>
                          </a:solidFill>
                          <a:effectLst/>
                          <a:uLnTx/>
                          <a:uFillTx/>
                          <a:latin typeface="Cambria Math" charset="0"/>
                          <a:ea typeface="+mn-ea"/>
                          <a:cs typeface="+mn-cs"/>
                        </a:rPr>
                        <m:t>f</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𝑥</m:t>
                          </m:r>
                        </m:e>
                      </m:d>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charset="0"/>
                          <a:ea typeface="+mn-ea"/>
                          <a:cs typeface="+mn-cs"/>
                        </a:rPr>
                        <m:t>max</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⁡(0,</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8" name="Ορθογώνιο 7"/>
              <p:cNvSpPr>
                <a:spLocks noRot="1" noChangeAspect="1" noMove="1" noResize="1" noEditPoints="1" noAdjustHandles="1" noChangeArrowheads="1" noChangeShapeType="1" noTextEdit="1"/>
              </p:cNvSpPr>
              <p:nvPr/>
            </p:nvSpPr>
            <p:spPr>
              <a:xfrm>
                <a:off x="5672555" y="1855209"/>
                <a:ext cx="1948354" cy="369332"/>
              </a:xfrm>
              <a:prstGeom prst="rect">
                <a:avLst/>
              </a:prstGeom>
              <a:blipFill>
                <a:blip r:embed="rId5"/>
                <a:stretch>
                  <a:fillRect b="-16393"/>
                </a:stretch>
              </a:blipFill>
            </p:spPr>
            <p:txBody>
              <a:bodyPr/>
              <a:lstStyle/>
              <a:p>
                <a:r>
                  <a:rPr lang="en-US">
                    <a:noFill/>
                  </a:rPr>
                  <a:t> </a:t>
                </a:r>
              </a:p>
            </p:txBody>
          </p:sp>
        </mc:Fallback>
      </mc:AlternateContent>
      <p:sp>
        <p:nvSpPr>
          <p:cNvPr id="12" name="Slide Number Placeholder 1">
            <a:extLst>
              <a:ext uri="{FF2B5EF4-FFF2-40B4-BE49-F238E27FC236}">
                <a16:creationId xmlns:a16="http://schemas.microsoft.com/office/drawing/2014/main" id="{0BF73BE6-D35C-48A0-B260-795A5EE38712}"/>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23</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3" name="Ορθογώνιο 1">
            <a:extLst>
              <a:ext uri="{FF2B5EF4-FFF2-40B4-BE49-F238E27FC236}">
                <a16:creationId xmlns:a16="http://schemas.microsoft.com/office/drawing/2014/main" id="{D0A90182-FB31-49C8-A0DA-73EFBF242014}"/>
              </a:ext>
            </a:extLst>
          </p:cNvPr>
          <p:cNvSpPr/>
          <p:nvPr/>
        </p:nvSpPr>
        <p:spPr>
          <a:xfrm>
            <a:off x="4953000" y="3456594"/>
            <a:ext cx="4067900"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prstClr val="black"/>
                </a:solidFill>
                <a:uLnTx/>
                <a:uFillTx/>
                <a:latin typeface="Comic Sans MS" panose="030F0702030302020204" pitchFamily="66" charset="0"/>
              </a:rPr>
              <a:t>Rectified Linear Unit</a:t>
            </a:r>
          </a:p>
        </p:txBody>
      </p:sp>
      <p:sp>
        <p:nvSpPr>
          <p:cNvPr id="14" name="Ορθογώνιο 1">
            <a:extLst>
              <a:ext uri="{FF2B5EF4-FFF2-40B4-BE49-F238E27FC236}">
                <a16:creationId xmlns:a16="http://schemas.microsoft.com/office/drawing/2014/main" id="{10209B16-5CDE-4483-B219-9EBF8BC21161}"/>
              </a:ext>
            </a:extLst>
          </p:cNvPr>
          <p:cNvSpPr/>
          <p:nvPr/>
        </p:nvSpPr>
        <p:spPr>
          <a:xfrm>
            <a:off x="4752269" y="4216406"/>
            <a:ext cx="4067900" cy="369332"/>
          </a:xfrm>
          <a:prstGeom prst="rect">
            <a:avLst/>
          </a:prstGeom>
          <a:solidFill>
            <a:srgbClr val="FFFFCC"/>
          </a:solidFill>
          <a:ln w="22225">
            <a:solidFill>
              <a:schemeClr val="tx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B050"/>
                </a:solidFill>
                <a:uLnTx/>
                <a:uFillTx/>
                <a:latin typeface="Comic Sans MS" panose="030F0702030302020204" pitchFamily="66" charset="0"/>
              </a:rPr>
              <a:t>Used in the Hidden Layers</a:t>
            </a:r>
          </a:p>
        </p:txBody>
      </p:sp>
    </p:spTree>
    <p:extLst>
      <p:ext uri="{BB962C8B-B14F-4D97-AF65-F5344CB8AC3E}">
        <p14:creationId xmlns:p14="http://schemas.microsoft.com/office/powerpoint/2010/main" val="168724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5B56-9014-4F6A-82AE-04C0D6744B88}"/>
              </a:ext>
            </a:extLst>
          </p:cNvPr>
          <p:cNvSpPr>
            <a:spLocks noGrp="1"/>
          </p:cNvSpPr>
          <p:nvPr>
            <p:ph type="title"/>
          </p:nvPr>
        </p:nvSpPr>
        <p:spPr/>
        <p:txBody>
          <a:bodyPr/>
          <a:lstStyle/>
          <a:p>
            <a:r>
              <a:rPr lang="en-US" dirty="0"/>
              <a:t>Activation Functions </a:t>
            </a:r>
          </a:p>
        </p:txBody>
      </p:sp>
      <p:pic>
        <p:nvPicPr>
          <p:cNvPr id="11266" name="Picture 2">
            <a:extLst>
              <a:ext uri="{FF2B5EF4-FFF2-40B4-BE49-F238E27FC236}">
                <a16:creationId xmlns:a16="http://schemas.microsoft.com/office/drawing/2014/main" id="{18C93337-3988-4F6B-91D4-2D429544DB8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9270" y="2421835"/>
            <a:ext cx="8627165" cy="2875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319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0" y="1"/>
            <a:ext cx="9144000" cy="7108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Activation: Leaky </a:t>
            </a:r>
            <a:r>
              <a:rPr kumimoji="0" lang="en-US" sz="4800" b="1" i="0" u="none" strike="noStrike" kern="1200" cap="none" spc="0" normalizeH="0" baseline="0" noProof="0" dirty="0" err="1">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ReLU</a:t>
            </a:r>
            <a:endPar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endParaRPr>
          </a:p>
        </p:txBody>
      </p:sp>
      <p:sp>
        <p:nvSpPr>
          <p:cNvPr id="2" name="Ορθογώνιο 1"/>
          <p:cNvSpPr/>
          <p:nvPr/>
        </p:nvSpPr>
        <p:spPr>
          <a:xfrm>
            <a:off x="4868500" y="1258600"/>
            <a:ext cx="3898900" cy="646331"/>
          </a:xfrm>
          <a:prstGeom prst="rect">
            <a:avLst/>
          </a:prstGeom>
          <a:solidFill>
            <a:srgbClr val="FFFFCC"/>
          </a:solidFill>
          <a:ln w="22225">
            <a:solidFill>
              <a:schemeClr val="tx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omic Sans MS" panose="030F0702030302020204" pitchFamily="66" charset="0"/>
              </a:rPr>
              <a:t>An improved version of the    </a:t>
            </a:r>
            <a:r>
              <a:rPr kumimoji="0" lang="en-US" sz="1800" b="0" i="0" u="none" strike="noStrike" kern="1200" cap="none" spc="0" normalizeH="0" baseline="0" noProof="0" dirty="0" err="1">
                <a:ln>
                  <a:noFill/>
                </a:ln>
                <a:solidFill>
                  <a:srgbClr val="00B050"/>
                </a:solidFill>
                <a:effectLst/>
                <a:uLnTx/>
                <a:uFillTx/>
                <a:latin typeface="Comic Sans MS" panose="030F0702030302020204" pitchFamily="66" charset="0"/>
              </a:rPr>
              <a:t>ReLU</a:t>
            </a:r>
            <a:r>
              <a:rPr kumimoji="0" lang="en-US" sz="1800" b="0" i="0" u="none" strike="noStrike" kern="1200" cap="none" spc="0" normalizeH="0" baseline="0" noProof="0" dirty="0">
                <a:ln>
                  <a:noFill/>
                </a:ln>
                <a:solidFill>
                  <a:srgbClr val="00B050"/>
                </a:solidFill>
                <a:effectLst/>
                <a:uLnTx/>
                <a:uFillTx/>
                <a:latin typeface="Comic Sans MS" panose="030F0702030302020204" pitchFamily="66" charset="0"/>
              </a:rPr>
              <a:t> activation function</a:t>
            </a:r>
          </a:p>
        </p:txBody>
      </p:sp>
      <mc:AlternateContent xmlns:mc="http://schemas.openxmlformats.org/markup-compatibility/2006" xmlns:a14="http://schemas.microsoft.com/office/drawing/2010/main">
        <mc:Choice Requires="a14">
          <p:sp>
            <p:nvSpPr>
              <p:cNvPr id="3" name="TextBox 2"/>
              <p:cNvSpPr txBox="1"/>
              <p:nvPr/>
            </p:nvSpPr>
            <p:spPr>
              <a:xfrm>
                <a:off x="6133354" y="2452666"/>
                <a:ext cx="1026755"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𝑅</m:t>
                          </m:r>
                        </m:e>
                        <m:sub>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m:t>
                          </m:r>
                        </m:sub>
                        <m:sup>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𝑛</m:t>
                          </m:r>
                        </m:sup>
                      </m:sSubSup>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133354" y="2452666"/>
                <a:ext cx="1026755" cy="307777"/>
              </a:xfrm>
              <a:prstGeom prst="rect">
                <a:avLst/>
              </a:prstGeom>
              <a:blipFill>
                <a:blip r:embed="rId3"/>
                <a:stretch>
                  <a:fillRect l="-5325" r="-1775" b="-17647"/>
                </a:stretch>
              </a:blipFill>
            </p:spPr>
            <p:txBody>
              <a:bodyPr/>
              <a:lstStyle/>
              <a:p>
                <a:r>
                  <a:rPr lang="en-US">
                    <a:noFill/>
                  </a:rPr>
                  <a:t> </a:t>
                </a:r>
              </a:p>
            </p:txBody>
          </p:sp>
        </mc:Fallback>
      </mc:AlternateContent>
      <p:sp>
        <p:nvSpPr>
          <p:cNvPr id="9" name="Rectangle 8"/>
          <p:cNvSpPr/>
          <p:nvPr/>
        </p:nvSpPr>
        <p:spPr>
          <a:xfrm>
            <a:off x="457200" y="3876392"/>
            <a:ext cx="7934789"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Some Deep Networks use Leaky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ReLU</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nowadays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1" u="none" strike="noStrike" kern="1200" cap="none" spc="0" normalizeH="0" baseline="0" noProof="0" dirty="0" err="1">
                <a:ln>
                  <a:noFill/>
                </a:ln>
                <a:uLnTx/>
                <a:uFillTx/>
                <a:latin typeface="Comic Sans MS" panose="030F0702030302020204" pitchFamily="66" charset="0"/>
              </a:rPr>
              <a:t>ReLU</a:t>
            </a:r>
            <a:r>
              <a:rPr kumimoji="0" lang="en-US" sz="1800" b="0" i="1" u="none" strike="noStrike" kern="1200" cap="none" spc="0" normalizeH="0" baseline="0" noProof="0" dirty="0">
                <a:ln>
                  <a:noFill/>
                </a:ln>
                <a:solidFill>
                  <a:srgbClr val="0000FF"/>
                </a:solidFill>
                <a:uLnTx/>
                <a:uFillTx/>
                <a:latin typeface="Comic Sans MS" panose="030F0702030302020204" pitchFamily="66" charset="0"/>
              </a:rPr>
              <a:t> activation function</a:t>
            </a:r>
            <a:r>
              <a:rPr kumimoji="0" lang="en-US" sz="18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entury Gothic"/>
                <a:ea typeface="+mn-ea"/>
                <a:cs typeface="+mn-cs"/>
              </a:rPr>
              <a:t>, </a:t>
            </a:r>
            <a:r>
              <a:rPr kumimoji="0" lang="en-US" sz="1800" b="0" i="1" u="none" strike="noStrike" kern="1200" cap="none" spc="0" normalizeH="0" baseline="0" noProof="0" dirty="0">
                <a:ln>
                  <a:noFill/>
                </a:ln>
                <a:solidFill>
                  <a:srgbClr val="FF0000"/>
                </a:solidFill>
                <a:uLnTx/>
                <a:uFillTx/>
                <a:latin typeface="Comic Sans MS" panose="030F0702030302020204" pitchFamily="66" charset="0"/>
              </a:rPr>
              <a:t>the gradient is 0 for all the values of inputs that are less than zero</a:t>
            </a:r>
            <a:r>
              <a:rPr kumimoji="0" lang="en-US" sz="18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entury Gothic"/>
                <a:ea typeface="+mn-ea"/>
                <a:cs typeface="+mn-cs"/>
              </a:rPr>
              <a:t>, </a:t>
            </a:r>
            <a:r>
              <a:rPr kumimoji="0" lang="en-US" sz="18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entury Gothic"/>
                <a:ea typeface="+mn-ea"/>
                <a:cs typeface="+mn-cs"/>
              </a:rPr>
              <a:t>which would deactivate the neurons in that region and may </a:t>
            </a:r>
            <a:r>
              <a:rPr kumimoji="0" lang="en-US" sz="1800" b="0" i="1" u="none" strike="noStrike" kern="1200" cap="none" spc="0" normalizeH="0" baseline="0" noProof="0" dirty="0">
                <a:ln>
                  <a:noFill/>
                </a:ln>
                <a:solidFill>
                  <a:srgbClr val="FF0000"/>
                </a:solidFill>
                <a:uLnTx/>
                <a:uFillTx/>
                <a:latin typeface="Comic Sans MS" panose="030F0702030302020204" pitchFamily="66" charset="0"/>
              </a:rPr>
              <a:t>cause dying </a:t>
            </a:r>
            <a:r>
              <a:rPr kumimoji="0" lang="en-US" sz="1800" b="0" i="1" u="none" strike="noStrike" kern="1200" cap="none" spc="0" normalizeH="0" baseline="0" noProof="0" dirty="0" err="1">
                <a:ln>
                  <a:noFill/>
                </a:ln>
                <a:solidFill>
                  <a:srgbClr val="FF0000"/>
                </a:solidFill>
                <a:uLnTx/>
                <a:uFillTx/>
                <a:latin typeface="Comic Sans MS" panose="030F0702030302020204" pitchFamily="66" charset="0"/>
              </a:rPr>
              <a:t>ReLU</a:t>
            </a:r>
            <a:r>
              <a:rPr kumimoji="0" lang="en-US" sz="1800" b="0" i="1" u="none" strike="noStrike" kern="1200" cap="none" spc="0" normalizeH="0" baseline="0" noProof="0" dirty="0">
                <a:ln>
                  <a:noFill/>
                </a:ln>
                <a:solidFill>
                  <a:srgbClr val="FF0000"/>
                </a:solidFill>
                <a:uLnTx/>
                <a:uFillTx/>
                <a:latin typeface="Comic Sans MS" panose="030F0702030302020204" pitchFamily="66" charset="0"/>
              </a:rPr>
              <a:t> problem</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i="1" u="none" strike="noStrike" kern="1200" cap="none" spc="0" normalizeH="0" baseline="0" noProof="0" dirty="0">
                <a:ln>
                  <a:noFill/>
                </a:ln>
                <a:effectLst/>
                <a:uLnTx/>
                <a:uFillTx/>
                <a:latin typeface="Comic Sans MS" panose="030F0702030302020204" pitchFamily="66" charset="0"/>
              </a:rPr>
              <a:t>Leaky </a:t>
            </a:r>
            <a:r>
              <a:rPr kumimoji="0" lang="en-US" sz="1800" i="1" u="none" strike="noStrike" kern="1200" cap="none" spc="0" normalizeH="0" baseline="0" noProof="0" dirty="0" err="1">
                <a:ln>
                  <a:noFill/>
                </a:ln>
                <a:effectLst/>
                <a:uLnTx/>
                <a:uFillTx/>
                <a:latin typeface="Comic Sans MS" panose="030F0702030302020204" pitchFamily="66" charset="0"/>
              </a:rPr>
              <a:t>ReLU</a:t>
            </a:r>
            <a:r>
              <a:rPr kumimoji="0" lang="en-US" sz="1800" i="1" u="none" strike="noStrike" kern="1200" cap="none" spc="0" normalizeH="0" baseline="0" noProof="0" dirty="0">
                <a:ln>
                  <a:noFill/>
                </a:ln>
                <a:effectLst/>
                <a:uLnTx/>
                <a:uFillTx/>
                <a:latin typeface="Comic Sans MS" panose="030F0702030302020204" pitchFamily="66" charset="0"/>
              </a:rPr>
              <a:t> </a:t>
            </a:r>
            <a:r>
              <a:rPr kumimoji="0" lang="en-US" sz="1800" b="1" i="0" u="none" strike="noStrike" kern="1200" cap="none" spc="0" normalizeH="0" baseline="0" noProof="0" dirty="0">
                <a:ln>
                  <a:noFill/>
                </a:ln>
                <a:solidFill>
                  <a:srgbClr val="00B050"/>
                </a:solidFill>
                <a:effectLst/>
                <a:uLnTx/>
                <a:uFillTx/>
                <a:latin typeface="Century Gothic"/>
                <a:ea typeface="+mn-ea"/>
                <a:cs typeface="+mn-cs"/>
              </a:rPr>
              <a:t>is </a:t>
            </a:r>
            <a:r>
              <a:rPr kumimoji="0" lang="en-US" sz="1800" i="1" u="none" strike="noStrike" kern="1200" cap="none" spc="0" normalizeH="0" baseline="0" noProof="0" dirty="0">
                <a:ln>
                  <a:noFill/>
                </a:ln>
                <a:solidFill>
                  <a:srgbClr val="00B050"/>
                </a:solidFill>
                <a:effectLst/>
                <a:uLnTx/>
                <a:uFillTx/>
                <a:latin typeface="Comic Sans MS" panose="030F0702030302020204" pitchFamily="66" charset="0"/>
              </a:rPr>
              <a:t>defined to address this problem</a:t>
            </a:r>
            <a:r>
              <a:rPr kumimoji="0" lang="en-US" sz="1800" b="1" i="0" u="none" strike="noStrike" kern="1200" cap="none" spc="0" normalizeH="0" baseline="0" noProof="0" dirty="0">
                <a:ln>
                  <a:noFill/>
                </a:ln>
                <a:solidFill>
                  <a:srgbClr val="00B050"/>
                </a:solidFill>
                <a:effectLst/>
                <a:uLnTx/>
                <a:uFillTx/>
                <a:latin typeface="Century Gothic"/>
                <a:ea typeface="+mn-ea"/>
                <a:cs typeface="+mn-cs"/>
              </a:rPr>
              <a:t>.</a:t>
            </a:r>
          </a:p>
        </p:txBody>
      </p:sp>
      <p:sp>
        <p:nvSpPr>
          <p:cNvPr id="12" name="Slide Number Placeholder 1">
            <a:extLst>
              <a:ext uri="{FF2B5EF4-FFF2-40B4-BE49-F238E27FC236}">
                <a16:creationId xmlns:a16="http://schemas.microsoft.com/office/drawing/2014/main" id="{0BF73BE6-D35C-48A0-B260-795A5EE38712}"/>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25</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3" name="Ορθογώνιο 1">
            <a:extLst>
              <a:ext uri="{FF2B5EF4-FFF2-40B4-BE49-F238E27FC236}">
                <a16:creationId xmlns:a16="http://schemas.microsoft.com/office/drawing/2014/main" id="{D0A90182-FB31-49C8-A0DA-73EFBF242014}"/>
              </a:ext>
            </a:extLst>
          </p:cNvPr>
          <p:cNvSpPr/>
          <p:nvPr/>
        </p:nvSpPr>
        <p:spPr>
          <a:xfrm>
            <a:off x="4784000" y="3116134"/>
            <a:ext cx="4067900"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prstClr val="black"/>
                </a:solidFill>
                <a:uLnTx/>
                <a:uFillTx/>
                <a:latin typeface="Comic Sans MS" panose="030F0702030302020204" pitchFamily="66" charset="0"/>
              </a:rPr>
              <a:t>Leaky Rectified Linear Unit</a:t>
            </a:r>
          </a:p>
        </p:txBody>
      </p:sp>
      <p:pic>
        <p:nvPicPr>
          <p:cNvPr id="6146" name="Picture 2" descr="Leaky ReLU Explained | Papers With Code">
            <a:extLst>
              <a:ext uri="{FF2B5EF4-FFF2-40B4-BE49-F238E27FC236}">
                <a16:creationId xmlns:a16="http://schemas.microsoft.com/office/drawing/2014/main" id="{FAC1BA6F-573A-4166-889E-4F2CEC218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90601"/>
            <a:ext cx="3505201" cy="22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75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0" y="1"/>
            <a:ext cx="9144000" cy="7108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How to Choose Activation Fn.</a:t>
            </a:r>
          </a:p>
        </p:txBody>
      </p:sp>
      <p:sp>
        <p:nvSpPr>
          <p:cNvPr id="9" name="Rectangle 8"/>
          <p:cNvSpPr/>
          <p:nvPr/>
        </p:nvSpPr>
        <p:spPr>
          <a:xfrm>
            <a:off x="170543" y="3881378"/>
            <a:ext cx="8839200" cy="286232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FF"/>
                </a:solidFill>
                <a:uLnTx/>
                <a:uFillTx/>
                <a:latin typeface="Century Gothic"/>
              </a:rPr>
              <a:t>A Neural Network will almost always have the </a:t>
            </a:r>
            <a:r>
              <a:rPr kumimoji="0" lang="en-US" sz="2000" b="0" i="0" u="none" strike="noStrike" kern="1200" cap="none" spc="0" normalizeH="0" baseline="0" noProof="0" dirty="0">
                <a:ln>
                  <a:noFill/>
                </a:ln>
                <a:solidFill>
                  <a:srgbClr val="00B050"/>
                </a:solidFill>
                <a:uLnTx/>
                <a:uFillTx/>
                <a:latin typeface="Comic Sans MS" panose="030F0702030302020204" pitchFamily="66" charset="0"/>
              </a:rPr>
              <a:t>same function in all </a:t>
            </a:r>
            <a:r>
              <a:rPr kumimoji="0" lang="en-US" sz="2000" b="0" i="0" u="sng" strike="noStrike" kern="1200" cap="none" spc="0" normalizeH="0" baseline="0" noProof="0" dirty="0">
                <a:ln>
                  <a:noFill/>
                </a:ln>
                <a:uLnTx/>
                <a:uFillTx/>
                <a:latin typeface="Comic Sans MS" panose="030F0702030302020204" pitchFamily="66" charset="0"/>
              </a:rPr>
              <a:t>hidden layers</a:t>
            </a:r>
            <a:r>
              <a:rPr kumimoji="0" lang="en-US" sz="2000" b="0" i="0" u="none" strike="noStrike" kern="1200" cap="none" spc="0" normalizeH="0" baseline="0" noProof="0" dirty="0">
                <a:ln>
                  <a:noFill/>
                </a:ln>
                <a:solidFill>
                  <a:srgbClr val="0000FF"/>
                </a:solidFill>
                <a:uLnTx/>
                <a:uFillTx/>
                <a:latin typeface="Century Gothic"/>
              </a:rPr>
              <a: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dirty="0">
                <a:solidFill>
                  <a:srgbClr val="0000FF"/>
                </a:solidFill>
                <a:latin typeface="Century Gothic"/>
              </a:rPr>
              <a:t>Traditionally, the </a:t>
            </a:r>
            <a:r>
              <a:rPr lang="en-US" sz="2000" dirty="0">
                <a:latin typeface="Comic Sans MS" panose="030F0702030302020204" pitchFamily="66" charset="0"/>
              </a:rPr>
              <a:t>Sigmoid activation function </a:t>
            </a:r>
            <a:r>
              <a:rPr lang="en-US" sz="2000" dirty="0">
                <a:solidFill>
                  <a:srgbClr val="0000FF"/>
                </a:solidFill>
                <a:latin typeface="Century Gothic"/>
              </a:rPr>
              <a:t>was the default activation function in the 1990s.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i="0" u="none" strike="noStrike" kern="1200" cap="none" spc="0" normalizeH="0" baseline="0" noProof="0" dirty="0">
                <a:ln>
                  <a:noFill/>
                </a:ln>
                <a:solidFill>
                  <a:srgbClr val="0000FF"/>
                </a:solidFill>
                <a:uLnTx/>
                <a:uFillTx/>
                <a:latin typeface="Century Gothic"/>
              </a:rPr>
              <a:t>Through the mid to late 1990s to 2010s, the </a:t>
            </a:r>
            <a:r>
              <a:rPr kumimoji="0" lang="en-US" sz="2000" i="0" u="none" strike="noStrike" kern="1200" cap="none" spc="0" normalizeH="0" baseline="0" noProof="0" dirty="0">
                <a:ln>
                  <a:noFill/>
                </a:ln>
                <a:uLnTx/>
                <a:uFillTx/>
                <a:latin typeface="Comic Sans MS" panose="030F0702030302020204" pitchFamily="66" charset="0"/>
              </a:rPr>
              <a:t>Tanh function was the default activation</a:t>
            </a:r>
            <a:r>
              <a:rPr kumimoji="0" lang="en-US" sz="2000" i="0" u="none" strike="noStrike" kern="1200" cap="none" spc="0" normalizeH="0" noProof="0" dirty="0">
                <a:ln>
                  <a:noFill/>
                </a:ln>
                <a:uLnTx/>
                <a:uFillTx/>
                <a:latin typeface="Comic Sans MS" panose="030F0702030302020204" pitchFamily="66" charset="0"/>
              </a:rPr>
              <a:t> function</a:t>
            </a:r>
            <a:r>
              <a:rPr kumimoji="0" lang="en-US" sz="2000" i="0" u="none" strike="noStrike" kern="1200" cap="none" spc="0" normalizeH="0" noProof="0" dirty="0">
                <a:ln>
                  <a:noFill/>
                </a:ln>
                <a:solidFill>
                  <a:srgbClr val="0000FF"/>
                </a:solidFill>
                <a:uLnTx/>
                <a:uFillTx/>
                <a:latin typeface="Century Gothic"/>
              </a:rPr>
              <a:t> for hidden layers.</a:t>
            </a:r>
          </a:p>
          <a:p>
            <a:pPr marL="285750" lvl="0" indent="-285750" defTabSz="457200">
              <a:buFont typeface="Wingdings" panose="05000000000000000000" pitchFamily="2" charset="2"/>
              <a:buChar char="§"/>
              <a:defRPr/>
            </a:pPr>
            <a:r>
              <a:rPr lang="en-US" sz="2000" dirty="0">
                <a:solidFill>
                  <a:srgbClr val="0000FF"/>
                </a:solidFill>
                <a:latin typeface="Century Gothic"/>
              </a:rPr>
              <a:t>Modern neural network models with common architectures, such as MLP and CNN, </a:t>
            </a:r>
            <a:r>
              <a:rPr lang="en-US" sz="2000" dirty="0">
                <a:latin typeface="Comic Sans MS" panose="030F0702030302020204" pitchFamily="66" charset="0"/>
              </a:rPr>
              <a:t>will make use of the </a:t>
            </a:r>
            <a:r>
              <a:rPr lang="en-US" sz="2000" dirty="0" err="1">
                <a:latin typeface="Comic Sans MS" panose="030F0702030302020204" pitchFamily="66" charset="0"/>
              </a:rPr>
              <a:t>ReLU</a:t>
            </a:r>
            <a:r>
              <a:rPr lang="en-US" sz="2000" dirty="0">
                <a:latin typeface="Comic Sans MS" panose="030F0702030302020204" pitchFamily="66" charset="0"/>
              </a:rPr>
              <a:t> activation function</a:t>
            </a:r>
            <a:r>
              <a:rPr lang="en-US" sz="2000" dirty="0">
                <a:solidFill>
                  <a:srgbClr val="0000FF"/>
                </a:solidFill>
                <a:latin typeface="Century Gothic"/>
              </a:rPr>
              <a:t>, or extensions.</a:t>
            </a:r>
            <a:endParaRPr kumimoji="0" lang="en-US" sz="2000" i="0" u="none" strike="noStrike" kern="1200" cap="none" spc="0" normalizeH="0" baseline="0" noProof="0" dirty="0">
              <a:ln>
                <a:noFill/>
              </a:ln>
              <a:solidFill>
                <a:srgbClr val="0000FF"/>
              </a:solidFill>
              <a:uLnTx/>
              <a:uFillTx/>
              <a:latin typeface="Century Gothic"/>
            </a:endParaRPr>
          </a:p>
        </p:txBody>
      </p:sp>
      <p:sp>
        <p:nvSpPr>
          <p:cNvPr id="12" name="Slide Number Placeholder 1">
            <a:extLst>
              <a:ext uri="{FF2B5EF4-FFF2-40B4-BE49-F238E27FC236}">
                <a16:creationId xmlns:a16="http://schemas.microsoft.com/office/drawing/2014/main" id="{0BF73BE6-D35C-48A0-B260-795A5EE38712}"/>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26</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4" name="Picture 3">
            <a:extLst>
              <a:ext uri="{FF2B5EF4-FFF2-40B4-BE49-F238E27FC236}">
                <a16:creationId xmlns:a16="http://schemas.microsoft.com/office/drawing/2014/main" id="{E0ABA7AF-8256-6792-FF04-61F3181BBBA9}"/>
              </a:ext>
            </a:extLst>
          </p:cNvPr>
          <p:cNvPicPr>
            <a:picLocks noChangeAspect="1"/>
          </p:cNvPicPr>
          <p:nvPr/>
        </p:nvPicPr>
        <p:blipFill rotWithShape="1">
          <a:blip r:embed="rId3"/>
          <a:srcRect t="11149" r="14103" b="44805"/>
          <a:stretch/>
        </p:blipFill>
        <p:spPr>
          <a:xfrm>
            <a:off x="857250" y="784551"/>
            <a:ext cx="6381750" cy="1938235"/>
          </a:xfrm>
          <a:prstGeom prst="rect">
            <a:avLst/>
          </a:prstGeom>
        </p:spPr>
      </p:pic>
      <p:pic>
        <p:nvPicPr>
          <p:cNvPr id="5" name="Picture 4">
            <a:extLst>
              <a:ext uri="{FF2B5EF4-FFF2-40B4-BE49-F238E27FC236}">
                <a16:creationId xmlns:a16="http://schemas.microsoft.com/office/drawing/2014/main" id="{F7754084-29A8-00CF-5A78-A9A52604D4AA}"/>
              </a:ext>
            </a:extLst>
          </p:cNvPr>
          <p:cNvPicPr>
            <a:picLocks noChangeAspect="1"/>
          </p:cNvPicPr>
          <p:nvPr/>
        </p:nvPicPr>
        <p:blipFill rotWithShape="1">
          <a:blip r:embed="rId3"/>
          <a:srcRect l="4873" t="55195" r="5897" b="18831"/>
          <a:stretch/>
        </p:blipFill>
        <p:spPr>
          <a:xfrm>
            <a:off x="1219200" y="2722786"/>
            <a:ext cx="6629400" cy="1143001"/>
          </a:xfrm>
          <a:prstGeom prst="rect">
            <a:avLst/>
          </a:prstGeom>
        </p:spPr>
      </p:pic>
      <p:sp>
        <p:nvSpPr>
          <p:cNvPr id="6" name="TextBox 5">
            <a:extLst>
              <a:ext uri="{FF2B5EF4-FFF2-40B4-BE49-F238E27FC236}">
                <a16:creationId xmlns:a16="http://schemas.microsoft.com/office/drawing/2014/main" id="{A82D8E03-0E8B-FA30-9B07-8DEED90F4593}"/>
              </a:ext>
            </a:extLst>
          </p:cNvPr>
          <p:cNvSpPr txBox="1"/>
          <p:nvPr/>
        </p:nvSpPr>
        <p:spPr>
          <a:xfrm>
            <a:off x="6696456" y="1024328"/>
            <a:ext cx="2093843" cy="461665"/>
          </a:xfrm>
          <a:prstGeom prst="rect">
            <a:avLst/>
          </a:prstGeom>
          <a:solidFill>
            <a:srgbClr val="FFFFCC"/>
          </a:solidFill>
          <a:ln w="19050">
            <a:solidFill>
              <a:schemeClr val="tx1"/>
            </a:solidFill>
          </a:ln>
        </p:spPr>
        <p:txBody>
          <a:bodyPr wrap="none" rtlCol="0">
            <a:spAutoFit/>
          </a:bodyPr>
          <a:lstStyle/>
          <a:p>
            <a:r>
              <a:rPr lang="en-US" sz="2400" dirty="0">
                <a:solidFill>
                  <a:srgbClr val="0000FF"/>
                </a:solidFill>
                <a:latin typeface="Comic Sans MS" panose="030F0702030302020204" pitchFamily="66" charset="0"/>
              </a:rPr>
              <a:t>Hidden Layer</a:t>
            </a:r>
          </a:p>
        </p:txBody>
      </p:sp>
    </p:spTree>
    <p:extLst>
      <p:ext uri="{BB962C8B-B14F-4D97-AF65-F5344CB8AC3E}">
        <p14:creationId xmlns:p14="http://schemas.microsoft.com/office/powerpoint/2010/main" val="25572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0" y="1"/>
            <a:ext cx="9144000" cy="7108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How to Choose Activation Fn.</a:t>
            </a:r>
          </a:p>
        </p:txBody>
      </p:sp>
      <p:sp>
        <p:nvSpPr>
          <p:cNvPr id="9" name="Rectangle 8"/>
          <p:cNvSpPr/>
          <p:nvPr/>
        </p:nvSpPr>
        <p:spPr>
          <a:xfrm>
            <a:off x="152400" y="4804708"/>
            <a:ext cx="8839200" cy="1938992"/>
          </a:xfrm>
          <a:prstGeom prst="rect">
            <a:avLst/>
          </a:prstGeom>
        </p:spPr>
        <p:txBody>
          <a:bodyPr wrap="square">
            <a:spAutoFit/>
          </a:bodyPr>
          <a:lstStyle/>
          <a:p>
            <a:pPr marL="285750" lvl="0" indent="-285750" defTabSz="457200">
              <a:buFont typeface="Wingdings" panose="05000000000000000000" pitchFamily="2" charset="2"/>
              <a:buChar char="§"/>
              <a:defRPr/>
            </a:pPr>
            <a:r>
              <a:rPr lang="en-US" sz="2000" dirty="0">
                <a:solidFill>
                  <a:srgbClr val="0000FF"/>
                </a:solidFill>
                <a:latin typeface="Century Gothic"/>
              </a:rPr>
              <a:t>Data Scientists must  </a:t>
            </a:r>
            <a:r>
              <a:rPr lang="en-US" sz="2000" i="1" u="sng" dirty="0">
                <a:solidFill>
                  <a:srgbClr val="00B050"/>
                </a:solidFill>
                <a:latin typeface="Comic Sans MS" panose="030F0702030302020204" pitchFamily="66" charset="0"/>
              </a:rPr>
              <a:t>choose</a:t>
            </a:r>
            <a:r>
              <a:rPr lang="en-US" sz="2000" i="1" dirty="0">
                <a:solidFill>
                  <a:srgbClr val="00B050"/>
                </a:solidFill>
                <a:latin typeface="Comic Sans MS" panose="030F0702030302020204" pitchFamily="66" charset="0"/>
              </a:rPr>
              <a:t> the activation function </a:t>
            </a:r>
            <a:r>
              <a:rPr lang="en-US" sz="2000" dirty="0">
                <a:solidFill>
                  <a:srgbClr val="0000FF"/>
                </a:solidFill>
                <a:latin typeface="Century Gothic"/>
              </a:rPr>
              <a:t>for their </a:t>
            </a:r>
            <a:r>
              <a:rPr lang="en-US" sz="2000" dirty="0">
                <a:latin typeface="Comic Sans MS" panose="030F0702030302020204" pitchFamily="66" charset="0"/>
              </a:rPr>
              <a:t>output layer based on the </a:t>
            </a:r>
            <a:r>
              <a:rPr lang="en-US" sz="2000" u="sng" dirty="0">
                <a:latin typeface="Comic Sans MS" panose="030F0702030302020204" pitchFamily="66" charset="0"/>
              </a:rPr>
              <a:t>type of prediction </a:t>
            </a:r>
            <a:r>
              <a:rPr lang="en-US" sz="2000" dirty="0">
                <a:solidFill>
                  <a:srgbClr val="0000FF"/>
                </a:solidFill>
                <a:latin typeface="Century Gothic"/>
              </a:rPr>
              <a:t>problem that they are solving.</a:t>
            </a:r>
          </a:p>
          <a:p>
            <a:pPr marL="285750" lvl="0" indent="-285750" defTabSz="457200">
              <a:buFont typeface="Wingdings" panose="05000000000000000000" pitchFamily="2" charset="2"/>
              <a:buChar char="§"/>
              <a:defRPr/>
            </a:pPr>
            <a:r>
              <a:rPr lang="en-US" sz="2000" dirty="0">
                <a:solidFill>
                  <a:srgbClr val="0000FF"/>
                </a:solidFill>
                <a:latin typeface="Century Gothic"/>
              </a:rPr>
              <a:t>If a </a:t>
            </a:r>
            <a:r>
              <a:rPr lang="en-US" sz="2000" dirty="0">
                <a:latin typeface="Comic Sans MS" panose="030F0702030302020204" pitchFamily="66" charset="0"/>
              </a:rPr>
              <a:t>Regression problem </a:t>
            </a:r>
            <a:r>
              <a:rPr lang="en-US" sz="2000" dirty="0">
                <a:solidFill>
                  <a:srgbClr val="0000FF"/>
                </a:solidFill>
                <a:latin typeface="Century Gothic"/>
              </a:rPr>
              <a:t>is being solved then </a:t>
            </a:r>
            <a:r>
              <a:rPr lang="en-US" sz="2000" dirty="0">
                <a:solidFill>
                  <a:srgbClr val="0000FF"/>
                </a:solidFill>
                <a:latin typeface="Century Gothic" panose="020B0502020202020204" pitchFamily="34" charset="0"/>
              </a:rPr>
              <a:t>a</a:t>
            </a:r>
            <a:r>
              <a:rPr lang="en-US" sz="2000" dirty="0">
                <a:solidFill>
                  <a:srgbClr val="FF0000"/>
                </a:solidFill>
                <a:latin typeface="Comic Sans MS" panose="030F0702030302020204" pitchFamily="66" charset="0"/>
              </a:rPr>
              <a:t> linear activation </a:t>
            </a:r>
            <a:endParaRPr kumimoji="0" lang="en-US" sz="2000" b="0" i="0" u="none" strike="noStrike" kern="1200" cap="none" spc="0" normalizeH="0" baseline="0" noProof="0" dirty="0">
              <a:ln>
                <a:noFill/>
              </a:ln>
              <a:solidFill>
                <a:srgbClr val="0000FF"/>
              </a:solidFill>
              <a:effectLst/>
              <a:uLnTx/>
              <a:uFillTx/>
              <a:latin typeface="Century Gothic"/>
              <a:ea typeface="+mn-ea"/>
              <a:cs typeface="+mn-cs"/>
            </a:endParaRPr>
          </a:p>
          <a:p>
            <a:pPr marL="285750" lvl="0" indent="-285750" defTabSz="457200">
              <a:buFont typeface="Wingdings" panose="05000000000000000000" pitchFamily="2" charset="2"/>
              <a:buChar char="§"/>
              <a:defRPr/>
            </a:pPr>
            <a:r>
              <a:rPr lang="en-US" sz="2000" dirty="0">
                <a:solidFill>
                  <a:srgbClr val="0000FF"/>
                </a:solidFill>
                <a:latin typeface="Century Gothic"/>
              </a:rPr>
              <a:t>For </a:t>
            </a:r>
            <a:r>
              <a:rPr lang="en-US" sz="2000" dirty="0">
                <a:latin typeface="Comic Sans MS" panose="030F0702030302020204" pitchFamily="66" charset="0"/>
              </a:rPr>
              <a:t>Binary Classification </a:t>
            </a:r>
            <a:r>
              <a:rPr lang="en-US" sz="2000" dirty="0">
                <a:solidFill>
                  <a:srgbClr val="0000FF"/>
                </a:solidFill>
                <a:latin typeface="Century Gothic"/>
              </a:rPr>
              <a:t>use a </a:t>
            </a:r>
            <a:r>
              <a:rPr lang="en-US" sz="2000" dirty="0">
                <a:solidFill>
                  <a:srgbClr val="FF0000"/>
                </a:solidFill>
                <a:latin typeface="Comic Sans MS" panose="030F0702030302020204" pitchFamily="66" charset="0"/>
              </a:rPr>
              <a:t>Sigmoid Activation</a:t>
            </a:r>
          </a:p>
          <a:p>
            <a:pPr marL="285750" lvl="0" indent="-285750" defTabSz="457200">
              <a:buFont typeface="Wingdings" panose="05000000000000000000" pitchFamily="2" charset="2"/>
              <a:buChar char="§"/>
              <a:defRPr/>
            </a:pPr>
            <a:r>
              <a:rPr lang="en-US" sz="2000" dirty="0">
                <a:solidFill>
                  <a:srgbClr val="0000FF"/>
                </a:solidFill>
                <a:latin typeface="Century Gothic"/>
              </a:rPr>
              <a:t>For </a:t>
            </a:r>
            <a:r>
              <a:rPr lang="en-US" sz="2000" dirty="0">
                <a:latin typeface="Comic Sans MS" panose="030F0702030302020204" pitchFamily="66" charset="0"/>
              </a:rPr>
              <a:t>Multiclass Classification </a:t>
            </a:r>
            <a:r>
              <a:rPr lang="en-US" sz="2000" dirty="0">
                <a:solidFill>
                  <a:srgbClr val="0000FF"/>
                </a:solidFill>
                <a:latin typeface="Century Gothic"/>
              </a:rPr>
              <a:t>use a </a:t>
            </a:r>
            <a:r>
              <a:rPr lang="en-US" sz="2000" dirty="0">
                <a:solidFill>
                  <a:srgbClr val="FF0000"/>
                </a:solidFill>
                <a:latin typeface="Comic Sans MS" panose="030F0702030302020204" pitchFamily="66" charset="0"/>
              </a:rPr>
              <a:t>Softmax Activation</a:t>
            </a:r>
          </a:p>
          <a:p>
            <a:pPr marL="285750" lvl="0" indent="-285750" defTabSz="457200">
              <a:buFont typeface="Wingdings" panose="05000000000000000000" pitchFamily="2" charset="2"/>
              <a:buChar char="§"/>
              <a:defRPr/>
            </a:pPr>
            <a:r>
              <a:rPr lang="en-US" sz="2000" dirty="0">
                <a:solidFill>
                  <a:srgbClr val="0000FF"/>
                </a:solidFill>
                <a:latin typeface="Century Gothic"/>
              </a:rPr>
              <a:t>For </a:t>
            </a:r>
            <a:r>
              <a:rPr lang="en-US" sz="2000" dirty="0">
                <a:latin typeface="Comic Sans MS" panose="030F0702030302020204" pitchFamily="66" charset="0"/>
              </a:rPr>
              <a:t>Multilabel Classification </a:t>
            </a:r>
            <a:r>
              <a:rPr lang="en-US" sz="2000" dirty="0">
                <a:solidFill>
                  <a:srgbClr val="0000FF"/>
                </a:solidFill>
                <a:latin typeface="Century Gothic"/>
              </a:rPr>
              <a:t>use </a:t>
            </a:r>
            <a:r>
              <a:rPr lang="en-US" sz="2000" i="1" dirty="0">
                <a:latin typeface="Comic Sans MS" panose="030F0702030302020204" pitchFamily="66" charset="0"/>
              </a:rPr>
              <a:t>1 node per class </a:t>
            </a:r>
            <a:r>
              <a:rPr lang="en-US" sz="2000" i="1" dirty="0">
                <a:solidFill>
                  <a:srgbClr val="FF0000"/>
                </a:solidFill>
                <a:latin typeface="Comic Sans MS" panose="030F0702030302020204" pitchFamily="66" charset="0"/>
              </a:rPr>
              <a:t>Sigmoid Activation</a:t>
            </a:r>
          </a:p>
        </p:txBody>
      </p:sp>
      <p:sp>
        <p:nvSpPr>
          <p:cNvPr id="12" name="Slide Number Placeholder 1">
            <a:extLst>
              <a:ext uri="{FF2B5EF4-FFF2-40B4-BE49-F238E27FC236}">
                <a16:creationId xmlns:a16="http://schemas.microsoft.com/office/drawing/2014/main" id="{0BF73BE6-D35C-48A0-B260-795A5EE38712}"/>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27</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 name="TextBox 5">
            <a:extLst>
              <a:ext uri="{FF2B5EF4-FFF2-40B4-BE49-F238E27FC236}">
                <a16:creationId xmlns:a16="http://schemas.microsoft.com/office/drawing/2014/main" id="{A82D8E03-0E8B-FA30-9B07-8DEED90F4593}"/>
              </a:ext>
            </a:extLst>
          </p:cNvPr>
          <p:cNvSpPr txBox="1"/>
          <p:nvPr/>
        </p:nvSpPr>
        <p:spPr>
          <a:xfrm>
            <a:off x="6705600" y="987203"/>
            <a:ext cx="2098651" cy="461665"/>
          </a:xfrm>
          <a:prstGeom prst="rect">
            <a:avLst/>
          </a:prstGeom>
          <a:solidFill>
            <a:srgbClr val="FFFFCC"/>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FF"/>
                </a:solidFill>
                <a:latin typeface="Comic Sans MS" panose="030F0702030302020204" pitchFamily="66" charset="0"/>
              </a:rPr>
              <a:t>Output</a:t>
            </a:r>
            <a:r>
              <a:rPr kumimoji="0" lang="en-US" sz="2400" b="0"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 Layer</a:t>
            </a:r>
          </a:p>
        </p:txBody>
      </p:sp>
      <p:pic>
        <p:nvPicPr>
          <p:cNvPr id="2" name="Picture 1">
            <a:extLst>
              <a:ext uri="{FF2B5EF4-FFF2-40B4-BE49-F238E27FC236}">
                <a16:creationId xmlns:a16="http://schemas.microsoft.com/office/drawing/2014/main" id="{1EA61E2E-A120-6B25-76BC-B1A2617D1EF9}"/>
              </a:ext>
            </a:extLst>
          </p:cNvPr>
          <p:cNvPicPr>
            <a:picLocks noChangeAspect="1"/>
          </p:cNvPicPr>
          <p:nvPr/>
        </p:nvPicPr>
        <p:blipFill rotWithShape="1">
          <a:blip r:embed="rId3"/>
          <a:srcRect t="22294" r="2820" b="6710"/>
          <a:stretch/>
        </p:blipFill>
        <p:spPr>
          <a:xfrm>
            <a:off x="685800" y="1522836"/>
            <a:ext cx="7219950" cy="3124201"/>
          </a:xfrm>
          <a:prstGeom prst="rect">
            <a:avLst/>
          </a:prstGeom>
        </p:spPr>
      </p:pic>
      <p:pic>
        <p:nvPicPr>
          <p:cNvPr id="3" name="Picture 2">
            <a:extLst>
              <a:ext uri="{FF2B5EF4-FFF2-40B4-BE49-F238E27FC236}">
                <a16:creationId xmlns:a16="http://schemas.microsoft.com/office/drawing/2014/main" id="{E6BF6C93-EE96-8132-C70D-FF6647BDE1AB}"/>
              </a:ext>
            </a:extLst>
          </p:cNvPr>
          <p:cNvPicPr>
            <a:picLocks noChangeAspect="1"/>
          </p:cNvPicPr>
          <p:nvPr/>
        </p:nvPicPr>
        <p:blipFill rotWithShape="1">
          <a:blip r:embed="rId3"/>
          <a:srcRect l="45897" t="8442" r="33590" b="77705"/>
          <a:stretch/>
        </p:blipFill>
        <p:spPr>
          <a:xfrm>
            <a:off x="4114800" y="913235"/>
            <a:ext cx="1524000" cy="609601"/>
          </a:xfrm>
          <a:prstGeom prst="rect">
            <a:avLst/>
          </a:prstGeom>
        </p:spPr>
      </p:pic>
    </p:spTree>
    <p:extLst>
      <p:ext uri="{BB962C8B-B14F-4D97-AF65-F5344CB8AC3E}">
        <p14:creationId xmlns:p14="http://schemas.microsoft.com/office/powerpoint/2010/main" val="84950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9"/>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457200" y="2857500"/>
            <a:ext cx="82296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45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rPr>
              <a:t>Multi-Layer Perceptron (MLP)</a:t>
            </a:r>
          </a:p>
        </p:txBody>
      </p:sp>
    </p:spTree>
    <p:extLst>
      <p:ext uri="{BB962C8B-B14F-4D97-AF65-F5344CB8AC3E}">
        <p14:creationId xmlns:p14="http://schemas.microsoft.com/office/powerpoint/2010/main" val="1161385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C4779EFC-D3A4-4277-A09C-C491A525A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22" y="1135574"/>
            <a:ext cx="7956092" cy="467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46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8252F5AA-DBEF-459E-9311-7BC8CAB0EB78}"/>
              </a:ext>
            </a:extLst>
          </p:cNvPr>
          <p:cNvSpPr>
            <a:spLocks noGrp="1" noChangeArrowheads="1"/>
          </p:cNvSpPr>
          <p:nvPr>
            <p:ph idx="1"/>
            <p:custDataLst>
              <p:tags r:id="rId1"/>
            </p:custDataLst>
          </p:nvPr>
        </p:nvSpPr>
        <p:spPr>
          <a:xfrm>
            <a:off x="163512" y="966787"/>
            <a:ext cx="8751888" cy="2892425"/>
          </a:xfrm>
        </p:spPr>
        <p:txBody>
          <a:bodyPr/>
          <a:lstStyle/>
          <a:p>
            <a:pPr>
              <a:lnSpc>
                <a:spcPct val="80000"/>
              </a:lnSpc>
            </a:pPr>
            <a:r>
              <a:rPr lang="en-US" altLang="en-US" sz="2800" dirty="0">
                <a:solidFill>
                  <a:srgbClr val="0000FF"/>
                </a:solidFill>
              </a:rPr>
              <a:t>A </a:t>
            </a:r>
            <a:r>
              <a:rPr lang="en-US" altLang="en-US" sz="2800" dirty="0">
                <a:solidFill>
                  <a:srgbClr val="FF0000"/>
                </a:solidFill>
                <a:latin typeface="Comic Sans MS" panose="030F0702030302020204" pitchFamily="66" charset="0"/>
              </a:rPr>
              <a:t>neuron</a:t>
            </a:r>
            <a:r>
              <a:rPr lang="en-US" altLang="en-US" sz="2800" dirty="0">
                <a:solidFill>
                  <a:srgbClr val="0000FF"/>
                </a:solidFill>
              </a:rPr>
              <a:t> can have any </a:t>
            </a:r>
            <a:r>
              <a:rPr lang="en-US" altLang="en-US" sz="2800" dirty="0">
                <a:latin typeface="Comic Sans MS" panose="030F0702030302020204" pitchFamily="66" charset="0"/>
              </a:rPr>
              <a:t>number of </a:t>
            </a:r>
            <a:r>
              <a:rPr lang="en-US" altLang="en-US" sz="2800" u="sng" dirty="0">
                <a:solidFill>
                  <a:srgbClr val="00B050"/>
                </a:solidFill>
                <a:latin typeface="Comic Sans MS" panose="030F0702030302020204" pitchFamily="66" charset="0"/>
              </a:rPr>
              <a:t>inputs</a:t>
            </a:r>
            <a:r>
              <a:rPr lang="en-US" altLang="en-US" sz="2800" dirty="0">
                <a:solidFill>
                  <a:srgbClr val="00B050"/>
                </a:solidFill>
                <a:latin typeface="Comic Sans MS" panose="030F0702030302020204" pitchFamily="66" charset="0"/>
              </a:rPr>
              <a:t> (features</a:t>
            </a:r>
            <a:r>
              <a:rPr lang="en-US" altLang="en-US" sz="2800" dirty="0">
                <a:solidFill>
                  <a:srgbClr val="00B050"/>
                </a:solidFill>
              </a:rPr>
              <a:t>)</a:t>
            </a:r>
            <a:r>
              <a:rPr lang="en-US" altLang="en-US" sz="2800" dirty="0">
                <a:solidFill>
                  <a:srgbClr val="FF0000"/>
                </a:solidFill>
              </a:rPr>
              <a:t> </a:t>
            </a:r>
            <a:r>
              <a:rPr lang="en-US" altLang="en-US" sz="2800" dirty="0">
                <a:solidFill>
                  <a:srgbClr val="0000FF"/>
                </a:solidFill>
              </a:rPr>
              <a:t>from </a:t>
            </a:r>
            <a:r>
              <a:rPr lang="en-US" altLang="en-US" sz="2800" dirty="0">
                <a:latin typeface="Comic Sans MS" panose="030F0702030302020204" pitchFamily="66" charset="0"/>
              </a:rPr>
              <a:t>1 </a:t>
            </a:r>
            <a:r>
              <a:rPr lang="en-US" altLang="en-US" sz="2800" dirty="0">
                <a:solidFill>
                  <a:srgbClr val="0000FF"/>
                </a:solidFill>
                <a:latin typeface="Comic Sans MS" panose="030F0702030302020204" pitchFamily="66" charset="0"/>
              </a:rPr>
              <a:t>to</a:t>
            </a:r>
            <a:r>
              <a:rPr lang="en-US" altLang="en-US" sz="2800" dirty="0">
                <a:latin typeface="Comic Sans MS" panose="030F0702030302020204" pitchFamily="66" charset="0"/>
              </a:rPr>
              <a:t> n</a:t>
            </a:r>
            <a:r>
              <a:rPr lang="en-US" altLang="en-US" sz="2800" dirty="0">
                <a:solidFill>
                  <a:srgbClr val="0000FF"/>
                </a:solidFill>
              </a:rPr>
              <a:t>, where </a:t>
            </a:r>
            <a:r>
              <a:rPr lang="en-US" altLang="en-US" sz="2800" dirty="0">
                <a:latin typeface="Comic Sans MS" panose="030F0702030302020204" pitchFamily="66" charset="0"/>
              </a:rPr>
              <a:t>n</a:t>
            </a:r>
            <a:r>
              <a:rPr lang="en-US" altLang="en-US" sz="2800" dirty="0">
                <a:solidFill>
                  <a:srgbClr val="0000FF"/>
                </a:solidFill>
              </a:rPr>
              <a:t> is the total </a:t>
            </a:r>
            <a:r>
              <a:rPr lang="en-US" altLang="en-US" sz="2800" dirty="0">
                <a:latin typeface="Comic Sans MS" panose="030F0702030302020204" pitchFamily="66" charset="0"/>
              </a:rPr>
              <a:t>number of </a:t>
            </a:r>
            <a:r>
              <a:rPr lang="en-US" altLang="en-US" sz="2800" u="sng" dirty="0">
                <a:solidFill>
                  <a:srgbClr val="00B050"/>
                </a:solidFill>
                <a:latin typeface="Comic Sans MS" panose="030F0702030302020204" pitchFamily="66" charset="0"/>
              </a:rPr>
              <a:t>inputs</a:t>
            </a:r>
            <a:r>
              <a:rPr lang="en-US" altLang="en-US" sz="2800" dirty="0">
                <a:solidFill>
                  <a:srgbClr val="0000FF"/>
                </a:solidFill>
              </a:rPr>
              <a:t>. </a:t>
            </a:r>
          </a:p>
          <a:p>
            <a:pPr>
              <a:lnSpc>
                <a:spcPct val="80000"/>
              </a:lnSpc>
            </a:pPr>
            <a:r>
              <a:rPr lang="en-US" altLang="en-US" sz="2800" dirty="0">
                <a:solidFill>
                  <a:srgbClr val="0000FF"/>
                </a:solidFill>
              </a:rPr>
              <a:t>The </a:t>
            </a:r>
            <a:r>
              <a:rPr lang="en-US" altLang="en-US" sz="2800" u="sng" dirty="0">
                <a:solidFill>
                  <a:srgbClr val="00B050"/>
                </a:solidFill>
                <a:latin typeface="Comic Sans MS" panose="030F0702030302020204" pitchFamily="66" charset="0"/>
              </a:rPr>
              <a:t>inputs</a:t>
            </a:r>
            <a:r>
              <a:rPr lang="en-US" altLang="en-US" sz="2800" dirty="0">
                <a:solidFill>
                  <a:srgbClr val="0000FF"/>
                </a:solidFill>
              </a:rPr>
              <a:t> may be represented therefore as </a:t>
            </a:r>
            <a:r>
              <a:rPr lang="en-US" altLang="en-US" sz="2800" i="1" dirty="0">
                <a:solidFill>
                  <a:srgbClr val="00B050"/>
                </a:solidFill>
              </a:rPr>
              <a:t>x</a:t>
            </a:r>
            <a:r>
              <a:rPr lang="en-US" altLang="en-US" sz="1400" i="1" dirty="0">
                <a:solidFill>
                  <a:srgbClr val="00B050"/>
                </a:solidFill>
              </a:rPr>
              <a:t>1</a:t>
            </a:r>
            <a:r>
              <a:rPr lang="en-US" altLang="en-US" sz="2800" i="1" dirty="0">
                <a:solidFill>
                  <a:srgbClr val="00B050"/>
                </a:solidFill>
              </a:rPr>
              <a:t>, x</a:t>
            </a:r>
            <a:r>
              <a:rPr lang="en-US" altLang="en-US" sz="1400" i="1" dirty="0">
                <a:solidFill>
                  <a:srgbClr val="00B050"/>
                </a:solidFill>
              </a:rPr>
              <a:t>2</a:t>
            </a:r>
            <a:r>
              <a:rPr lang="en-US" altLang="en-US" sz="2800" i="1" dirty="0">
                <a:solidFill>
                  <a:srgbClr val="00B050"/>
                </a:solidFill>
              </a:rPr>
              <a:t>, x</a:t>
            </a:r>
            <a:r>
              <a:rPr lang="en-US" altLang="en-US" sz="1400" i="1" dirty="0">
                <a:solidFill>
                  <a:srgbClr val="00B050"/>
                </a:solidFill>
              </a:rPr>
              <a:t>3</a:t>
            </a:r>
            <a:r>
              <a:rPr lang="en-US" altLang="en-US" sz="2800" i="1" dirty="0">
                <a:solidFill>
                  <a:srgbClr val="00B050"/>
                </a:solidFill>
              </a:rPr>
              <a:t>… </a:t>
            </a:r>
            <a:r>
              <a:rPr lang="en-US" altLang="en-US" sz="2800" i="1" dirty="0" err="1">
                <a:solidFill>
                  <a:srgbClr val="00B050"/>
                </a:solidFill>
              </a:rPr>
              <a:t>x</a:t>
            </a:r>
            <a:r>
              <a:rPr lang="en-US" altLang="en-US" sz="1400" i="1" dirty="0" err="1">
                <a:solidFill>
                  <a:srgbClr val="00B050"/>
                </a:solidFill>
              </a:rPr>
              <a:t>n</a:t>
            </a:r>
            <a:r>
              <a:rPr lang="en-US" altLang="en-US" sz="2800" i="1" dirty="0">
                <a:solidFill>
                  <a:srgbClr val="0000FF"/>
                </a:solidFill>
              </a:rPr>
              <a:t>. </a:t>
            </a:r>
          </a:p>
          <a:p>
            <a:pPr>
              <a:lnSpc>
                <a:spcPct val="80000"/>
              </a:lnSpc>
            </a:pPr>
            <a:r>
              <a:rPr lang="en-US" altLang="en-US" sz="2800" dirty="0">
                <a:solidFill>
                  <a:srgbClr val="0000FF"/>
                </a:solidFill>
              </a:rPr>
              <a:t>And the corresponding </a:t>
            </a:r>
            <a:r>
              <a:rPr lang="en-US" altLang="en-US" sz="2800" i="1" u="sng" dirty="0">
                <a:latin typeface="Comic Sans MS" panose="030F0702030302020204" pitchFamily="66" charset="0"/>
              </a:rPr>
              <a:t>weights</a:t>
            </a:r>
            <a:r>
              <a:rPr lang="en-US" altLang="en-US" sz="2800" dirty="0">
                <a:solidFill>
                  <a:srgbClr val="0000FF"/>
                </a:solidFill>
              </a:rPr>
              <a:t> for the inputs as </a:t>
            </a:r>
            <a:r>
              <a:rPr lang="en-US" altLang="en-US" sz="2800" i="1" dirty="0"/>
              <a:t>w</a:t>
            </a:r>
            <a:r>
              <a:rPr lang="en-US" altLang="en-US" sz="1400" i="1" dirty="0"/>
              <a:t>1</a:t>
            </a:r>
            <a:r>
              <a:rPr lang="en-US" altLang="en-US" sz="2800" i="1" dirty="0">
                <a:solidFill>
                  <a:srgbClr val="0000FF"/>
                </a:solidFill>
              </a:rPr>
              <a:t>, </a:t>
            </a:r>
            <a:r>
              <a:rPr lang="en-US" altLang="en-US" sz="2800" i="1" dirty="0"/>
              <a:t>w</a:t>
            </a:r>
            <a:r>
              <a:rPr lang="en-US" altLang="en-US" sz="1400" i="1" dirty="0"/>
              <a:t>2</a:t>
            </a:r>
            <a:r>
              <a:rPr lang="en-US" altLang="en-US" sz="2800" i="1" dirty="0">
                <a:solidFill>
                  <a:srgbClr val="0000FF"/>
                </a:solidFill>
              </a:rPr>
              <a:t>, </a:t>
            </a:r>
            <a:r>
              <a:rPr lang="en-US" altLang="en-US" sz="2800" i="1" dirty="0"/>
              <a:t>w</a:t>
            </a:r>
            <a:r>
              <a:rPr lang="en-US" altLang="en-US" sz="1400" i="1" dirty="0"/>
              <a:t>3</a:t>
            </a:r>
            <a:r>
              <a:rPr lang="en-US" altLang="en-US" sz="2800" i="1" dirty="0">
                <a:solidFill>
                  <a:srgbClr val="0000FF"/>
                </a:solidFill>
              </a:rPr>
              <a:t>… </a:t>
            </a:r>
            <a:r>
              <a:rPr lang="en-US" altLang="en-US" sz="2800" i="1" dirty="0" err="1"/>
              <a:t>w</a:t>
            </a:r>
            <a:r>
              <a:rPr lang="en-US" altLang="en-US" sz="1400" i="1" dirty="0" err="1"/>
              <a:t>n</a:t>
            </a:r>
            <a:r>
              <a:rPr lang="en-US" altLang="en-US" sz="2800" dirty="0">
                <a:solidFill>
                  <a:srgbClr val="0000FF"/>
                </a:solidFill>
              </a:rPr>
              <a:t>.  (</a:t>
            </a:r>
            <a:r>
              <a:rPr lang="en-US" altLang="en-US" sz="2800" i="1" dirty="0">
                <a:latin typeface="Comic Sans MS" panose="030F0702030302020204" pitchFamily="66" charset="0"/>
              </a:rPr>
              <a:t>Weights</a:t>
            </a:r>
            <a:r>
              <a:rPr lang="en-US" altLang="en-US" sz="2800" dirty="0">
                <a:solidFill>
                  <a:srgbClr val="0000FF"/>
                </a:solidFill>
              </a:rPr>
              <a:t> are the theta parameters in Log. Reg)</a:t>
            </a:r>
          </a:p>
          <a:p>
            <a:pPr>
              <a:lnSpc>
                <a:spcPct val="80000"/>
              </a:lnSpc>
            </a:pPr>
            <a:r>
              <a:rPr lang="en-US" altLang="en-US" sz="2800" dirty="0">
                <a:solidFill>
                  <a:srgbClr val="0000FF"/>
                </a:solidFill>
              </a:rPr>
              <a:t> </a:t>
            </a:r>
            <a:r>
              <a:rPr lang="en-US" altLang="en-US" sz="2800" u="sng" dirty="0">
                <a:solidFill>
                  <a:srgbClr val="FF0000"/>
                </a:solidFill>
                <a:latin typeface="Comic Sans MS" panose="030F0702030302020204" pitchFamily="66" charset="0"/>
              </a:rPr>
              <a:t>Output</a:t>
            </a:r>
            <a:r>
              <a:rPr lang="en-US" altLang="en-US" sz="2800" dirty="0">
                <a:solidFill>
                  <a:srgbClr val="0000FF"/>
                </a:solidFill>
              </a:rPr>
              <a:t> </a:t>
            </a:r>
            <a:r>
              <a:rPr lang="en-US" altLang="en-US" sz="2800" i="1" dirty="0">
                <a:solidFill>
                  <a:srgbClr val="0000FF"/>
                </a:solidFill>
              </a:rPr>
              <a:t>a = </a:t>
            </a:r>
            <a:r>
              <a:rPr lang="en-US" altLang="en-US" sz="2800" i="1" dirty="0">
                <a:solidFill>
                  <a:srgbClr val="00B050"/>
                </a:solidFill>
              </a:rPr>
              <a:t>x</a:t>
            </a:r>
            <a:r>
              <a:rPr lang="en-US" altLang="en-US" sz="1200" i="1" dirty="0">
                <a:solidFill>
                  <a:srgbClr val="00B050"/>
                </a:solidFill>
              </a:rPr>
              <a:t>1</a:t>
            </a:r>
            <a:r>
              <a:rPr lang="en-US" altLang="en-US" sz="2800" i="1" dirty="0"/>
              <a:t>w</a:t>
            </a:r>
            <a:r>
              <a:rPr lang="en-US" altLang="en-US" sz="1400" i="1" dirty="0"/>
              <a:t>1</a:t>
            </a:r>
            <a:r>
              <a:rPr lang="en-US" altLang="en-US" sz="1400" i="1" dirty="0">
                <a:solidFill>
                  <a:srgbClr val="0000FF"/>
                </a:solidFill>
              </a:rPr>
              <a:t> </a:t>
            </a:r>
            <a:r>
              <a:rPr lang="en-US" altLang="en-US" sz="2800" i="1" dirty="0">
                <a:solidFill>
                  <a:srgbClr val="0000FF"/>
                </a:solidFill>
              </a:rPr>
              <a:t>+ </a:t>
            </a:r>
            <a:r>
              <a:rPr lang="en-US" altLang="en-US" sz="2800" i="1" dirty="0">
                <a:solidFill>
                  <a:srgbClr val="00B050"/>
                </a:solidFill>
              </a:rPr>
              <a:t>x</a:t>
            </a:r>
            <a:r>
              <a:rPr lang="en-US" altLang="en-US" sz="1400" i="1" dirty="0">
                <a:solidFill>
                  <a:srgbClr val="00B050"/>
                </a:solidFill>
              </a:rPr>
              <a:t>2</a:t>
            </a:r>
            <a:r>
              <a:rPr lang="en-US" altLang="en-US" sz="2800" i="1" dirty="0"/>
              <a:t>w</a:t>
            </a:r>
            <a:r>
              <a:rPr lang="en-US" altLang="en-US" sz="1400" i="1" dirty="0"/>
              <a:t>2</a:t>
            </a:r>
            <a:r>
              <a:rPr lang="en-US" altLang="en-US" sz="1400" i="1" dirty="0">
                <a:solidFill>
                  <a:srgbClr val="0000FF"/>
                </a:solidFill>
              </a:rPr>
              <a:t> </a:t>
            </a:r>
            <a:r>
              <a:rPr lang="en-US" altLang="en-US" sz="2800" i="1" dirty="0">
                <a:solidFill>
                  <a:srgbClr val="0000FF"/>
                </a:solidFill>
              </a:rPr>
              <a:t>+ </a:t>
            </a:r>
            <a:r>
              <a:rPr lang="en-US" altLang="en-US" sz="2800" i="1" dirty="0">
                <a:solidFill>
                  <a:srgbClr val="00B050"/>
                </a:solidFill>
              </a:rPr>
              <a:t>x</a:t>
            </a:r>
            <a:r>
              <a:rPr lang="en-US" altLang="en-US" sz="1400" i="1" dirty="0">
                <a:solidFill>
                  <a:srgbClr val="00B050"/>
                </a:solidFill>
              </a:rPr>
              <a:t>3</a:t>
            </a:r>
            <a:r>
              <a:rPr lang="en-US" altLang="en-US" sz="2800" i="1" dirty="0"/>
              <a:t>w</a:t>
            </a:r>
            <a:r>
              <a:rPr lang="en-US" altLang="en-US" sz="1400" i="1" dirty="0"/>
              <a:t>3</a:t>
            </a:r>
            <a:r>
              <a:rPr lang="en-US" altLang="en-US" sz="2800" i="1" dirty="0">
                <a:solidFill>
                  <a:srgbClr val="0000FF"/>
                </a:solidFill>
              </a:rPr>
              <a:t>... + </a:t>
            </a:r>
            <a:r>
              <a:rPr lang="en-US" altLang="en-US" sz="2800" i="1" dirty="0" err="1">
                <a:solidFill>
                  <a:srgbClr val="00B050"/>
                </a:solidFill>
              </a:rPr>
              <a:t>x</a:t>
            </a:r>
            <a:r>
              <a:rPr lang="en-US" altLang="en-US" sz="1400" i="1" dirty="0" err="1">
                <a:solidFill>
                  <a:srgbClr val="00B050"/>
                </a:solidFill>
              </a:rPr>
              <a:t>n</a:t>
            </a:r>
            <a:r>
              <a:rPr lang="en-US" altLang="en-US" sz="2800" i="1" dirty="0" err="1"/>
              <a:t>w</a:t>
            </a:r>
            <a:r>
              <a:rPr lang="en-US" altLang="en-US" sz="1400" i="1" dirty="0" err="1"/>
              <a:t>n</a:t>
            </a:r>
            <a:endParaRPr lang="en-US" altLang="en-US" sz="1400" i="1" dirty="0"/>
          </a:p>
        </p:txBody>
      </p:sp>
      <p:sp>
        <p:nvSpPr>
          <p:cNvPr id="6151" name="Slide Number Placeholder 1">
            <a:extLst>
              <a:ext uri="{FF2B5EF4-FFF2-40B4-BE49-F238E27FC236}">
                <a16:creationId xmlns:a16="http://schemas.microsoft.com/office/drawing/2014/main" id="{27814BF1-87DE-43FD-B609-9344964C4EB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496FC5D-68B0-4CF1-BEDE-22132EDCCD3B}" type="slidenum">
              <a:rPr kumimoji="0" lang="en-GB"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GB"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6148" name="Rectangle 4">
            <a:extLst>
              <a:ext uri="{FF2B5EF4-FFF2-40B4-BE49-F238E27FC236}">
                <a16:creationId xmlns:a16="http://schemas.microsoft.com/office/drawing/2014/main" id="{E99A00BA-9581-45FE-8D62-251A571AB088}"/>
              </a:ext>
            </a:extLst>
          </p:cNvPr>
          <p:cNvSpPr>
            <a:spLocks noChangeArrowheads="1"/>
          </p:cNvSpPr>
          <p:nvPr>
            <p:custDataLst>
              <p:tags r:id="rId2"/>
            </p:custDataLst>
          </p:nvPr>
        </p:nvSpPr>
        <p:spPr bwMode="auto">
          <a:xfrm>
            <a:off x="0" y="2073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pic>
        <p:nvPicPr>
          <p:cNvPr id="6149" name="Picture 5" descr="artificial_neuron2">
            <a:extLst>
              <a:ext uri="{FF2B5EF4-FFF2-40B4-BE49-F238E27FC236}">
                <a16:creationId xmlns:a16="http://schemas.microsoft.com/office/drawing/2014/main" id="{DF442D4C-B7D8-4270-A207-7714A70F513A}"/>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2339975" y="4076700"/>
            <a:ext cx="3876675" cy="243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150" name="Rectangle 6">
            <a:extLst>
              <a:ext uri="{FF2B5EF4-FFF2-40B4-BE49-F238E27FC236}">
                <a16:creationId xmlns:a16="http://schemas.microsoft.com/office/drawing/2014/main" id="{89C167AC-E556-4A8F-BF05-9E73760C82B9}"/>
              </a:ext>
            </a:extLst>
          </p:cNvPr>
          <p:cNvSpPr>
            <a:spLocks noChangeArrowheads="1"/>
          </p:cNvSpPr>
          <p:nvPr>
            <p:custDataLst>
              <p:tags r:id="rId4"/>
            </p:custDataLst>
          </p:nvPr>
        </p:nvSpPr>
        <p:spPr bwMode="auto">
          <a:xfrm>
            <a:off x="4457700" y="4511675"/>
            <a:ext cx="2270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 name="Rectangle 2">
            <a:extLst>
              <a:ext uri="{FF2B5EF4-FFF2-40B4-BE49-F238E27FC236}">
                <a16:creationId xmlns:a16="http://schemas.microsoft.com/office/drawing/2014/main" id="{911AE64C-371F-4263-88E0-F4F3D21A670B}"/>
              </a:ext>
            </a:extLst>
          </p:cNvPr>
          <p:cNvSpPr>
            <a:spLocks noGrp="1" noChangeArrowheads="1"/>
          </p:cNvSpPr>
          <p:nvPr>
            <p:ph type="title"/>
            <p:custDataLst>
              <p:tags r:id="rId5"/>
            </p:custDataLst>
          </p:nvPr>
        </p:nvSpPr>
        <p:spPr>
          <a:xfrm>
            <a:off x="0" y="0"/>
            <a:ext cx="9144000" cy="701674"/>
          </a:xfrm>
        </p:spPr>
        <p:txBody>
          <a:bodyPr>
            <a:noAutofit/>
          </a:bodyPr>
          <a:lstStyle/>
          <a:p>
            <a:pPr algn="ctr"/>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An Artificial Neuron</a:t>
            </a:r>
          </a:p>
        </p:txBody>
      </p:sp>
      <p:sp>
        <p:nvSpPr>
          <p:cNvPr id="11" name="Slide Number Placeholder 1">
            <a:extLst>
              <a:ext uri="{FF2B5EF4-FFF2-40B4-BE49-F238E27FC236}">
                <a16:creationId xmlns:a16="http://schemas.microsoft.com/office/drawing/2014/main" id="{616D57BB-2973-41CA-B1ED-0945C04611BC}"/>
              </a:ext>
            </a:extLst>
          </p:cNvPr>
          <p:cNvSpPr txBox="1">
            <a:spLocks/>
          </p:cNvSpPr>
          <p:nvPr/>
        </p:nvSpPr>
        <p:spPr>
          <a:xfrm>
            <a:off x="8686800" y="6629400"/>
            <a:ext cx="457200" cy="228600"/>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defRPr/>
            </a:pPr>
            <a:fld id="{00202EFB-9B50-4085-8064-1CD2E769E676}" type="slidenum">
              <a:rPr lang="en-US" altLang="en-US" sz="1000" smtClean="0">
                <a:solidFill>
                  <a:srgbClr val="000000"/>
                </a:solidFill>
                <a:latin typeface="Times" panose="02020603050405020304" pitchFamily="18" charset="0"/>
              </a:rPr>
              <a:pPr algn="r" eaLnBrk="0" hangingPunct="0">
                <a:defRPr/>
              </a:pPr>
              <a:t>3</a:t>
            </a:fld>
            <a:endParaRPr lang="en-US" altLang="en-US" sz="1000">
              <a:solidFill>
                <a:srgbClr val="000000"/>
              </a:solidFill>
              <a:latin typeface="Times" panose="02020603050405020304" pitchFamily="18" charset="0"/>
            </a:endParaRPr>
          </a:p>
        </p:txBody>
      </p:sp>
      <p:sp>
        <p:nvSpPr>
          <p:cNvPr id="2" name="TextBox 1">
            <a:extLst>
              <a:ext uri="{FF2B5EF4-FFF2-40B4-BE49-F238E27FC236}">
                <a16:creationId xmlns:a16="http://schemas.microsoft.com/office/drawing/2014/main" id="{EAD1FDAC-8642-2D90-080B-18107445B57A}"/>
              </a:ext>
            </a:extLst>
          </p:cNvPr>
          <p:cNvSpPr txBox="1"/>
          <p:nvPr/>
        </p:nvSpPr>
        <p:spPr>
          <a:xfrm rot="16200000">
            <a:off x="1129530" y="5009587"/>
            <a:ext cx="1148071" cy="369332"/>
          </a:xfrm>
          <a:prstGeom prst="rect">
            <a:avLst/>
          </a:prstGeom>
          <a:noFill/>
        </p:spPr>
        <p:txBody>
          <a:bodyPr wrap="none" rtlCol="0">
            <a:spAutoFit/>
          </a:bodyPr>
          <a:lstStyle/>
          <a:p>
            <a:r>
              <a:rPr lang="en-US" i="1" dirty="0">
                <a:solidFill>
                  <a:srgbClr val="00B050"/>
                </a:solidFill>
                <a:latin typeface="Comic Sans MS" panose="030F0702030302020204" pitchFamily="66" charset="0"/>
              </a:rPr>
              <a:t>Features</a:t>
            </a:r>
          </a:p>
        </p:txBody>
      </p:sp>
      <p:sp>
        <p:nvSpPr>
          <p:cNvPr id="3" name="Left Brace 2">
            <a:extLst>
              <a:ext uri="{FF2B5EF4-FFF2-40B4-BE49-F238E27FC236}">
                <a16:creationId xmlns:a16="http://schemas.microsoft.com/office/drawing/2014/main" id="{58FEAB6D-A506-A726-2A13-5C8029597F62}"/>
              </a:ext>
            </a:extLst>
          </p:cNvPr>
          <p:cNvSpPr/>
          <p:nvPr/>
        </p:nvSpPr>
        <p:spPr>
          <a:xfrm>
            <a:off x="1888231" y="4250312"/>
            <a:ext cx="321569" cy="2106039"/>
          </a:xfrm>
          <a:prstGeom prst="lef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84BCD0B-E771-E0B6-7AE7-D1A9D250D0F1}"/>
              </a:ext>
            </a:extLst>
          </p:cNvPr>
          <p:cNvSpPr txBox="1"/>
          <p:nvPr/>
        </p:nvSpPr>
        <p:spPr>
          <a:xfrm>
            <a:off x="5181600" y="5337215"/>
            <a:ext cx="3107431" cy="369332"/>
          </a:xfrm>
          <a:prstGeom prst="rect">
            <a:avLst/>
          </a:prstGeom>
          <a:noFill/>
        </p:spPr>
        <p:txBody>
          <a:bodyPr wrap="square">
            <a:spAutoFit/>
          </a:bodyPr>
          <a:lstStyle/>
          <a:p>
            <a:r>
              <a:rPr lang="en-US" altLang="en-US" sz="1800" i="1" dirty="0">
                <a:solidFill>
                  <a:srgbClr val="0000FF"/>
                </a:solidFill>
              </a:rPr>
              <a:t>a = </a:t>
            </a:r>
            <a:r>
              <a:rPr lang="en-US" altLang="en-US" sz="1800" i="1" dirty="0">
                <a:solidFill>
                  <a:srgbClr val="00B050"/>
                </a:solidFill>
              </a:rPr>
              <a:t>x</a:t>
            </a:r>
            <a:r>
              <a:rPr lang="en-US" altLang="en-US" sz="1000" i="1" dirty="0">
                <a:solidFill>
                  <a:srgbClr val="00B050"/>
                </a:solidFill>
              </a:rPr>
              <a:t>1</a:t>
            </a:r>
            <a:r>
              <a:rPr lang="en-US" altLang="en-US" sz="1800" i="1" dirty="0"/>
              <a:t>w</a:t>
            </a:r>
            <a:r>
              <a:rPr lang="en-US" altLang="en-US" sz="1050" i="1" dirty="0"/>
              <a:t>1</a:t>
            </a:r>
            <a:r>
              <a:rPr lang="en-US" altLang="en-US" sz="1050" i="1" dirty="0">
                <a:solidFill>
                  <a:srgbClr val="0000FF"/>
                </a:solidFill>
              </a:rPr>
              <a:t> </a:t>
            </a:r>
            <a:r>
              <a:rPr lang="en-US" altLang="en-US" sz="1800" i="1" dirty="0">
                <a:solidFill>
                  <a:srgbClr val="0000FF"/>
                </a:solidFill>
              </a:rPr>
              <a:t>+ </a:t>
            </a:r>
            <a:r>
              <a:rPr lang="en-US" altLang="en-US" sz="1800" i="1" dirty="0">
                <a:solidFill>
                  <a:srgbClr val="00B050"/>
                </a:solidFill>
              </a:rPr>
              <a:t>x</a:t>
            </a:r>
            <a:r>
              <a:rPr lang="en-US" altLang="en-US" sz="1050" i="1" dirty="0">
                <a:solidFill>
                  <a:srgbClr val="00B050"/>
                </a:solidFill>
              </a:rPr>
              <a:t>2</a:t>
            </a:r>
            <a:r>
              <a:rPr lang="en-US" altLang="en-US" sz="1800" i="1" dirty="0"/>
              <a:t>w</a:t>
            </a:r>
            <a:r>
              <a:rPr lang="en-US" altLang="en-US" sz="1050" i="1" dirty="0"/>
              <a:t>2</a:t>
            </a:r>
            <a:r>
              <a:rPr lang="en-US" altLang="en-US" sz="1050" i="1" dirty="0">
                <a:solidFill>
                  <a:srgbClr val="0000FF"/>
                </a:solidFill>
              </a:rPr>
              <a:t> </a:t>
            </a:r>
            <a:r>
              <a:rPr lang="en-US" altLang="en-US" sz="1800" i="1" dirty="0">
                <a:solidFill>
                  <a:srgbClr val="0000FF"/>
                </a:solidFill>
              </a:rPr>
              <a:t>+ </a:t>
            </a:r>
            <a:r>
              <a:rPr lang="en-US" altLang="en-US" sz="1800" i="1" dirty="0">
                <a:solidFill>
                  <a:srgbClr val="00B050"/>
                </a:solidFill>
              </a:rPr>
              <a:t>x</a:t>
            </a:r>
            <a:r>
              <a:rPr lang="en-US" altLang="en-US" sz="1050" i="1" dirty="0">
                <a:solidFill>
                  <a:srgbClr val="00B050"/>
                </a:solidFill>
              </a:rPr>
              <a:t>3</a:t>
            </a:r>
            <a:r>
              <a:rPr lang="en-US" altLang="en-US" sz="1800" i="1" dirty="0"/>
              <a:t>w</a:t>
            </a:r>
            <a:r>
              <a:rPr lang="en-US" altLang="en-US" sz="1050" i="1" dirty="0"/>
              <a:t>3</a:t>
            </a:r>
            <a:r>
              <a:rPr lang="en-US" altLang="en-US" sz="1800" i="1" dirty="0">
                <a:solidFill>
                  <a:srgbClr val="0000FF"/>
                </a:solidFill>
              </a:rPr>
              <a:t>... + </a:t>
            </a:r>
            <a:r>
              <a:rPr lang="en-US" altLang="en-US" sz="1800" i="1" dirty="0" err="1">
                <a:solidFill>
                  <a:srgbClr val="00B050"/>
                </a:solidFill>
              </a:rPr>
              <a:t>x</a:t>
            </a:r>
            <a:r>
              <a:rPr lang="en-US" altLang="en-US" sz="1050" i="1" dirty="0" err="1">
                <a:solidFill>
                  <a:srgbClr val="00B050"/>
                </a:solidFill>
              </a:rPr>
              <a:t>n</a:t>
            </a:r>
            <a:r>
              <a:rPr lang="en-US" altLang="en-US" sz="1800" i="1" dirty="0" err="1"/>
              <a:t>w</a:t>
            </a:r>
            <a:r>
              <a:rPr lang="en-US" altLang="en-US" sz="1050" i="1" dirty="0" err="1"/>
              <a:t>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4C82-382A-FC96-CB54-59F74C58639B}"/>
            </a:ext>
          </a:extLst>
        </p:cNvPr>
        <p:cNvGrpSpPr/>
        <p:nvPr/>
      </p:nvGrpSpPr>
      <p:grpSpPr>
        <a:xfrm>
          <a:off x="0" y="0"/>
          <a:ext cx="0" cy="0"/>
          <a:chOff x="0" y="0"/>
          <a:chExt cx="0" cy="0"/>
        </a:xfrm>
      </p:grpSpPr>
      <p:sp>
        <p:nvSpPr>
          <p:cNvPr id="24580" name="Rectangle 2">
            <a:extLst>
              <a:ext uri="{FF2B5EF4-FFF2-40B4-BE49-F238E27FC236}">
                <a16:creationId xmlns:a16="http://schemas.microsoft.com/office/drawing/2014/main" id="{F6C05174-08E8-A815-2207-F44ECFEE3834}"/>
              </a:ext>
            </a:extLst>
          </p:cNvPr>
          <p:cNvSpPr>
            <a:spLocks noGrp="1" noChangeArrowheads="1"/>
          </p:cNvSpPr>
          <p:nvPr>
            <p:ph type="title"/>
          </p:nvPr>
        </p:nvSpPr>
        <p:spPr>
          <a:xfrm>
            <a:off x="0" y="7663"/>
            <a:ext cx="9144000" cy="830537"/>
          </a:xfrm>
        </p:spPr>
        <p:txBody>
          <a:bodyPr>
            <a:noAutofit/>
          </a:bodyPr>
          <a:lstStyle/>
          <a:p>
            <a:pPr algn="ctr" eaLnBrk="1" hangingPunct="1"/>
            <a:r>
              <a:rPr lang="tr-TR"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Neural Networks</a:t>
            </a:r>
          </a:p>
        </p:txBody>
      </p:sp>
      <p:sp>
        <p:nvSpPr>
          <p:cNvPr id="24581" name="Rectangle 3">
            <a:extLst>
              <a:ext uri="{FF2B5EF4-FFF2-40B4-BE49-F238E27FC236}">
                <a16:creationId xmlns:a16="http://schemas.microsoft.com/office/drawing/2014/main" id="{2631AC1C-9976-5B9E-9829-8FD85D864A88}"/>
              </a:ext>
            </a:extLst>
          </p:cNvPr>
          <p:cNvSpPr>
            <a:spLocks noGrp="1" noChangeArrowheads="1"/>
          </p:cNvSpPr>
          <p:nvPr>
            <p:ph idx="1"/>
          </p:nvPr>
        </p:nvSpPr>
        <p:spPr>
          <a:xfrm>
            <a:off x="216693" y="1145381"/>
            <a:ext cx="8844481" cy="4660107"/>
          </a:xfrm>
        </p:spPr>
        <p:txBody>
          <a:bodyPr>
            <a:normAutofit/>
          </a:bodyPr>
          <a:lstStyle/>
          <a:p>
            <a:pPr eaLnBrk="1" hangingPunct="1"/>
            <a:r>
              <a:rPr lang="tr-TR" altLang="en-US" sz="2600" dirty="0">
                <a:latin typeface="Comic Sans MS" panose="030F0702030302020204" pitchFamily="66" charset="0"/>
                <a:cs typeface="Times" panose="02020603050405020304" pitchFamily="18" charset="0"/>
              </a:rPr>
              <a:t>Networks of processing units </a:t>
            </a:r>
            <a:r>
              <a:rPr lang="tr-TR" altLang="en-US" sz="2600" dirty="0">
                <a:solidFill>
                  <a:srgbClr val="0000FF"/>
                </a:solidFill>
                <a:latin typeface="Times" panose="02020603050405020304" pitchFamily="18" charset="0"/>
                <a:cs typeface="Times" panose="02020603050405020304" pitchFamily="18" charset="0"/>
              </a:rPr>
              <a:t>(</a:t>
            </a:r>
            <a:r>
              <a:rPr lang="tr-TR" altLang="en-US" sz="2600" dirty="0">
                <a:solidFill>
                  <a:srgbClr val="FF0000"/>
                </a:solidFill>
                <a:latin typeface="Comic Sans MS" panose="030F0702030302020204" pitchFamily="66" charset="0"/>
                <a:cs typeface="Times" panose="02020603050405020304" pitchFamily="18" charset="0"/>
              </a:rPr>
              <a:t>neurons</a:t>
            </a:r>
            <a:r>
              <a:rPr lang="tr-TR" altLang="en-US" sz="2600" dirty="0">
                <a:solidFill>
                  <a:srgbClr val="0000FF"/>
                </a:solidFill>
                <a:latin typeface="Times" panose="02020603050405020304" pitchFamily="18" charset="0"/>
                <a:cs typeface="Times" panose="02020603050405020304" pitchFamily="18" charset="0"/>
              </a:rPr>
              <a:t>) with connections (</a:t>
            </a:r>
            <a:r>
              <a:rPr lang="tr-TR" altLang="en-US" sz="2600" dirty="0">
                <a:solidFill>
                  <a:srgbClr val="0000FF"/>
                </a:solidFill>
                <a:latin typeface="Comic Sans MS" panose="030F0702030302020204" pitchFamily="66" charset="0"/>
                <a:cs typeface="Times" panose="02020603050405020304" pitchFamily="18" charset="0"/>
              </a:rPr>
              <a:t>synapses</a:t>
            </a:r>
            <a:r>
              <a:rPr lang="tr-TR" altLang="en-US" sz="2600" dirty="0">
                <a:solidFill>
                  <a:srgbClr val="0000FF"/>
                </a:solidFill>
                <a:latin typeface="Times" panose="02020603050405020304" pitchFamily="18" charset="0"/>
                <a:cs typeface="Times" panose="02020603050405020304" pitchFamily="18" charset="0"/>
              </a:rPr>
              <a:t>) between them</a:t>
            </a:r>
            <a:r>
              <a:rPr lang="en-US" altLang="en-US" sz="2600" dirty="0">
                <a:solidFill>
                  <a:srgbClr val="0000FF"/>
                </a:solidFill>
                <a:latin typeface="Times" panose="02020603050405020304" pitchFamily="18" charset="0"/>
                <a:cs typeface="Times" panose="02020603050405020304" pitchFamily="18" charset="0"/>
              </a:rPr>
              <a:t>.</a:t>
            </a:r>
            <a:endParaRPr lang="tr-TR" altLang="en-US" sz="2600" dirty="0">
              <a:solidFill>
                <a:srgbClr val="0000FF"/>
              </a:solidFill>
              <a:latin typeface="Times" panose="02020603050405020304" pitchFamily="18" charset="0"/>
              <a:cs typeface="Times" panose="02020603050405020304" pitchFamily="18" charset="0"/>
            </a:endParaRPr>
          </a:p>
          <a:p>
            <a:pPr eaLnBrk="1" hangingPunct="1"/>
            <a:r>
              <a:rPr lang="tr-TR" altLang="en-US" sz="2600" dirty="0">
                <a:solidFill>
                  <a:srgbClr val="0000FF"/>
                </a:solidFill>
                <a:latin typeface="Times" panose="02020603050405020304" pitchFamily="18" charset="0"/>
                <a:cs typeface="Times" panose="02020603050405020304" pitchFamily="18" charset="0"/>
              </a:rPr>
              <a:t>Large number of </a:t>
            </a:r>
            <a:r>
              <a:rPr lang="tr-TR" altLang="en-US" sz="2600" dirty="0">
                <a:solidFill>
                  <a:srgbClr val="FF0000"/>
                </a:solidFill>
                <a:latin typeface="Comic Sans MS" panose="030F0702030302020204" pitchFamily="66" charset="0"/>
                <a:cs typeface="Times" panose="02020603050405020304" pitchFamily="18" charset="0"/>
              </a:rPr>
              <a:t>neurons</a:t>
            </a:r>
            <a:r>
              <a:rPr lang="tr-TR" altLang="en-US" sz="2600" dirty="0">
                <a:solidFill>
                  <a:srgbClr val="0000FF"/>
                </a:solidFill>
                <a:latin typeface="Times" panose="02020603050405020304" pitchFamily="18" charset="0"/>
                <a:cs typeface="Times" panose="02020603050405020304" pitchFamily="18" charset="0"/>
              </a:rPr>
              <a:t>: </a:t>
            </a:r>
            <a:r>
              <a:rPr lang="tr-TR" altLang="en-US" sz="2600" i="1" dirty="0">
                <a:solidFill>
                  <a:srgbClr val="FF0000"/>
                </a:solidFill>
                <a:latin typeface="Comic Sans MS" panose="030F0702030302020204" pitchFamily="66" charset="0"/>
                <a:cs typeface="Times" panose="02020603050405020304" pitchFamily="18" charset="0"/>
              </a:rPr>
              <a:t>10</a:t>
            </a:r>
            <a:r>
              <a:rPr lang="tr-TR" altLang="en-US" sz="2600" i="1" baseline="30000" dirty="0">
                <a:solidFill>
                  <a:srgbClr val="FF0000"/>
                </a:solidFill>
                <a:latin typeface="Comic Sans MS" panose="030F0702030302020204" pitchFamily="66" charset="0"/>
                <a:cs typeface="Times" panose="02020603050405020304" pitchFamily="18" charset="0"/>
              </a:rPr>
              <a:t>10</a:t>
            </a:r>
          </a:p>
          <a:p>
            <a:pPr eaLnBrk="1" hangingPunct="1"/>
            <a:r>
              <a:rPr lang="tr-TR" altLang="en-US" sz="2600" dirty="0">
                <a:solidFill>
                  <a:srgbClr val="0000FF"/>
                </a:solidFill>
                <a:latin typeface="Times" panose="02020603050405020304" pitchFamily="18" charset="0"/>
                <a:cs typeface="Times" panose="02020603050405020304" pitchFamily="18" charset="0"/>
              </a:rPr>
              <a:t>Large </a:t>
            </a:r>
            <a:r>
              <a:rPr lang="tr-TR" altLang="en-US" sz="2600" dirty="0">
                <a:solidFill>
                  <a:srgbClr val="0000FF"/>
                </a:solidFill>
                <a:latin typeface="Comic Sans MS" panose="030F0702030302020204" pitchFamily="66" charset="0"/>
                <a:cs typeface="Times" panose="02020603050405020304" pitchFamily="18" charset="0"/>
              </a:rPr>
              <a:t>connectitivity</a:t>
            </a:r>
            <a:r>
              <a:rPr lang="tr-TR" altLang="en-US" sz="2600" dirty="0">
                <a:solidFill>
                  <a:srgbClr val="0000FF"/>
                </a:solidFill>
                <a:latin typeface="Times" panose="02020603050405020304" pitchFamily="18" charset="0"/>
                <a:cs typeface="Times" panose="02020603050405020304" pitchFamily="18" charset="0"/>
              </a:rPr>
              <a:t>: </a:t>
            </a:r>
            <a:r>
              <a:rPr lang="tr-TR" altLang="en-US" sz="2600" i="1" dirty="0">
                <a:solidFill>
                  <a:srgbClr val="0000FF"/>
                </a:solidFill>
                <a:latin typeface="Comic Sans MS" panose="030F0702030302020204" pitchFamily="66" charset="0"/>
                <a:cs typeface="Times" panose="02020603050405020304" pitchFamily="18" charset="0"/>
              </a:rPr>
              <a:t>10</a:t>
            </a:r>
            <a:r>
              <a:rPr lang="en-US" altLang="en-US" sz="2600" i="1" baseline="30000" dirty="0">
                <a:solidFill>
                  <a:srgbClr val="0000FF"/>
                </a:solidFill>
                <a:latin typeface="Comic Sans MS" panose="030F0702030302020204" pitchFamily="66" charset="0"/>
                <a:cs typeface="Times" panose="02020603050405020304" pitchFamily="18" charset="0"/>
              </a:rPr>
              <a:t>12</a:t>
            </a:r>
            <a:endParaRPr lang="tr-TR" altLang="en-US" sz="2600" i="1" baseline="30000" dirty="0">
              <a:solidFill>
                <a:srgbClr val="0000FF"/>
              </a:solidFill>
              <a:latin typeface="Comic Sans MS" panose="030F0702030302020204" pitchFamily="66" charset="0"/>
              <a:cs typeface="Times" panose="02020603050405020304" pitchFamily="18" charset="0"/>
            </a:endParaRPr>
          </a:p>
          <a:p>
            <a:pPr eaLnBrk="1" hangingPunct="1"/>
            <a:r>
              <a:rPr lang="en-US" altLang="en-US" sz="2600" i="1" u="sng" dirty="0">
                <a:solidFill>
                  <a:srgbClr val="00B050"/>
                </a:solidFill>
                <a:latin typeface="Comic Sans MS" panose="030F0702030302020204" pitchFamily="66" charset="0"/>
                <a:cs typeface="Times" panose="02020603050405020304" pitchFamily="18" charset="0"/>
              </a:rPr>
              <a:t>Advantages</a:t>
            </a:r>
            <a:r>
              <a:rPr lang="en-US" altLang="en-US" sz="2600" dirty="0">
                <a:solidFill>
                  <a:srgbClr val="0000FF"/>
                </a:solidFill>
                <a:latin typeface="Times" panose="02020603050405020304" pitchFamily="18" charset="0"/>
                <a:cs typeface="Times" panose="02020603050405020304" pitchFamily="18" charset="0"/>
              </a:rPr>
              <a:t>:</a:t>
            </a:r>
          </a:p>
          <a:p>
            <a:pPr marL="800100" lvl="1" indent="-457200">
              <a:buFont typeface="+mj-lt"/>
              <a:buAutoNum type="arabicPeriod"/>
            </a:pPr>
            <a:r>
              <a:rPr lang="tr-TR" altLang="en-US" sz="2400" i="1" dirty="0">
                <a:solidFill>
                  <a:srgbClr val="00B050"/>
                </a:solidFill>
                <a:latin typeface="Comic Sans MS" panose="030F0702030302020204" pitchFamily="66" charset="0"/>
                <a:cs typeface="Times" panose="02020603050405020304" pitchFamily="18" charset="0"/>
              </a:rPr>
              <a:t>Parallel processing</a:t>
            </a:r>
            <a:r>
              <a:rPr lang="en-US" altLang="en-US" sz="2400" i="1" dirty="0">
                <a:solidFill>
                  <a:srgbClr val="00B050"/>
                </a:solidFill>
                <a:latin typeface="Comic Sans MS" panose="030F0702030302020204" pitchFamily="66" charset="0"/>
                <a:cs typeface="Times" panose="02020603050405020304" pitchFamily="18" charset="0"/>
              </a:rPr>
              <a:t> </a:t>
            </a:r>
            <a:r>
              <a:rPr lang="en-US" altLang="en-US" sz="2400" dirty="0">
                <a:solidFill>
                  <a:srgbClr val="0000FF"/>
                </a:solidFill>
                <a:latin typeface="Times" panose="02020603050405020304" pitchFamily="18" charset="0"/>
                <a:cs typeface="Times" panose="02020603050405020304" pitchFamily="18" charset="0"/>
              </a:rPr>
              <a:t>as apposed to </a:t>
            </a:r>
            <a:r>
              <a:rPr lang="en-US" altLang="en-US" sz="2400" dirty="0">
                <a:solidFill>
                  <a:srgbClr val="FF0000"/>
                </a:solidFill>
                <a:latin typeface="Comic Sans MS" panose="030F0702030302020204" pitchFamily="66" charset="0"/>
                <a:cs typeface="Times" panose="02020603050405020304" pitchFamily="18" charset="0"/>
              </a:rPr>
              <a:t>Sequential</a:t>
            </a:r>
            <a:r>
              <a:rPr lang="en-US" altLang="en-US" sz="2400" dirty="0">
                <a:solidFill>
                  <a:srgbClr val="0000FF"/>
                </a:solidFill>
                <a:latin typeface="Times" panose="02020603050405020304" pitchFamily="18" charset="0"/>
                <a:cs typeface="Times" panose="02020603050405020304" pitchFamily="18" charset="0"/>
              </a:rPr>
              <a:t>.</a:t>
            </a:r>
            <a:endParaRPr lang="tr-TR" altLang="en-US" sz="2400" dirty="0">
              <a:solidFill>
                <a:srgbClr val="0000FF"/>
              </a:solidFill>
              <a:latin typeface="Times" panose="02020603050405020304" pitchFamily="18" charset="0"/>
              <a:cs typeface="Times" panose="02020603050405020304" pitchFamily="18" charset="0"/>
            </a:endParaRPr>
          </a:p>
          <a:p>
            <a:pPr marL="800100" lvl="1" indent="-457200">
              <a:buFont typeface="+mj-lt"/>
              <a:buAutoNum type="arabicPeriod"/>
            </a:pPr>
            <a:r>
              <a:rPr lang="tr-TR" altLang="en-US" sz="2400" i="1" dirty="0">
                <a:solidFill>
                  <a:srgbClr val="00B050"/>
                </a:solidFill>
                <a:latin typeface="Comic Sans MS" panose="030F0702030302020204" pitchFamily="66" charset="0"/>
                <a:cs typeface="Times" panose="02020603050405020304" pitchFamily="18" charset="0"/>
              </a:rPr>
              <a:t>Distributed</a:t>
            </a:r>
            <a:r>
              <a:rPr lang="tr-TR" altLang="en-US" sz="2400" dirty="0">
                <a:solidFill>
                  <a:srgbClr val="0000FF"/>
                </a:solidFill>
                <a:latin typeface="Times" panose="02020603050405020304" pitchFamily="18" charset="0"/>
                <a:cs typeface="Times" panose="02020603050405020304" pitchFamily="18" charset="0"/>
              </a:rPr>
              <a:t> computation/memory</a:t>
            </a:r>
          </a:p>
          <a:p>
            <a:pPr marL="800100" lvl="1" indent="-457200">
              <a:buFont typeface="+mj-lt"/>
              <a:buAutoNum type="arabicPeriod"/>
            </a:pPr>
            <a:r>
              <a:rPr lang="tr-TR" altLang="en-US" sz="2400" dirty="0">
                <a:solidFill>
                  <a:srgbClr val="00B050"/>
                </a:solidFill>
                <a:latin typeface="Comic Sans MS" panose="030F0702030302020204" pitchFamily="66" charset="0"/>
                <a:cs typeface="Times" panose="02020603050405020304" pitchFamily="18" charset="0"/>
              </a:rPr>
              <a:t>Robust</a:t>
            </a:r>
            <a:r>
              <a:rPr lang="tr-TR" altLang="en-US" sz="2400" dirty="0">
                <a:solidFill>
                  <a:srgbClr val="00B050"/>
                </a:solidFill>
                <a:latin typeface="Times" panose="02020603050405020304" pitchFamily="18" charset="0"/>
                <a:cs typeface="Times" panose="02020603050405020304" pitchFamily="18" charset="0"/>
              </a:rPr>
              <a:t> </a:t>
            </a:r>
            <a:r>
              <a:rPr lang="tr-TR" altLang="en-US" sz="2400" dirty="0">
                <a:solidFill>
                  <a:srgbClr val="0000FF"/>
                </a:solidFill>
                <a:latin typeface="Times" panose="02020603050405020304" pitchFamily="18" charset="0"/>
                <a:cs typeface="Times" panose="02020603050405020304" pitchFamily="18" charset="0"/>
              </a:rPr>
              <a:t>to </a:t>
            </a:r>
            <a:r>
              <a:rPr lang="tr-TR" altLang="en-US" sz="2400" dirty="0">
                <a:solidFill>
                  <a:srgbClr val="FF0000"/>
                </a:solidFill>
                <a:latin typeface="Comic Sans MS" panose="030F0702030302020204" pitchFamily="66" charset="0"/>
                <a:cs typeface="Times" panose="02020603050405020304" pitchFamily="18" charset="0"/>
              </a:rPr>
              <a:t>noise, failures</a:t>
            </a:r>
            <a:r>
              <a:rPr lang="en-US" altLang="en-US" sz="2400" dirty="0">
                <a:solidFill>
                  <a:srgbClr val="FF0000"/>
                </a:solidFill>
                <a:latin typeface="Comic Sans MS" panose="030F0702030302020204" pitchFamily="66" charset="0"/>
                <a:cs typeface="Times" panose="02020603050405020304" pitchFamily="18" charset="0"/>
              </a:rPr>
              <a:t> </a:t>
            </a:r>
            <a:r>
              <a:rPr lang="en-US" altLang="en-US" sz="2400" dirty="0">
                <a:solidFill>
                  <a:srgbClr val="0000FF"/>
                </a:solidFill>
                <a:latin typeface="Times" panose="02020603050405020304" pitchFamily="18" charset="0"/>
                <a:cs typeface="Times" panose="02020603050405020304" pitchFamily="18" charset="0"/>
              </a:rPr>
              <a:t>(fault tolerant)</a:t>
            </a:r>
          </a:p>
          <a:p>
            <a:pPr marL="800100" lvl="1" indent="-457200">
              <a:buFont typeface="+mj-lt"/>
              <a:buAutoNum type="arabicPeriod"/>
            </a:pPr>
            <a:r>
              <a:rPr lang="en-US" altLang="en-US" sz="2400" dirty="0">
                <a:solidFill>
                  <a:srgbClr val="0000FF"/>
                </a:solidFill>
                <a:latin typeface="Times" panose="02020603050405020304" pitchFamily="18" charset="0"/>
                <a:cs typeface="Times" panose="02020603050405020304" pitchFamily="18" charset="0"/>
              </a:rPr>
              <a:t>Capable of </a:t>
            </a:r>
            <a:r>
              <a:rPr lang="en-US" altLang="en-US" sz="2400" dirty="0">
                <a:solidFill>
                  <a:srgbClr val="00B050"/>
                </a:solidFill>
                <a:latin typeface="Comic Sans MS" panose="030F0702030302020204" pitchFamily="66" charset="0"/>
                <a:cs typeface="Times" panose="02020603050405020304" pitchFamily="18" charset="0"/>
              </a:rPr>
              <a:t>achieving complex tasks</a:t>
            </a:r>
            <a:r>
              <a:rPr lang="en-US" altLang="en-US" sz="2400" dirty="0">
                <a:solidFill>
                  <a:srgbClr val="0000FF"/>
                </a:solidFill>
                <a:latin typeface="Times" panose="02020603050405020304" pitchFamily="18" charset="0"/>
                <a:cs typeface="Times" panose="02020603050405020304" pitchFamily="18" charset="0"/>
              </a:rPr>
              <a:t>.</a:t>
            </a:r>
            <a:endParaRPr lang="tr-TR" altLang="en-US" sz="2400" dirty="0">
              <a:solidFill>
                <a:srgbClr val="0000FF"/>
              </a:solidFill>
              <a:latin typeface="Times" panose="02020603050405020304" pitchFamily="18" charset="0"/>
              <a:cs typeface="Times" panose="02020603050405020304" pitchFamily="18" charset="0"/>
            </a:endParaRPr>
          </a:p>
        </p:txBody>
      </p:sp>
      <p:grpSp>
        <p:nvGrpSpPr>
          <p:cNvPr id="2" name="Group 1">
            <a:extLst>
              <a:ext uri="{FF2B5EF4-FFF2-40B4-BE49-F238E27FC236}">
                <a16:creationId xmlns:a16="http://schemas.microsoft.com/office/drawing/2014/main" id="{6111CEE6-374B-D92F-8F3E-C12BAEF46741}"/>
              </a:ext>
            </a:extLst>
          </p:cNvPr>
          <p:cNvGrpSpPr/>
          <p:nvPr/>
        </p:nvGrpSpPr>
        <p:grpSpPr>
          <a:xfrm>
            <a:off x="5687219" y="3603280"/>
            <a:ext cx="3240088" cy="2592387"/>
            <a:chOff x="4572000" y="4005263"/>
            <a:chExt cx="3240088" cy="2592387"/>
          </a:xfrm>
        </p:grpSpPr>
        <p:sp>
          <p:nvSpPr>
            <p:cNvPr id="24582" name="Oval 7">
              <a:extLst>
                <a:ext uri="{FF2B5EF4-FFF2-40B4-BE49-F238E27FC236}">
                  <a16:creationId xmlns:a16="http://schemas.microsoft.com/office/drawing/2014/main" id="{997FAC77-BAD8-6C08-A6E4-02A4637A30DF}"/>
                </a:ext>
              </a:extLst>
            </p:cNvPr>
            <p:cNvSpPr>
              <a:spLocks noChangeArrowheads="1"/>
            </p:cNvSpPr>
            <p:nvPr/>
          </p:nvSpPr>
          <p:spPr bwMode="auto">
            <a:xfrm>
              <a:off x="6011863" y="5013325"/>
              <a:ext cx="431800" cy="431800"/>
            </a:xfrm>
            <a:prstGeom prst="ellipse">
              <a:avLst/>
            </a:prstGeom>
            <a:solidFill>
              <a:srgbClr val="FF6600"/>
            </a:solidFill>
            <a:ln w="9525">
              <a:solidFill>
                <a:schemeClr val="tx1"/>
              </a:solidFill>
              <a:round/>
              <a:headEnd/>
              <a:tailEnd/>
            </a:ln>
          </p:spPr>
          <p:txBody>
            <a:bodyPr wrap="none" anchor="ct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sp>
          <p:nvSpPr>
            <p:cNvPr id="24583" name="Oval 8">
              <a:extLst>
                <a:ext uri="{FF2B5EF4-FFF2-40B4-BE49-F238E27FC236}">
                  <a16:creationId xmlns:a16="http://schemas.microsoft.com/office/drawing/2014/main" id="{12ED26FA-67AE-CC4B-7ADC-6044BBC11ABA}"/>
                </a:ext>
              </a:extLst>
            </p:cNvPr>
            <p:cNvSpPr>
              <a:spLocks noChangeArrowheads="1"/>
            </p:cNvSpPr>
            <p:nvPr/>
          </p:nvSpPr>
          <p:spPr bwMode="auto">
            <a:xfrm>
              <a:off x="4572000" y="5805488"/>
              <a:ext cx="431800" cy="431800"/>
            </a:xfrm>
            <a:prstGeom prst="ellipse">
              <a:avLst/>
            </a:prstGeom>
            <a:solidFill>
              <a:schemeClr val="accent1"/>
            </a:solidFill>
            <a:ln w="9525">
              <a:solidFill>
                <a:schemeClr val="tx1"/>
              </a:solidFill>
              <a:round/>
              <a:headEnd/>
              <a:tailEnd/>
            </a:ln>
          </p:spPr>
          <p:txBody>
            <a:bodyPr wrap="none" anchor="ct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sp>
          <p:nvSpPr>
            <p:cNvPr id="24584" name="Oval 9">
              <a:extLst>
                <a:ext uri="{FF2B5EF4-FFF2-40B4-BE49-F238E27FC236}">
                  <a16:creationId xmlns:a16="http://schemas.microsoft.com/office/drawing/2014/main" id="{0A476DC3-212B-E265-748E-B84AED08E59E}"/>
                </a:ext>
              </a:extLst>
            </p:cNvPr>
            <p:cNvSpPr>
              <a:spLocks noChangeArrowheads="1"/>
            </p:cNvSpPr>
            <p:nvPr/>
          </p:nvSpPr>
          <p:spPr bwMode="auto">
            <a:xfrm>
              <a:off x="7380288" y="5300663"/>
              <a:ext cx="431800" cy="431800"/>
            </a:xfrm>
            <a:prstGeom prst="ellipse">
              <a:avLst/>
            </a:prstGeom>
            <a:solidFill>
              <a:schemeClr val="accent1"/>
            </a:solidFill>
            <a:ln w="9525">
              <a:solidFill>
                <a:schemeClr val="tx1"/>
              </a:solidFill>
              <a:round/>
              <a:headEnd/>
              <a:tailEnd/>
            </a:ln>
          </p:spPr>
          <p:txBody>
            <a:bodyPr wrap="none" anchor="ct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sp>
          <p:nvSpPr>
            <p:cNvPr id="24585" name="Oval 10">
              <a:extLst>
                <a:ext uri="{FF2B5EF4-FFF2-40B4-BE49-F238E27FC236}">
                  <a16:creationId xmlns:a16="http://schemas.microsoft.com/office/drawing/2014/main" id="{5F8FFE78-B67C-CA07-5F9C-C6DA7231D189}"/>
                </a:ext>
              </a:extLst>
            </p:cNvPr>
            <p:cNvSpPr>
              <a:spLocks noChangeArrowheads="1"/>
            </p:cNvSpPr>
            <p:nvPr/>
          </p:nvSpPr>
          <p:spPr bwMode="auto">
            <a:xfrm>
              <a:off x="7164388" y="4005263"/>
              <a:ext cx="431800" cy="431800"/>
            </a:xfrm>
            <a:prstGeom prst="ellipse">
              <a:avLst/>
            </a:prstGeom>
            <a:solidFill>
              <a:schemeClr val="accent1"/>
            </a:solidFill>
            <a:ln w="9525">
              <a:solidFill>
                <a:schemeClr val="tx1"/>
              </a:solidFill>
              <a:round/>
              <a:headEnd/>
              <a:tailEnd/>
            </a:ln>
          </p:spPr>
          <p:txBody>
            <a:bodyPr wrap="none" anchor="ct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sp>
          <p:nvSpPr>
            <p:cNvPr id="24586" name="Oval 11">
              <a:extLst>
                <a:ext uri="{FF2B5EF4-FFF2-40B4-BE49-F238E27FC236}">
                  <a16:creationId xmlns:a16="http://schemas.microsoft.com/office/drawing/2014/main" id="{DFBE2F52-8E3A-6508-61E9-D69E88FEFD13}"/>
                </a:ext>
              </a:extLst>
            </p:cNvPr>
            <p:cNvSpPr>
              <a:spLocks noChangeArrowheads="1"/>
            </p:cNvSpPr>
            <p:nvPr/>
          </p:nvSpPr>
          <p:spPr bwMode="auto">
            <a:xfrm>
              <a:off x="6084888" y="6165850"/>
              <a:ext cx="431800" cy="431800"/>
            </a:xfrm>
            <a:prstGeom prst="ellipse">
              <a:avLst/>
            </a:prstGeom>
            <a:solidFill>
              <a:srgbClr val="FF6600"/>
            </a:solidFill>
            <a:ln w="9525">
              <a:solidFill>
                <a:schemeClr val="tx1"/>
              </a:solidFill>
              <a:round/>
              <a:headEnd/>
              <a:tailEnd/>
            </a:ln>
          </p:spPr>
          <p:txBody>
            <a:bodyPr wrap="none" anchor="ct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sp>
          <p:nvSpPr>
            <p:cNvPr id="24587" name="Line 12">
              <a:extLst>
                <a:ext uri="{FF2B5EF4-FFF2-40B4-BE49-F238E27FC236}">
                  <a16:creationId xmlns:a16="http://schemas.microsoft.com/office/drawing/2014/main" id="{6A48BAE8-64E8-A9AD-0A73-15CA2CEFD631}"/>
                </a:ext>
              </a:extLst>
            </p:cNvPr>
            <p:cNvSpPr>
              <a:spLocks noChangeShapeType="1"/>
            </p:cNvSpPr>
            <p:nvPr/>
          </p:nvSpPr>
          <p:spPr bwMode="auto">
            <a:xfrm flipV="1">
              <a:off x="4932363" y="5300663"/>
              <a:ext cx="107950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sp>
          <p:nvSpPr>
            <p:cNvPr id="24588" name="Line 13">
              <a:extLst>
                <a:ext uri="{FF2B5EF4-FFF2-40B4-BE49-F238E27FC236}">
                  <a16:creationId xmlns:a16="http://schemas.microsoft.com/office/drawing/2014/main" id="{CB5D7FFF-8179-D8B8-C443-C1D65B0C645F}"/>
                </a:ext>
              </a:extLst>
            </p:cNvPr>
            <p:cNvSpPr>
              <a:spLocks noChangeShapeType="1"/>
            </p:cNvSpPr>
            <p:nvPr/>
          </p:nvSpPr>
          <p:spPr bwMode="auto">
            <a:xfrm flipH="1" flipV="1">
              <a:off x="6227763" y="5445125"/>
              <a:ext cx="73025"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sp>
          <p:nvSpPr>
            <p:cNvPr id="24589" name="Line 14">
              <a:extLst>
                <a:ext uri="{FF2B5EF4-FFF2-40B4-BE49-F238E27FC236}">
                  <a16:creationId xmlns:a16="http://schemas.microsoft.com/office/drawing/2014/main" id="{0B64314C-A82C-2C70-AC5A-0E0BAD89FB81}"/>
                </a:ext>
              </a:extLst>
            </p:cNvPr>
            <p:cNvSpPr>
              <a:spLocks noChangeShapeType="1"/>
            </p:cNvSpPr>
            <p:nvPr/>
          </p:nvSpPr>
          <p:spPr bwMode="auto">
            <a:xfrm flipV="1">
              <a:off x="6372225" y="4365625"/>
              <a:ext cx="863600" cy="7191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sp>
          <p:nvSpPr>
            <p:cNvPr id="24590" name="Line 15">
              <a:extLst>
                <a:ext uri="{FF2B5EF4-FFF2-40B4-BE49-F238E27FC236}">
                  <a16:creationId xmlns:a16="http://schemas.microsoft.com/office/drawing/2014/main" id="{E2E4EDE2-2445-2277-0698-966B3B67B25E}"/>
                </a:ext>
              </a:extLst>
            </p:cNvPr>
            <p:cNvSpPr>
              <a:spLocks noChangeShapeType="1"/>
            </p:cNvSpPr>
            <p:nvPr/>
          </p:nvSpPr>
          <p:spPr bwMode="auto">
            <a:xfrm flipH="1" flipV="1">
              <a:off x="7380288" y="4437063"/>
              <a:ext cx="215900" cy="863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sp>
          <p:nvSpPr>
            <p:cNvPr id="24591" name="Line 16">
              <a:extLst>
                <a:ext uri="{FF2B5EF4-FFF2-40B4-BE49-F238E27FC236}">
                  <a16:creationId xmlns:a16="http://schemas.microsoft.com/office/drawing/2014/main" id="{E65F7BDA-D065-F747-6420-A21D7F8BA85B}"/>
                </a:ext>
              </a:extLst>
            </p:cNvPr>
            <p:cNvSpPr>
              <a:spLocks noChangeShapeType="1"/>
            </p:cNvSpPr>
            <p:nvPr/>
          </p:nvSpPr>
          <p:spPr bwMode="auto">
            <a:xfrm flipV="1">
              <a:off x="6372225" y="4437063"/>
              <a:ext cx="935038" cy="1728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Palatino Linotype" panose="02040502050505030304" pitchFamily="18" charset="0"/>
                <a:ea typeface="+mn-ea"/>
                <a:cs typeface="+mn-cs"/>
              </a:endParaRPr>
            </a:p>
          </p:txBody>
        </p:sp>
      </p:grpSp>
      <p:sp>
        <p:nvSpPr>
          <p:cNvPr id="16" name="Slide Number Placeholder 1">
            <a:extLst>
              <a:ext uri="{FF2B5EF4-FFF2-40B4-BE49-F238E27FC236}">
                <a16:creationId xmlns:a16="http://schemas.microsoft.com/office/drawing/2014/main" id="{64B7750F-343E-4D2C-FBF6-926FCE45BAD3}"/>
              </a:ext>
            </a:extLst>
          </p:cNvPr>
          <p:cNvSpPr txBox="1">
            <a:spLocks/>
          </p:cNvSpPr>
          <p:nvPr/>
        </p:nvSpPr>
        <p:spPr bwMode="auto">
          <a:xfrm>
            <a:off x="8610600" y="6629400"/>
            <a:ext cx="533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Times New Roman"/>
              </a:rPr>
              <a:pPr marL="0" marR="0" lvl="0" indent="0" algn="r" defTabSz="914400" rtl="0" eaLnBrk="0" fontAlgn="auto" latinLnBrk="0" hangingPunct="0">
                <a:lnSpc>
                  <a:spcPct val="100000"/>
                </a:lnSpc>
                <a:spcBef>
                  <a:spcPts val="0"/>
                </a:spcBef>
                <a:spcAft>
                  <a:spcPts val="0"/>
                </a:spcAft>
                <a:buClrTx/>
                <a:buSzTx/>
                <a:buFontTx/>
                <a:buNone/>
                <a:tabLst/>
                <a:defRPr/>
              </a:pPr>
              <a:t>30</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Times New Roman"/>
            </a:endParaRPr>
          </a:p>
        </p:txBody>
      </p:sp>
    </p:spTree>
    <p:extLst>
      <p:ext uri="{BB962C8B-B14F-4D97-AF65-F5344CB8AC3E}">
        <p14:creationId xmlns:p14="http://schemas.microsoft.com/office/powerpoint/2010/main" val="142694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8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8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8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8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8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2919"/>
          </a:xfrm>
        </p:spPr>
        <p:txBody>
          <a:bodyPr>
            <a:normAutofit fontScale="90000"/>
          </a:bodyPr>
          <a:lstStyle/>
          <a:p>
            <a:r>
              <a:rPr lang="en-US" sz="4400" dirty="0">
                <a:solidFill>
                  <a:srgbClr val="0070C0"/>
                </a:solidFill>
                <a:effectLst>
                  <a:outerShdw blurRad="38100" dist="38100" dir="2700000" algn="tl">
                    <a:srgbClr val="000000">
                      <a:alpha val="43137"/>
                    </a:srgbClr>
                  </a:outerShdw>
                </a:effectLst>
                <a:latin typeface="Comic Sans MS" panose="030F0702030302020204" pitchFamily="66" charset="0"/>
              </a:rPr>
              <a:t>A Simple Neural Network</a:t>
            </a:r>
          </a:p>
        </p:txBody>
      </p:sp>
      <p:sp>
        <p:nvSpPr>
          <p:cNvPr id="3" name="Content Placeholder 2"/>
          <p:cNvSpPr>
            <a:spLocks noGrp="1"/>
          </p:cNvSpPr>
          <p:nvPr>
            <p:ph idx="1"/>
          </p:nvPr>
        </p:nvSpPr>
        <p:spPr>
          <a:xfrm>
            <a:off x="219674" y="687450"/>
            <a:ext cx="8681258" cy="1478028"/>
          </a:xfrm>
        </p:spPr>
        <p:txBody>
          <a:bodyPr/>
          <a:lstStyle/>
          <a:p>
            <a:pPr>
              <a:buFont typeface="Wingdings" panose="05000000000000000000" pitchFamily="2" charset="2"/>
              <a:buChar char="§"/>
            </a:pPr>
            <a:r>
              <a:rPr lang="en-US" altLang="en-US" sz="2200" dirty="0">
                <a:solidFill>
                  <a:srgbClr val="0000FF"/>
                </a:solidFill>
              </a:rPr>
              <a:t>A </a:t>
            </a:r>
            <a:r>
              <a:rPr lang="en-US" altLang="en-US" sz="2200" dirty="0">
                <a:latin typeface="Comic Sans MS" panose="030F0702030302020204" pitchFamily="66" charset="0"/>
              </a:rPr>
              <a:t>Multi Layer Perceptron </a:t>
            </a:r>
            <a:r>
              <a:rPr lang="en-US" altLang="en-US" sz="2200" dirty="0">
                <a:solidFill>
                  <a:srgbClr val="0000FF"/>
                </a:solidFill>
              </a:rPr>
              <a:t>has one or more </a:t>
            </a:r>
            <a:r>
              <a:rPr lang="en-US" altLang="en-US" sz="2200" u="sng" dirty="0">
                <a:solidFill>
                  <a:srgbClr val="0000FF"/>
                </a:solidFill>
                <a:latin typeface="Comic Sans MS" panose="030F0702030302020204" pitchFamily="66" charset="0"/>
              </a:rPr>
              <a:t>hidden layers</a:t>
            </a:r>
            <a:r>
              <a:rPr lang="en-US" altLang="en-US" sz="2200" dirty="0">
                <a:solidFill>
                  <a:srgbClr val="0000FF"/>
                </a:solidFill>
              </a:rPr>
              <a:t>.</a:t>
            </a:r>
          </a:p>
          <a:p>
            <a:pPr>
              <a:buFont typeface="Wingdings" panose="05000000000000000000" pitchFamily="2" charset="2"/>
              <a:buChar char="§"/>
            </a:pPr>
            <a:r>
              <a:rPr lang="en-US" altLang="en-US" sz="2200" dirty="0">
                <a:solidFill>
                  <a:srgbClr val="0000FF"/>
                </a:solidFill>
              </a:rPr>
              <a:t>While </a:t>
            </a:r>
            <a:r>
              <a:rPr lang="en-US" altLang="en-US" sz="2200" i="1" dirty="0">
                <a:solidFill>
                  <a:srgbClr val="FF0000"/>
                </a:solidFill>
                <a:latin typeface="Comic Sans MS" panose="030F0702030302020204" pitchFamily="66" charset="0"/>
              </a:rPr>
              <a:t>single layer perceptron </a:t>
            </a:r>
            <a:r>
              <a:rPr lang="en-US" altLang="en-US" sz="2200" dirty="0">
                <a:solidFill>
                  <a:srgbClr val="0000FF"/>
                </a:solidFill>
              </a:rPr>
              <a:t>can only </a:t>
            </a:r>
            <a:r>
              <a:rPr lang="en-US" altLang="en-US" sz="2200" dirty="0">
                <a:solidFill>
                  <a:srgbClr val="0000FF"/>
                </a:solidFill>
                <a:latin typeface="Comic Sans MS" panose="030F0702030302020204" pitchFamily="66" charset="0"/>
              </a:rPr>
              <a:t>learn</a:t>
            </a:r>
            <a:r>
              <a:rPr lang="en-US" altLang="en-US" sz="2200" dirty="0">
                <a:solidFill>
                  <a:srgbClr val="0000FF"/>
                </a:solidFill>
              </a:rPr>
              <a:t> </a:t>
            </a:r>
            <a:r>
              <a:rPr lang="en-US" altLang="en-US" sz="2200" dirty="0">
                <a:solidFill>
                  <a:srgbClr val="00B050"/>
                </a:solidFill>
                <a:latin typeface="Comic Sans MS" panose="030F0702030302020204" pitchFamily="66" charset="0"/>
              </a:rPr>
              <a:t>linear functions</a:t>
            </a:r>
            <a:r>
              <a:rPr lang="en-US" altLang="en-US" sz="2200" dirty="0">
                <a:solidFill>
                  <a:srgbClr val="0000FF"/>
                </a:solidFill>
              </a:rPr>
              <a:t>, a </a:t>
            </a:r>
            <a:r>
              <a:rPr lang="en-US" altLang="en-US" sz="2200" dirty="0">
                <a:latin typeface="Comic Sans MS" panose="030F0702030302020204" pitchFamily="66" charset="0"/>
              </a:rPr>
              <a:t>multi layer perceptron </a:t>
            </a:r>
            <a:r>
              <a:rPr lang="en-US" altLang="en-US" sz="2200" dirty="0"/>
              <a:t>can</a:t>
            </a:r>
            <a:r>
              <a:rPr lang="en-US" altLang="en-US" sz="2200" dirty="0">
                <a:solidFill>
                  <a:srgbClr val="0000FF"/>
                </a:solidFill>
              </a:rPr>
              <a:t> also </a:t>
            </a:r>
            <a:r>
              <a:rPr lang="en-US" altLang="en-US" sz="2200" i="1" dirty="0">
                <a:solidFill>
                  <a:srgbClr val="0000FF"/>
                </a:solidFill>
                <a:latin typeface="Comic Sans MS" panose="030F0702030302020204" pitchFamily="66" charset="0"/>
              </a:rPr>
              <a:t>learn</a:t>
            </a:r>
            <a:r>
              <a:rPr lang="en-US" altLang="en-US" sz="2200" i="1" dirty="0">
                <a:latin typeface="Comic Sans MS" panose="030F0702030302020204" pitchFamily="66" charset="0"/>
              </a:rPr>
              <a:t> </a:t>
            </a:r>
            <a:r>
              <a:rPr lang="en-US" altLang="en-US" sz="2200" i="1" dirty="0">
                <a:solidFill>
                  <a:srgbClr val="00B050"/>
                </a:solidFill>
                <a:latin typeface="Comic Sans MS" panose="030F0702030302020204" pitchFamily="66" charset="0"/>
              </a:rPr>
              <a:t>non-linear functions</a:t>
            </a:r>
            <a:r>
              <a:rPr lang="en-US" altLang="en-US" sz="2200" dirty="0">
                <a:solidFill>
                  <a:srgbClr val="0000FF"/>
                </a:solidFill>
              </a:rPr>
              <a:t>.</a:t>
            </a:r>
          </a:p>
          <a:p>
            <a:endParaRPr lang="en-US" sz="2200" dirty="0">
              <a:solidFill>
                <a:srgbClr val="0000FF"/>
              </a:solidFill>
            </a:endParaRPr>
          </a:p>
        </p:txBody>
      </p:sp>
      <p:sp>
        <p:nvSpPr>
          <p:cNvPr id="4" name="TextBox 3"/>
          <p:cNvSpPr txBox="1"/>
          <p:nvPr/>
        </p:nvSpPr>
        <p:spPr>
          <a:xfrm>
            <a:off x="990600" y="2895600"/>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x1</a:t>
            </a:r>
          </a:p>
        </p:txBody>
      </p:sp>
      <p:sp>
        <p:nvSpPr>
          <p:cNvPr id="5" name="TextBox 4"/>
          <p:cNvSpPr txBox="1"/>
          <p:nvPr/>
        </p:nvSpPr>
        <p:spPr>
          <a:xfrm>
            <a:off x="990600" y="3505200"/>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x2</a:t>
            </a:r>
          </a:p>
        </p:txBody>
      </p:sp>
      <p:sp>
        <p:nvSpPr>
          <p:cNvPr id="6" name="TextBox 5"/>
          <p:cNvSpPr txBox="1"/>
          <p:nvPr/>
        </p:nvSpPr>
        <p:spPr>
          <a:xfrm>
            <a:off x="990600" y="4114800"/>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x3</a:t>
            </a:r>
          </a:p>
        </p:txBody>
      </p:sp>
      <p:sp>
        <p:nvSpPr>
          <p:cNvPr id="7" name="TextBox 6"/>
          <p:cNvSpPr txBox="1"/>
          <p:nvPr/>
        </p:nvSpPr>
        <p:spPr>
          <a:xfrm>
            <a:off x="990600" y="4788382"/>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x4</a:t>
            </a:r>
          </a:p>
        </p:txBody>
      </p:sp>
      <p:sp>
        <p:nvSpPr>
          <p:cNvPr id="8" name="TextBox 7"/>
          <p:cNvSpPr txBox="1"/>
          <p:nvPr/>
        </p:nvSpPr>
        <p:spPr>
          <a:xfrm>
            <a:off x="151484" y="2341418"/>
            <a:ext cx="1041806" cy="461665"/>
          </a:xfrm>
          <a:prstGeom prst="rect">
            <a:avLst/>
          </a:prstGeom>
          <a:noFill/>
          <a:ln w="254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mic Sans MS" panose="030F0702030302020204" pitchFamily="66" charset="0"/>
                <a:ea typeface="ヒラギノ角ゴ Pro W3" pitchFamily="86" charset="-128"/>
                <a:cs typeface="+mn-cs"/>
              </a:rPr>
              <a:t>Input</a:t>
            </a:r>
          </a:p>
        </p:txBody>
      </p:sp>
      <p:sp>
        <p:nvSpPr>
          <p:cNvPr id="10" name="Oval 9"/>
          <p:cNvSpPr/>
          <p:nvPr/>
        </p:nvSpPr>
        <p:spPr bwMode="auto">
          <a:xfrm>
            <a:off x="3221182" y="3469429"/>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1" name="Oval 10"/>
          <p:cNvSpPr/>
          <p:nvPr/>
        </p:nvSpPr>
        <p:spPr bwMode="auto">
          <a:xfrm>
            <a:off x="3221182" y="2855169"/>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2" name="Oval 11"/>
          <p:cNvSpPr/>
          <p:nvPr/>
        </p:nvSpPr>
        <p:spPr bwMode="auto">
          <a:xfrm>
            <a:off x="3221182" y="4079029"/>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3" name="Oval 12"/>
          <p:cNvSpPr/>
          <p:nvPr/>
        </p:nvSpPr>
        <p:spPr bwMode="auto">
          <a:xfrm>
            <a:off x="3221182" y="4716841"/>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4" name="Oval 13"/>
          <p:cNvSpPr/>
          <p:nvPr/>
        </p:nvSpPr>
        <p:spPr bwMode="auto">
          <a:xfrm>
            <a:off x="5074574" y="3581400"/>
            <a:ext cx="754380" cy="677739"/>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cxnSp>
        <p:nvCxnSpPr>
          <p:cNvPr id="16" name="Straight Arrow Connector 15"/>
          <p:cNvCxnSpPr>
            <a:stCxn id="4" idx="3"/>
            <a:endCxn id="11" idx="2"/>
          </p:cNvCxnSpPr>
          <p:nvPr/>
        </p:nvCxnSpPr>
        <p:spPr bwMode="auto">
          <a:xfrm flipV="1">
            <a:off x="1447800" y="3060217"/>
            <a:ext cx="1773382" cy="46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a:stCxn id="4" idx="3"/>
            <a:endCxn id="10" idx="2"/>
          </p:cNvCxnSpPr>
          <p:nvPr/>
        </p:nvCxnSpPr>
        <p:spPr bwMode="auto">
          <a:xfrm>
            <a:off x="1447800" y="3064877"/>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4" idx="3"/>
            <a:endCxn id="12" idx="2"/>
          </p:cNvCxnSpPr>
          <p:nvPr/>
        </p:nvCxnSpPr>
        <p:spPr bwMode="auto">
          <a:xfrm>
            <a:off x="1447800" y="3064877"/>
            <a:ext cx="1773382" cy="1219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a:stCxn id="4" idx="3"/>
            <a:endCxn id="13" idx="2"/>
          </p:cNvCxnSpPr>
          <p:nvPr/>
        </p:nvCxnSpPr>
        <p:spPr bwMode="auto">
          <a:xfrm>
            <a:off x="1447800" y="3064877"/>
            <a:ext cx="1773382" cy="1857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5" idx="3"/>
            <a:endCxn id="11" idx="2"/>
          </p:cNvCxnSpPr>
          <p:nvPr/>
        </p:nvCxnSpPr>
        <p:spPr bwMode="auto">
          <a:xfrm flipV="1">
            <a:off x="1447800" y="3060217"/>
            <a:ext cx="1773382" cy="614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Arrow Connector 25"/>
          <p:cNvCxnSpPr>
            <a:stCxn id="5" idx="3"/>
            <a:endCxn id="10" idx="2"/>
          </p:cNvCxnSpPr>
          <p:nvPr/>
        </p:nvCxnSpPr>
        <p:spPr bwMode="auto">
          <a:xfrm>
            <a:off x="1447800" y="3674477"/>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5" idx="3"/>
            <a:endCxn id="12" idx="2"/>
          </p:cNvCxnSpPr>
          <p:nvPr/>
        </p:nvCxnSpPr>
        <p:spPr bwMode="auto">
          <a:xfrm>
            <a:off x="1447800" y="3674477"/>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p:cNvCxnSpPr>
            <a:stCxn id="5" idx="3"/>
            <a:endCxn id="13" idx="2"/>
          </p:cNvCxnSpPr>
          <p:nvPr/>
        </p:nvCxnSpPr>
        <p:spPr bwMode="auto">
          <a:xfrm>
            <a:off x="1447800" y="3674477"/>
            <a:ext cx="1773382" cy="12474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Arrow Connector 31"/>
          <p:cNvCxnSpPr>
            <a:stCxn id="6" idx="3"/>
            <a:endCxn id="11" idx="2"/>
          </p:cNvCxnSpPr>
          <p:nvPr/>
        </p:nvCxnSpPr>
        <p:spPr bwMode="auto">
          <a:xfrm flipV="1">
            <a:off x="1447800" y="3060217"/>
            <a:ext cx="1773382" cy="12238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Straight Arrow Connector 33"/>
          <p:cNvCxnSpPr>
            <a:stCxn id="6" idx="3"/>
            <a:endCxn id="10" idx="2"/>
          </p:cNvCxnSpPr>
          <p:nvPr/>
        </p:nvCxnSpPr>
        <p:spPr bwMode="auto">
          <a:xfrm flipV="1">
            <a:off x="1447800" y="3674477"/>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6" name="Straight Arrow Connector 35"/>
          <p:cNvCxnSpPr>
            <a:stCxn id="6" idx="3"/>
            <a:endCxn id="12" idx="2"/>
          </p:cNvCxnSpPr>
          <p:nvPr/>
        </p:nvCxnSpPr>
        <p:spPr bwMode="auto">
          <a:xfrm>
            <a:off x="1447800" y="4284077"/>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Straight Arrow Connector 37"/>
          <p:cNvCxnSpPr>
            <a:stCxn id="6" idx="3"/>
            <a:endCxn id="13" idx="2"/>
          </p:cNvCxnSpPr>
          <p:nvPr/>
        </p:nvCxnSpPr>
        <p:spPr bwMode="auto">
          <a:xfrm>
            <a:off x="1447800" y="4284077"/>
            <a:ext cx="1773382" cy="6378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 name="Straight Arrow Connector 39"/>
          <p:cNvCxnSpPr>
            <a:stCxn id="7" idx="3"/>
            <a:endCxn id="11" idx="2"/>
          </p:cNvCxnSpPr>
          <p:nvPr/>
        </p:nvCxnSpPr>
        <p:spPr bwMode="auto">
          <a:xfrm flipV="1">
            <a:off x="1447800" y="3060217"/>
            <a:ext cx="1773382" cy="18974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2" name="Straight Arrow Connector 41"/>
          <p:cNvCxnSpPr>
            <a:stCxn id="7" idx="3"/>
            <a:endCxn id="10" idx="2"/>
          </p:cNvCxnSpPr>
          <p:nvPr/>
        </p:nvCxnSpPr>
        <p:spPr bwMode="auto">
          <a:xfrm flipV="1">
            <a:off x="1447800" y="3674477"/>
            <a:ext cx="1773382" cy="12831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4" name="Straight Arrow Connector 43"/>
          <p:cNvCxnSpPr>
            <a:stCxn id="7" idx="3"/>
            <a:endCxn id="12" idx="2"/>
          </p:cNvCxnSpPr>
          <p:nvPr/>
        </p:nvCxnSpPr>
        <p:spPr bwMode="auto">
          <a:xfrm flipV="1">
            <a:off x="1447800" y="4284077"/>
            <a:ext cx="1773382" cy="6735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 name="Straight Arrow Connector 45"/>
          <p:cNvCxnSpPr>
            <a:stCxn id="7" idx="3"/>
            <a:endCxn id="13" idx="2"/>
          </p:cNvCxnSpPr>
          <p:nvPr/>
        </p:nvCxnSpPr>
        <p:spPr bwMode="auto">
          <a:xfrm flipV="1">
            <a:off x="1447800" y="4921889"/>
            <a:ext cx="1773382" cy="357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8" name="Straight Arrow Connector 47"/>
          <p:cNvCxnSpPr>
            <a:stCxn id="11" idx="6"/>
            <a:endCxn id="14" idx="2"/>
          </p:cNvCxnSpPr>
          <p:nvPr/>
        </p:nvCxnSpPr>
        <p:spPr bwMode="auto">
          <a:xfrm>
            <a:off x="3678382" y="3060217"/>
            <a:ext cx="1396192" cy="8600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Straight Arrow Connector 49"/>
          <p:cNvCxnSpPr>
            <a:stCxn id="10" idx="6"/>
            <a:endCxn id="14" idx="2"/>
          </p:cNvCxnSpPr>
          <p:nvPr/>
        </p:nvCxnSpPr>
        <p:spPr bwMode="auto">
          <a:xfrm>
            <a:off x="3678382" y="3674477"/>
            <a:ext cx="1396192" cy="24579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2" name="Straight Arrow Connector 51"/>
          <p:cNvCxnSpPr>
            <a:stCxn id="12" idx="6"/>
            <a:endCxn id="14" idx="2"/>
          </p:cNvCxnSpPr>
          <p:nvPr/>
        </p:nvCxnSpPr>
        <p:spPr bwMode="auto">
          <a:xfrm flipV="1">
            <a:off x="3678382" y="3920270"/>
            <a:ext cx="1396192" cy="36380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Arrow Connector 53"/>
          <p:cNvCxnSpPr>
            <a:stCxn id="13" idx="6"/>
            <a:endCxn id="14" idx="2"/>
          </p:cNvCxnSpPr>
          <p:nvPr/>
        </p:nvCxnSpPr>
        <p:spPr bwMode="auto">
          <a:xfrm flipV="1">
            <a:off x="3678382" y="3920270"/>
            <a:ext cx="1396192" cy="10016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5" name="TextBox 54"/>
          <p:cNvSpPr txBox="1"/>
          <p:nvPr/>
        </p:nvSpPr>
        <p:spPr>
          <a:xfrm>
            <a:off x="3403341" y="2444226"/>
            <a:ext cx="2438400" cy="461665"/>
          </a:xfrm>
          <a:prstGeom prst="rect">
            <a:avLst/>
          </a:prstGeom>
          <a:noFill/>
          <a:ln w="25400">
            <a:solidFill>
              <a:srgbClr val="0000FF"/>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mic Sans MS" panose="030F0702030302020204" pitchFamily="66" charset="0"/>
                <a:ea typeface="ヒラギノ角ゴ Pro W3" pitchFamily="86" charset="-128"/>
                <a:cs typeface="+mn-cs"/>
              </a:rPr>
              <a:t>Hidden Layer</a:t>
            </a:r>
          </a:p>
        </p:txBody>
      </p:sp>
      <p:sp>
        <p:nvSpPr>
          <p:cNvPr id="56" name="TextBox 55"/>
          <p:cNvSpPr txBox="1"/>
          <p:nvPr/>
        </p:nvSpPr>
        <p:spPr>
          <a:xfrm>
            <a:off x="6858000" y="3729335"/>
            <a:ext cx="367146" cy="461665"/>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Y</a:t>
            </a:r>
          </a:p>
        </p:txBody>
      </p:sp>
      <p:cxnSp>
        <p:nvCxnSpPr>
          <p:cNvPr id="58" name="Straight Arrow Connector 57"/>
          <p:cNvCxnSpPr>
            <a:stCxn id="14" idx="6"/>
            <a:endCxn id="56" idx="1"/>
          </p:cNvCxnSpPr>
          <p:nvPr/>
        </p:nvCxnSpPr>
        <p:spPr bwMode="auto">
          <a:xfrm>
            <a:off x="5828954" y="3920270"/>
            <a:ext cx="1029046" cy="398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6745224" y="2471986"/>
            <a:ext cx="1255776" cy="461665"/>
          </a:xfrm>
          <a:prstGeom prst="rect">
            <a:avLst/>
          </a:prstGeom>
          <a:noFill/>
          <a:ln w="25400">
            <a:solidFill>
              <a:srgbClr val="FF0000"/>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omic Sans MS" panose="030F0702030302020204" pitchFamily="66" charset="0"/>
                <a:ea typeface="ヒラギノ角ゴ Pro W3" pitchFamily="86" charset="-128"/>
                <a:cs typeface="+mn-cs"/>
              </a:rPr>
              <a:t>Output</a:t>
            </a:r>
          </a:p>
        </p:txBody>
      </p:sp>
      <p:sp>
        <p:nvSpPr>
          <p:cNvPr id="61" name="TextBox 60"/>
          <p:cNvSpPr txBox="1"/>
          <p:nvPr/>
        </p:nvSpPr>
        <p:spPr>
          <a:xfrm>
            <a:off x="3222567" y="2936986"/>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a1</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62" name="TextBox 61"/>
          <p:cNvSpPr txBox="1"/>
          <p:nvPr/>
        </p:nvSpPr>
        <p:spPr>
          <a:xfrm>
            <a:off x="3221182" y="3554053"/>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a2</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63" name="TextBox 62"/>
          <p:cNvSpPr txBox="1"/>
          <p:nvPr/>
        </p:nvSpPr>
        <p:spPr>
          <a:xfrm>
            <a:off x="3221182" y="4153605"/>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a3</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64" name="TextBox 63"/>
          <p:cNvSpPr txBox="1"/>
          <p:nvPr/>
        </p:nvSpPr>
        <p:spPr>
          <a:xfrm>
            <a:off x="3221182" y="4794518"/>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a4</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65" name="TextBox 64"/>
          <p:cNvSpPr txBox="1"/>
          <p:nvPr/>
        </p:nvSpPr>
        <p:spPr>
          <a:xfrm>
            <a:off x="5208098" y="3802030"/>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a1</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(2)</a:t>
            </a:r>
          </a:p>
        </p:txBody>
      </p:sp>
      <p:sp>
        <p:nvSpPr>
          <p:cNvPr id="45" name="Slide Number Placeholder 1">
            <a:extLst>
              <a:ext uri="{FF2B5EF4-FFF2-40B4-BE49-F238E27FC236}">
                <a16:creationId xmlns:a16="http://schemas.microsoft.com/office/drawing/2014/main" id="{DBFA3823-9F35-455E-9858-0485E695FCAC}"/>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31</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9" name="TextBox 8">
            <a:extLst>
              <a:ext uri="{FF2B5EF4-FFF2-40B4-BE49-F238E27FC236}">
                <a16:creationId xmlns:a16="http://schemas.microsoft.com/office/drawing/2014/main" id="{A9CF0715-B1C3-4F19-B9B3-76E99C9FCCFA}"/>
              </a:ext>
            </a:extLst>
          </p:cNvPr>
          <p:cNvSpPr txBox="1"/>
          <p:nvPr/>
        </p:nvSpPr>
        <p:spPr>
          <a:xfrm>
            <a:off x="2209800" y="2757100"/>
            <a:ext cx="47481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ahoma"/>
                <a:ea typeface="+mn-ea"/>
                <a:cs typeface="+mn-cs"/>
              </a:rPr>
              <a:t>W</a:t>
            </a:r>
            <a:r>
              <a:rPr kumimoji="0" lang="en-US" sz="1200" b="1" i="0" u="none" strike="noStrike" kern="1200" cap="none" spc="0" normalizeH="0" baseline="-25000" noProof="0" dirty="0">
                <a:ln>
                  <a:noFill/>
                </a:ln>
                <a:solidFill>
                  <a:srgbClr val="FF0000"/>
                </a:solidFill>
                <a:effectLst/>
                <a:uLnTx/>
                <a:uFillTx/>
                <a:latin typeface="Tahoma"/>
                <a:ea typeface="+mn-ea"/>
                <a:cs typeface="+mn-cs"/>
              </a:rPr>
              <a:t>11</a:t>
            </a:r>
          </a:p>
        </p:txBody>
      </p:sp>
      <p:sp>
        <p:nvSpPr>
          <p:cNvPr id="47" name="TextBox 46">
            <a:extLst>
              <a:ext uri="{FF2B5EF4-FFF2-40B4-BE49-F238E27FC236}">
                <a16:creationId xmlns:a16="http://schemas.microsoft.com/office/drawing/2014/main" id="{D67BB48B-FE80-4BD6-B385-8BBCC437B6A0}"/>
              </a:ext>
            </a:extLst>
          </p:cNvPr>
          <p:cNvSpPr txBox="1"/>
          <p:nvPr/>
        </p:nvSpPr>
        <p:spPr>
          <a:xfrm>
            <a:off x="1922185" y="3022970"/>
            <a:ext cx="47481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ahoma"/>
                <a:ea typeface="+mn-ea"/>
                <a:cs typeface="+mn-cs"/>
              </a:rPr>
              <a:t>W</a:t>
            </a:r>
            <a:r>
              <a:rPr kumimoji="0" lang="en-US" sz="1200" b="1" i="0" u="none" strike="noStrike" kern="1200" cap="none" spc="0" normalizeH="0" baseline="-25000" noProof="0" dirty="0">
                <a:ln>
                  <a:noFill/>
                </a:ln>
                <a:solidFill>
                  <a:srgbClr val="FF0000"/>
                </a:solidFill>
                <a:effectLst/>
                <a:uLnTx/>
                <a:uFillTx/>
                <a:latin typeface="Tahoma"/>
                <a:ea typeface="+mn-ea"/>
                <a:cs typeface="+mn-cs"/>
              </a:rPr>
              <a:t>12</a:t>
            </a:r>
          </a:p>
        </p:txBody>
      </p:sp>
      <p:sp>
        <p:nvSpPr>
          <p:cNvPr id="49" name="TextBox 48">
            <a:extLst>
              <a:ext uri="{FF2B5EF4-FFF2-40B4-BE49-F238E27FC236}">
                <a16:creationId xmlns:a16="http://schemas.microsoft.com/office/drawing/2014/main" id="{8B59A0C1-E17D-4D7F-A4B8-FF48A86E1DCC}"/>
              </a:ext>
            </a:extLst>
          </p:cNvPr>
          <p:cNvSpPr txBox="1"/>
          <p:nvPr/>
        </p:nvSpPr>
        <p:spPr>
          <a:xfrm>
            <a:off x="1798947" y="3245283"/>
            <a:ext cx="47481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ahoma"/>
                <a:ea typeface="+mn-ea"/>
                <a:cs typeface="+mn-cs"/>
              </a:rPr>
              <a:t>W</a:t>
            </a:r>
            <a:r>
              <a:rPr kumimoji="0" lang="en-US" sz="1200" b="1" i="0" u="none" strike="noStrike" kern="1200" cap="none" spc="0" normalizeH="0" baseline="-25000" noProof="0" dirty="0">
                <a:ln>
                  <a:noFill/>
                </a:ln>
                <a:solidFill>
                  <a:srgbClr val="FF0000"/>
                </a:solidFill>
                <a:effectLst/>
                <a:uLnTx/>
                <a:uFillTx/>
                <a:latin typeface="Tahoma"/>
                <a:ea typeface="+mn-ea"/>
                <a:cs typeface="+mn-cs"/>
              </a:rPr>
              <a:t>13</a:t>
            </a:r>
          </a:p>
        </p:txBody>
      </p:sp>
      <p:sp>
        <p:nvSpPr>
          <p:cNvPr id="51" name="TextBox 50">
            <a:extLst>
              <a:ext uri="{FF2B5EF4-FFF2-40B4-BE49-F238E27FC236}">
                <a16:creationId xmlns:a16="http://schemas.microsoft.com/office/drawing/2014/main" id="{6708B451-AF66-495C-8828-2FA92F940667}"/>
              </a:ext>
            </a:extLst>
          </p:cNvPr>
          <p:cNvSpPr txBox="1"/>
          <p:nvPr/>
        </p:nvSpPr>
        <p:spPr>
          <a:xfrm>
            <a:off x="1332398" y="3256413"/>
            <a:ext cx="47481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ahoma"/>
                <a:ea typeface="+mn-ea"/>
                <a:cs typeface="+mn-cs"/>
              </a:rPr>
              <a:t>W</a:t>
            </a:r>
            <a:r>
              <a:rPr kumimoji="0" lang="en-US" sz="1200" b="1" i="0" u="none" strike="noStrike" kern="1200" cap="none" spc="0" normalizeH="0" baseline="-25000" noProof="0" dirty="0">
                <a:ln>
                  <a:noFill/>
                </a:ln>
                <a:solidFill>
                  <a:srgbClr val="FF0000"/>
                </a:solidFill>
                <a:effectLst/>
                <a:uLnTx/>
                <a:uFillTx/>
                <a:latin typeface="Tahoma"/>
                <a:ea typeface="+mn-ea"/>
                <a:cs typeface="+mn-cs"/>
              </a:rPr>
              <a:t>14</a:t>
            </a:r>
          </a:p>
        </p:txBody>
      </p:sp>
      <p:sp>
        <p:nvSpPr>
          <p:cNvPr id="15" name="TextBox 14">
            <a:extLst>
              <a:ext uri="{FF2B5EF4-FFF2-40B4-BE49-F238E27FC236}">
                <a16:creationId xmlns:a16="http://schemas.microsoft.com/office/drawing/2014/main" id="{1980EAE7-5BA6-4CFF-9162-C3713298FC0A}"/>
              </a:ext>
            </a:extLst>
          </p:cNvPr>
          <p:cNvSpPr txBox="1"/>
          <p:nvPr/>
        </p:nvSpPr>
        <p:spPr>
          <a:xfrm>
            <a:off x="2454573" y="2054641"/>
            <a:ext cx="1192955" cy="400110"/>
          </a:xfrm>
          <a:prstGeom prst="rect">
            <a:avLst/>
          </a:prstGeom>
          <a:noFill/>
          <a:ln w="25400">
            <a:solidFill>
              <a:srgbClr val="FF0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Weights</a:t>
            </a:r>
          </a:p>
        </p:txBody>
      </p:sp>
      <p:cxnSp>
        <p:nvCxnSpPr>
          <p:cNvPr id="19" name="Straight Arrow Connector 18">
            <a:extLst>
              <a:ext uri="{FF2B5EF4-FFF2-40B4-BE49-F238E27FC236}">
                <a16:creationId xmlns:a16="http://schemas.microsoft.com/office/drawing/2014/main" id="{672ED93A-920E-4BF9-9582-330F20C7E12B}"/>
              </a:ext>
            </a:extLst>
          </p:cNvPr>
          <p:cNvCxnSpPr>
            <a:endCxn id="9" idx="0"/>
          </p:cNvCxnSpPr>
          <p:nvPr/>
        </p:nvCxnSpPr>
        <p:spPr bwMode="auto">
          <a:xfrm flipH="1">
            <a:off x="2447205" y="2351177"/>
            <a:ext cx="448395" cy="405923"/>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3" name="Straight Arrow Connector 22">
            <a:extLst>
              <a:ext uri="{FF2B5EF4-FFF2-40B4-BE49-F238E27FC236}">
                <a16:creationId xmlns:a16="http://schemas.microsoft.com/office/drawing/2014/main" id="{71C3E8B3-9426-48AA-8AA6-C44C37385DD1}"/>
              </a:ext>
            </a:extLst>
          </p:cNvPr>
          <p:cNvCxnSpPr>
            <a:endCxn id="51" idx="0"/>
          </p:cNvCxnSpPr>
          <p:nvPr/>
        </p:nvCxnSpPr>
        <p:spPr bwMode="auto">
          <a:xfrm flipH="1">
            <a:off x="1569803" y="2325053"/>
            <a:ext cx="1325797" cy="93136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pic>
        <p:nvPicPr>
          <p:cNvPr id="53" name="Picture 52">
            <a:extLst>
              <a:ext uri="{FF2B5EF4-FFF2-40B4-BE49-F238E27FC236}">
                <a16:creationId xmlns:a16="http://schemas.microsoft.com/office/drawing/2014/main" id="{2153327F-1CEA-E54D-79A4-A535EA9166C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45224" y="3291349"/>
            <a:ext cx="678942" cy="306324"/>
          </a:xfrm>
          <a:prstGeom prst="rect">
            <a:avLst/>
          </a:prstGeom>
        </p:spPr>
      </p:pic>
      <p:sp>
        <p:nvSpPr>
          <p:cNvPr id="59" name="TextBox 58">
            <a:extLst>
              <a:ext uri="{FF2B5EF4-FFF2-40B4-BE49-F238E27FC236}">
                <a16:creationId xmlns:a16="http://schemas.microsoft.com/office/drawing/2014/main" id="{21E7D5FF-EB45-3FB8-3719-3E6265138270}"/>
              </a:ext>
            </a:extLst>
          </p:cNvPr>
          <p:cNvSpPr txBox="1"/>
          <p:nvPr/>
        </p:nvSpPr>
        <p:spPr>
          <a:xfrm>
            <a:off x="0" y="5770643"/>
            <a:ext cx="9067800" cy="830997"/>
          </a:xfrm>
          <a:prstGeom prst="rect">
            <a:avLst/>
          </a:prstGeom>
          <a:solidFill>
            <a:srgbClr val="FFFFCC"/>
          </a:solidFill>
          <a:ln w="44450">
            <a:solidFill>
              <a:schemeClr val="tx1"/>
            </a:solidFill>
          </a:ln>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altLang="en-US" sz="2400" b="0" i="0" u="none" strike="noStrike" kern="1200" cap="none" spc="0" normalizeH="0" baseline="0" noProof="0" dirty="0">
                <a:ln>
                  <a:noFill/>
                </a:ln>
                <a:solidFill>
                  <a:srgbClr val="00007D">
                    <a:lumMod val="60000"/>
                    <a:lumOff val="40000"/>
                  </a:srgbClr>
                </a:solidFill>
                <a:effectLst/>
                <a:uLnTx/>
                <a:uFillTx/>
                <a:latin typeface="Times New Roman" pitchFamily="18" charset="0"/>
                <a:ea typeface="+mn-ea"/>
                <a:cs typeface="Arial" pitchFamily="34" charset="0"/>
              </a:rPr>
              <a:t>The </a:t>
            </a:r>
            <a:r>
              <a:rPr kumimoji="0" lang="en-GB" altLang="en-US" sz="2400" b="0" i="1" u="none" strike="noStrike" kern="1200" cap="none" spc="0" normalizeH="0" baseline="0" noProof="0" dirty="0">
                <a:ln>
                  <a:noFill/>
                </a:ln>
                <a:solidFill>
                  <a:srgbClr val="FF0000"/>
                </a:solidFill>
                <a:effectLst/>
                <a:uLnTx/>
                <a:uFillTx/>
                <a:latin typeface="Comic Sans MS" panose="030F0702030302020204" pitchFamily="66" charset="0"/>
                <a:ea typeface="+mn-ea"/>
                <a:cs typeface="Arial" pitchFamily="34" charset="0"/>
              </a:rPr>
              <a:t>objective of the neural network </a:t>
            </a:r>
            <a:r>
              <a:rPr kumimoji="0" lang="en-GB" altLang="en-US" sz="2400" b="0" i="0" u="none" strike="noStrike" kern="1200" cap="none" spc="0" normalizeH="0" baseline="0" noProof="0" dirty="0">
                <a:ln>
                  <a:noFill/>
                </a:ln>
                <a:solidFill>
                  <a:srgbClr val="00007D">
                    <a:lumMod val="60000"/>
                    <a:lumOff val="40000"/>
                  </a:srgbClr>
                </a:solidFill>
                <a:effectLst/>
                <a:uLnTx/>
                <a:uFillTx/>
                <a:latin typeface="Times New Roman" pitchFamily="18" charset="0"/>
                <a:ea typeface="+mn-ea"/>
                <a:cs typeface="Arial" pitchFamily="34" charset="0"/>
              </a:rPr>
              <a:t>is to </a:t>
            </a:r>
            <a:r>
              <a:rPr kumimoji="0" lang="en-GB" altLang="en-US" sz="2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rial" pitchFamily="34" charset="0"/>
              </a:rPr>
              <a:t>transform the </a:t>
            </a:r>
            <a:r>
              <a:rPr kumimoji="0" lang="en-GB" altLang="en-US" sz="2400" b="0" i="0" u="sng" strike="noStrike" kern="1200" cap="none" spc="0" normalizeH="0" baseline="0" noProof="0" dirty="0">
                <a:ln>
                  <a:noFill/>
                </a:ln>
                <a:solidFill>
                  <a:srgbClr val="000000"/>
                </a:solidFill>
                <a:effectLst/>
                <a:uLnTx/>
                <a:uFillTx/>
                <a:latin typeface="Comic Sans MS" panose="030F0702030302020204" pitchFamily="66" charset="0"/>
                <a:ea typeface="+mn-ea"/>
                <a:cs typeface="Arial" pitchFamily="34" charset="0"/>
              </a:rPr>
              <a:t>inputs</a:t>
            </a:r>
            <a:r>
              <a:rPr kumimoji="0" lang="en-GB" altLang="en-US" sz="2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rial" pitchFamily="34" charset="0"/>
              </a:rPr>
              <a:t> </a:t>
            </a:r>
            <a:r>
              <a:rPr kumimoji="0" lang="en-GB" altLang="en-US" sz="2400" b="0" i="0" u="none" strike="noStrike" kern="1200" cap="none" spc="0" normalizeH="0" baseline="0" noProof="0" dirty="0">
                <a:ln>
                  <a:noFill/>
                </a:ln>
                <a:solidFill>
                  <a:srgbClr val="00007D">
                    <a:lumMod val="60000"/>
                    <a:lumOff val="40000"/>
                  </a:srgbClr>
                </a:solidFill>
                <a:effectLst/>
                <a:uLnTx/>
                <a:uFillTx/>
                <a:latin typeface="Times New Roman" pitchFamily="18" charset="0"/>
                <a:ea typeface="+mn-ea"/>
                <a:cs typeface="Arial" pitchFamily="34" charset="0"/>
              </a:rPr>
              <a:t>(features) </a:t>
            </a:r>
            <a:r>
              <a:rPr kumimoji="0" lang="en-GB" altLang="en-US" sz="2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rial" pitchFamily="34" charset="0"/>
              </a:rPr>
              <a:t>into</a:t>
            </a:r>
            <a:r>
              <a:rPr kumimoji="0" lang="en-GB" altLang="en-US" sz="2400" b="0" i="0" u="none" strike="noStrike" kern="1200" cap="none" spc="0" normalizeH="0" baseline="0" noProof="0" dirty="0">
                <a:ln>
                  <a:noFill/>
                </a:ln>
                <a:solidFill>
                  <a:srgbClr val="00007D">
                    <a:lumMod val="60000"/>
                    <a:lumOff val="40000"/>
                  </a:srgbClr>
                </a:solidFill>
                <a:effectLst/>
                <a:uLnTx/>
                <a:uFillTx/>
                <a:latin typeface="Times New Roman" pitchFamily="18" charset="0"/>
                <a:ea typeface="+mn-ea"/>
                <a:cs typeface="Arial" pitchFamily="34" charset="0"/>
              </a:rPr>
              <a:t> meaningful </a:t>
            </a:r>
            <a:r>
              <a:rPr kumimoji="0" lang="en-GB" altLang="en-US" sz="2400" b="0" i="1" u="sng" strike="noStrike" kern="1200" cap="none" spc="0" normalizeH="0" baseline="0" noProof="0" dirty="0">
                <a:ln>
                  <a:noFill/>
                </a:ln>
                <a:solidFill>
                  <a:srgbClr val="000000"/>
                </a:solidFill>
                <a:effectLst/>
                <a:uLnTx/>
                <a:uFillTx/>
                <a:latin typeface="Comic Sans MS" panose="030F0702030302020204" pitchFamily="66" charset="0"/>
                <a:ea typeface="+mn-ea"/>
                <a:cs typeface="Arial" pitchFamily="34" charset="0"/>
              </a:rPr>
              <a:t>outputs</a:t>
            </a:r>
            <a:r>
              <a:rPr kumimoji="0" lang="en-GB" altLang="en-US" sz="2400" b="0" i="0" u="none" strike="noStrike" kern="1200" cap="none" spc="0" normalizeH="0" baseline="0" noProof="0" dirty="0">
                <a:ln>
                  <a:noFill/>
                </a:ln>
                <a:solidFill>
                  <a:srgbClr val="00007D">
                    <a:lumMod val="60000"/>
                    <a:lumOff val="40000"/>
                  </a:srgbClr>
                </a:solidFill>
                <a:effectLst/>
                <a:uLnTx/>
                <a:uFillTx/>
                <a:latin typeface="Times New Roman" pitchFamily="18" charset="0"/>
                <a:ea typeface="+mn-ea"/>
                <a:cs typeface="Arial" pitchFamily="34" charset="0"/>
              </a:rPr>
              <a:t> that </a:t>
            </a:r>
            <a:r>
              <a:rPr kumimoji="0" lang="en-GB" altLang="en-US" sz="2400" b="0" i="1" u="none" strike="noStrike" kern="1200" cap="none" spc="0" normalizeH="0" baseline="0" noProof="0" dirty="0">
                <a:ln>
                  <a:noFill/>
                </a:ln>
                <a:solidFill>
                  <a:srgbClr val="FF0000"/>
                </a:solidFill>
                <a:effectLst/>
                <a:uLnTx/>
                <a:uFillTx/>
                <a:latin typeface="Comic Sans MS" panose="030F0702030302020204" pitchFamily="66" charset="0"/>
                <a:ea typeface="+mn-ea"/>
                <a:cs typeface="Arial" pitchFamily="34" charset="0"/>
              </a:rPr>
              <a:t>match labels available</a:t>
            </a:r>
            <a:r>
              <a:rPr kumimoji="0" lang="en-GB" altLang="en-US" sz="2400" b="0" i="0" u="none" strike="noStrike" kern="1200" cap="none" spc="0" normalizeH="0" baseline="0" noProof="0" dirty="0">
                <a:ln>
                  <a:noFill/>
                </a:ln>
                <a:solidFill>
                  <a:srgbClr val="00007D">
                    <a:lumMod val="60000"/>
                    <a:lumOff val="40000"/>
                  </a:srgbClr>
                </a:solidFill>
                <a:effectLst/>
                <a:uLnTx/>
                <a:uFillTx/>
                <a:latin typeface="Times New Roman" pitchFamily="18" charset="0"/>
                <a:ea typeface="+mn-ea"/>
                <a:cs typeface="Arial" pitchFamily="34" charset="0"/>
              </a:rPr>
              <a:t>.</a:t>
            </a:r>
          </a:p>
        </p:txBody>
      </p:sp>
    </p:spTree>
    <p:extLst>
      <p:ext uri="{BB962C8B-B14F-4D97-AF65-F5344CB8AC3E}">
        <p14:creationId xmlns:p14="http://schemas.microsoft.com/office/powerpoint/2010/main" val="5323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5" grpId="0" animBg="1"/>
      <p:bldP spid="56" grpId="0" animBg="1"/>
      <p:bldP spid="60" grpId="0" animBg="1"/>
      <p:bldP spid="61" grpId="0"/>
      <p:bldP spid="62" grpId="0"/>
      <p:bldP spid="63" grpId="0"/>
      <p:bldP spid="64" grpId="0"/>
      <p:bldP spid="65" grpId="0"/>
      <p:bldP spid="9" grpId="0"/>
      <p:bldP spid="47" grpId="0"/>
      <p:bldP spid="49" grpId="0"/>
      <p:bldP spid="51" grpId="0"/>
      <p:bldP spid="15" grpId="0" animBg="1"/>
      <p:bldP spid="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9">
            <a:extLst>
              <a:ext uri="{FF2B5EF4-FFF2-40B4-BE49-F238E27FC236}">
                <a16:creationId xmlns:a16="http://schemas.microsoft.com/office/drawing/2014/main" id="{8D222683-22D9-43D8-BAF7-60938956D060}"/>
              </a:ext>
            </a:extLst>
          </p:cNvPr>
          <p:cNvSpPr>
            <a:spLocks noChangeArrowheads="1"/>
          </p:cNvSpPr>
          <p:nvPr>
            <p:custDataLst>
              <p:tags r:id="rId1"/>
            </p:custDataLst>
          </p:nvPr>
        </p:nvSpPr>
        <p:spPr bwMode="auto">
          <a:xfrm>
            <a:off x="2819400" y="5029200"/>
            <a:ext cx="4267200" cy="609600"/>
          </a:xfrm>
          <a:prstGeom prst="rect">
            <a:avLst/>
          </a:prstGeom>
          <a:no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31" name="Rectangle 2">
            <a:extLst>
              <a:ext uri="{FF2B5EF4-FFF2-40B4-BE49-F238E27FC236}">
                <a16:creationId xmlns:a16="http://schemas.microsoft.com/office/drawing/2014/main" id="{1027935A-D49F-4DB5-BE85-6C5B3D123181}"/>
              </a:ext>
            </a:extLst>
          </p:cNvPr>
          <p:cNvSpPr>
            <a:spLocks noChangeArrowheads="1"/>
          </p:cNvSpPr>
          <p:nvPr>
            <p:custDataLst>
              <p:tags r:id="rId2"/>
            </p:custDataLst>
          </p:nvPr>
        </p:nvSpPr>
        <p:spPr bwMode="auto">
          <a:xfrm>
            <a:off x="0" y="1219200"/>
            <a:ext cx="8839200" cy="2743200"/>
          </a:xfrm>
          <a:prstGeom prst="rect">
            <a:avLst/>
          </a:prstGeom>
          <a:noFill/>
          <a:ln>
            <a:noFill/>
          </a:ln>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32" name="Rectangle 3">
            <a:extLst>
              <a:ext uri="{FF2B5EF4-FFF2-40B4-BE49-F238E27FC236}">
                <a16:creationId xmlns:a16="http://schemas.microsoft.com/office/drawing/2014/main" id="{7AD6A9C3-CAD7-413D-A551-95024C0E07D6}"/>
              </a:ext>
            </a:extLst>
          </p:cNvPr>
          <p:cNvSpPr>
            <a:spLocks noChangeArrowheads="1"/>
          </p:cNvSpPr>
          <p:nvPr>
            <p:custDataLst>
              <p:tags r:id="rId3"/>
            </p:custDataLst>
          </p:nvPr>
        </p:nvSpPr>
        <p:spPr bwMode="auto">
          <a:xfrm>
            <a:off x="11938" y="924710"/>
            <a:ext cx="8765221" cy="230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20000"/>
              </a:spcBef>
              <a:buChar char="•"/>
              <a:defRPr sz="3200">
                <a:solidFill>
                  <a:schemeClr val="tx1"/>
                </a:solidFill>
                <a:latin typeface="Times New Roman" panose="02020603050405020304" pitchFamily="18" charset="0"/>
              </a:defRPr>
            </a:lvl1pPr>
            <a:lvl2pPr marL="742950" indent="-285750" defTabSz="762000">
              <a:spcBef>
                <a:spcPct val="20000"/>
              </a:spcBef>
              <a:buChar char="–"/>
              <a:defRPr sz="2800">
                <a:solidFill>
                  <a:schemeClr val="tx1"/>
                </a:solidFill>
                <a:latin typeface="Times New Roman" panose="02020603050405020304" pitchFamily="18" charset="0"/>
              </a:defRPr>
            </a:lvl2pPr>
            <a:lvl3pPr marL="1143000" indent="-228600" defTabSz="762000">
              <a:spcBef>
                <a:spcPct val="20000"/>
              </a:spcBef>
              <a:buChar char="•"/>
              <a:defRPr sz="24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20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762000" rtl="0" eaLnBrk="0" fontAlgn="base" latinLnBrk="0" hangingPunct="0">
              <a:lnSpc>
                <a:spcPct val="100000"/>
              </a:lnSpc>
              <a:spcBef>
                <a:spcPct val="0"/>
              </a:spcBef>
              <a:spcAft>
                <a:spcPct val="0"/>
              </a:spcAft>
              <a:buClrTx/>
              <a:buSzTx/>
              <a:buFontTx/>
              <a:buChar char="•"/>
              <a:tabLst/>
              <a:defRPr/>
            </a:pP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 </a:t>
            </a:r>
            <a:r>
              <a:rPr kumimoji="0" lang="en-GB" altLang="en-US" sz="2400" b="0"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No connections </a:t>
            </a: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within a layer</a:t>
            </a:r>
          </a:p>
          <a:p>
            <a:pPr marL="0" marR="0" lvl="0" indent="0" algn="l" defTabSz="762000" rtl="0" eaLnBrk="0" fontAlgn="base" latinLnBrk="0" hangingPunct="0">
              <a:lnSpc>
                <a:spcPct val="100000"/>
              </a:lnSpc>
              <a:spcBef>
                <a:spcPct val="0"/>
              </a:spcBef>
              <a:spcAft>
                <a:spcPct val="0"/>
              </a:spcAft>
              <a:buClrTx/>
              <a:buSzTx/>
              <a:buFontTx/>
              <a:buChar char="•"/>
              <a:tabLst/>
              <a:defRPr/>
            </a:pP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 </a:t>
            </a:r>
            <a:r>
              <a:rPr kumimoji="0" lang="en-GB" altLang="en-US" sz="2400" b="0"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No direct connections </a:t>
            </a: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between </a:t>
            </a:r>
            <a:r>
              <a:rPr kumimoji="0" lang="en-GB" altLang="en-US" sz="24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input and output </a:t>
            </a: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layers</a:t>
            </a:r>
          </a:p>
          <a:p>
            <a:pPr marL="0" marR="0" lvl="0" indent="0" algn="l" defTabSz="762000" rtl="0" eaLnBrk="0" fontAlgn="base" latinLnBrk="0" hangingPunct="0">
              <a:lnSpc>
                <a:spcPct val="100000"/>
              </a:lnSpc>
              <a:spcBef>
                <a:spcPct val="0"/>
              </a:spcBef>
              <a:spcAft>
                <a:spcPct val="0"/>
              </a:spcAft>
              <a:buClrTx/>
              <a:buSzTx/>
              <a:buFontTx/>
              <a:buChar char="•"/>
              <a:tabLst/>
              <a:defRPr/>
            </a:pP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 </a:t>
            </a:r>
            <a:r>
              <a:rPr kumimoji="0" lang="en-GB" altLang="en-US" sz="2400" b="0" i="0"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rPr>
              <a:t>Fully connected </a:t>
            </a: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between layers</a:t>
            </a:r>
          </a:p>
          <a:p>
            <a:pPr marL="0" marR="0" lvl="0" indent="0" algn="l" defTabSz="762000" rtl="0" eaLnBrk="0" fontAlgn="base" latinLnBrk="0" hangingPunct="0">
              <a:lnSpc>
                <a:spcPct val="100000"/>
              </a:lnSpc>
              <a:spcBef>
                <a:spcPct val="0"/>
              </a:spcBef>
              <a:spcAft>
                <a:spcPct val="0"/>
              </a:spcAft>
              <a:buClrTx/>
              <a:buSzTx/>
              <a:buFontTx/>
              <a:buChar char="•"/>
              <a:tabLst/>
              <a:defRPr/>
            </a:pP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 Often </a:t>
            </a:r>
            <a:r>
              <a:rPr kumimoji="0" lang="en-GB" altLang="en-US" sz="24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more than 3 layers</a:t>
            </a:r>
          </a:p>
          <a:p>
            <a:pPr marL="0" marR="0" lvl="0" indent="0" algn="l" defTabSz="762000" rtl="0" eaLnBrk="0" fontAlgn="base" latinLnBrk="0" hangingPunct="0">
              <a:lnSpc>
                <a:spcPct val="100000"/>
              </a:lnSpc>
              <a:spcBef>
                <a:spcPct val="0"/>
              </a:spcBef>
              <a:spcAft>
                <a:spcPct val="0"/>
              </a:spcAft>
              <a:buClrTx/>
              <a:buSzTx/>
              <a:buFontTx/>
              <a:buChar char="•"/>
              <a:tabLst/>
              <a:defRPr/>
            </a:pP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 </a:t>
            </a:r>
            <a:r>
              <a:rPr kumimoji="0" lang="en-GB" altLang="en-US" sz="2400" b="0"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 </a:t>
            </a: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of </a:t>
            </a:r>
            <a:r>
              <a:rPr kumimoji="0" lang="en-GB" altLang="en-US" sz="2400" b="0" i="0" u="sng" strike="noStrike" kern="1200" cap="none" spc="0" normalizeH="0" baseline="0" noProof="0" dirty="0">
                <a:ln>
                  <a:noFill/>
                </a:ln>
                <a:solidFill>
                  <a:srgbClr val="7030A0"/>
                </a:solidFill>
                <a:effectLst/>
                <a:uLnTx/>
                <a:uFillTx/>
                <a:latin typeface="Comic Sans MS" panose="030F0702030302020204" pitchFamily="66" charset="0"/>
                <a:ea typeface="+mn-ea"/>
                <a:cs typeface="+mn-cs"/>
              </a:rPr>
              <a:t>output units</a:t>
            </a:r>
            <a:r>
              <a:rPr kumimoji="0" lang="en-GB" altLang="en-US" sz="2400" b="0" i="0" u="none" strike="noStrike" kern="1200" cap="none" spc="0" normalizeH="0" baseline="0" noProof="0" dirty="0">
                <a:ln>
                  <a:noFill/>
                </a:ln>
                <a:solidFill>
                  <a:srgbClr val="7030A0"/>
                </a:solidFill>
                <a:effectLst/>
                <a:uLnTx/>
                <a:uFillTx/>
                <a:latin typeface="Comic Sans MS" panose="030F0702030302020204" pitchFamily="66" charset="0"/>
                <a:ea typeface="+mn-ea"/>
                <a:cs typeface="+mn-cs"/>
              </a:rPr>
              <a:t> </a:t>
            </a: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need to equal </a:t>
            </a:r>
            <a:r>
              <a:rPr kumimoji="0" lang="en-GB" altLang="en-US" sz="2400" b="0" i="0" u="sng" strike="noStrike" kern="1200" cap="none" spc="0" normalizeH="0" baseline="0" noProof="0" dirty="0">
                <a:ln>
                  <a:noFill/>
                </a:ln>
                <a:solidFill>
                  <a:srgbClr val="7030A0"/>
                </a:solidFill>
                <a:effectLst/>
                <a:uLnTx/>
                <a:uFillTx/>
                <a:latin typeface="Comic Sans MS" panose="030F0702030302020204" pitchFamily="66" charset="0"/>
                <a:ea typeface="+mn-ea"/>
                <a:cs typeface="+mn-cs"/>
              </a:rPr>
              <a:t>number of classes</a:t>
            </a: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a:t>
            </a:r>
          </a:p>
          <a:p>
            <a:pPr marL="0" marR="0" lvl="0" indent="0" algn="l" defTabSz="762000" rtl="0" eaLnBrk="0" fontAlgn="base" latinLnBrk="0" hangingPunct="0">
              <a:lnSpc>
                <a:spcPct val="100000"/>
              </a:lnSpc>
              <a:spcBef>
                <a:spcPct val="0"/>
              </a:spcBef>
              <a:spcAft>
                <a:spcPct val="0"/>
              </a:spcAft>
              <a:buClrTx/>
              <a:buSzTx/>
              <a:buFontTx/>
              <a:buChar char="•"/>
              <a:tabLst/>
              <a:defRPr/>
            </a:pP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 </a:t>
            </a:r>
            <a:r>
              <a:rPr kumimoji="0" lang="en-GB" altLang="en-US" sz="24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a:t>
            </a:r>
            <a:r>
              <a:rPr kumimoji="0" lang="en-GB" altLang="en-US" sz="2400" b="0"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of</a:t>
            </a:r>
            <a:r>
              <a:rPr kumimoji="0" lang="en-GB" altLang="en-US" sz="24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 hidden units per layer </a:t>
            </a: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can be </a:t>
            </a:r>
            <a:r>
              <a:rPr kumimoji="0" lang="en-GB" altLang="en-US" sz="2400" b="0" i="0" u="sng" strike="noStrike" kern="1200" cap="none" spc="0" normalizeH="0" baseline="0" noProof="0" dirty="0">
                <a:ln>
                  <a:noFill/>
                </a:ln>
                <a:solidFill>
                  <a:srgbClr val="0000FF"/>
                </a:solidFill>
                <a:effectLst/>
                <a:uLnTx/>
                <a:uFillTx/>
                <a:latin typeface="Comic Sans MS" panose="030F0702030302020204" pitchFamily="66" charset="0"/>
              </a:rPr>
              <a:t>more or less</a:t>
            </a:r>
            <a:r>
              <a:rPr kumimoji="0" lang="en-GB" altLang="en-US" sz="2400" b="0" i="0" strike="noStrike" kern="1200" cap="none" spc="0" normalizeH="0" baseline="0" noProof="0" dirty="0">
                <a:ln>
                  <a:noFill/>
                </a:ln>
                <a:solidFill>
                  <a:srgbClr val="0000FF"/>
                </a:solidFill>
                <a:effectLst/>
                <a:uLnTx/>
                <a:uFillTx/>
                <a:latin typeface="Comic Sans MS" panose="030F0702030302020204" pitchFamily="66" charset="0"/>
              </a:rPr>
              <a:t> </a:t>
            </a:r>
            <a:r>
              <a:rPr kumimoji="0" lang="en-GB"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mn-cs"/>
              </a:rPr>
              <a:t>than I/O units</a:t>
            </a:r>
          </a:p>
        </p:txBody>
      </p:sp>
      <p:grpSp>
        <p:nvGrpSpPr>
          <p:cNvPr id="22533" name="Group 4">
            <a:extLst>
              <a:ext uri="{FF2B5EF4-FFF2-40B4-BE49-F238E27FC236}">
                <a16:creationId xmlns:a16="http://schemas.microsoft.com/office/drawing/2014/main" id="{014B32A4-C79F-45DB-BA06-6CA0A2A072E5}"/>
              </a:ext>
            </a:extLst>
          </p:cNvPr>
          <p:cNvGrpSpPr>
            <a:grpSpLocks/>
          </p:cNvGrpSpPr>
          <p:nvPr>
            <p:custDataLst>
              <p:tags r:id="rId4"/>
            </p:custDataLst>
          </p:nvPr>
        </p:nvGrpSpPr>
        <p:grpSpPr bwMode="auto">
          <a:xfrm>
            <a:off x="838200" y="4038600"/>
            <a:ext cx="6081713" cy="2590800"/>
            <a:chOff x="436" y="2548"/>
            <a:chExt cx="3831" cy="1196"/>
          </a:xfrm>
        </p:grpSpPr>
        <p:sp>
          <p:nvSpPr>
            <p:cNvPr id="22536" name="Rectangle 5">
              <a:extLst>
                <a:ext uri="{FF2B5EF4-FFF2-40B4-BE49-F238E27FC236}">
                  <a16:creationId xmlns:a16="http://schemas.microsoft.com/office/drawing/2014/main" id="{1D03E34A-42FF-4658-AAC7-6607041D5C1D}"/>
                </a:ext>
              </a:extLst>
            </p:cNvPr>
            <p:cNvSpPr>
              <a:spLocks noChangeArrowheads="1"/>
            </p:cNvSpPr>
            <p:nvPr>
              <p:custDataLst>
                <p:tags r:id="rId8"/>
              </p:custDataLst>
            </p:nvPr>
          </p:nvSpPr>
          <p:spPr bwMode="auto">
            <a:xfrm>
              <a:off x="3542" y="3062"/>
              <a:ext cx="649"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37" name="Rectangle 6">
              <a:extLst>
                <a:ext uri="{FF2B5EF4-FFF2-40B4-BE49-F238E27FC236}">
                  <a16:creationId xmlns:a16="http://schemas.microsoft.com/office/drawing/2014/main" id="{A0059CBC-7042-4638-82C7-04E5DAA44CC0}"/>
                </a:ext>
              </a:extLst>
            </p:cNvPr>
            <p:cNvSpPr>
              <a:spLocks noChangeArrowheads="1"/>
            </p:cNvSpPr>
            <p:nvPr>
              <p:custDataLst>
                <p:tags r:id="rId9"/>
              </p:custDataLst>
            </p:nvPr>
          </p:nvSpPr>
          <p:spPr bwMode="auto">
            <a:xfrm>
              <a:off x="1526" y="3636"/>
              <a:ext cx="569" cy="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38" name="Rectangle 7">
              <a:extLst>
                <a:ext uri="{FF2B5EF4-FFF2-40B4-BE49-F238E27FC236}">
                  <a16:creationId xmlns:a16="http://schemas.microsoft.com/office/drawing/2014/main" id="{CA6FCEFE-D04A-4A27-910F-3F3F3B1599EF}"/>
                </a:ext>
              </a:extLst>
            </p:cNvPr>
            <p:cNvSpPr>
              <a:spLocks noChangeArrowheads="1"/>
            </p:cNvSpPr>
            <p:nvPr>
              <p:custDataLst>
                <p:tags r:id="rId10"/>
              </p:custDataLst>
            </p:nvPr>
          </p:nvSpPr>
          <p:spPr bwMode="auto">
            <a:xfrm>
              <a:off x="436" y="2548"/>
              <a:ext cx="184" cy="64"/>
            </a:xfrm>
            <a:prstGeom prst="rect">
              <a:avLst/>
            </a:prstGeom>
            <a:solidFill>
              <a:srgbClr val="FFC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39" name="Rectangle 8">
              <a:extLst>
                <a:ext uri="{FF2B5EF4-FFF2-40B4-BE49-F238E27FC236}">
                  <a16:creationId xmlns:a16="http://schemas.microsoft.com/office/drawing/2014/main" id="{10ACD989-73A3-4154-91A1-4AD182D7B431}"/>
                </a:ext>
              </a:extLst>
            </p:cNvPr>
            <p:cNvSpPr>
              <a:spLocks noChangeArrowheads="1"/>
            </p:cNvSpPr>
            <p:nvPr>
              <p:custDataLst>
                <p:tags r:id="rId11"/>
              </p:custDataLst>
            </p:nvPr>
          </p:nvSpPr>
          <p:spPr bwMode="auto">
            <a:xfrm>
              <a:off x="436" y="2890"/>
              <a:ext cx="184" cy="63"/>
            </a:xfrm>
            <a:prstGeom prst="rect">
              <a:avLst/>
            </a:prstGeom>
            <a:solidFill>
              <a:srgbClr val="FFC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40" name="Rectangle 9">
              <a:extLst>
                <a:ext uri="{FF2B5EF4-FFF2-40B4-BE49-F238E27FC236}">
                  <a16:creationId xmlns:a16="http://schemas.microsoft.com/office/drawing/2014/main" id="{4930C992-D8FD-4A3B-BD3C-8920E004B223}"/>
                </a:ext>
              </a:extLst>
            </p:cNvPr>
            <p:cNvSpPr>
              <a:spLocks noChangeArrowheads="1"/>
            </p:cNvSpPr>
            <p:nvPr>
              <p:custDataLst>
                <p:tags r:id="rId12"/>
              </p:custDataLst>
            </p:nvPr>
          </p:nvSpPr>
          <p:spPr bwMode="auto">
            <a:xfrm>
              <a:off x="436" y="2710"/>
              <a:ext cx="184" cy="64"/>
            </a:xfrm>
            <a:prstGeom prst="rect">
              <a:avLst/>
            </a:prstGeom>
            <a:solidFill>
              <a:srgbClr val="FFC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41" name="Rectangle 10">
              <a:extLst>
                <a:ext uri="{FF2B5EF4-FFF2-40B4-BE49-F238E27FC236}">
                  <a16:creationId xmlns:a16="http://schemas.microsoft.com/office/drawing/2014/main" id="{4B6CEE25-C39E-4AE9-B96E-F3C34019C2A4}"/>
                </a:ext>
              </a:extLst>
            </p:cNvPr>
            <p:cNvSpPr>
              <a:spLocks noChangeArrowheads="1"/>
            </p:cNvSpPr>
            <p:nvPr>
              <p:custDataLst>
                <p:tags r:id="rId13"/>
              </p:custDataLst>
            </p:nvPr>
          </p:nvSpPr>
          <p:spPr bwMode="auto">
            <a:xfrm>
              <a:off x="484" y="3536"/>
              <a:ext cx="184" cy="64"/>
            </a:xfrm>
            <a:prstGeom prst="rect">
              <a:avLst/>
            </a:prstGeom>
            <a:solidFill>
              <a:srgbClr val="FFC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42" name="Rectangle 11">
              <a:extLst>
                <a:ext uri="{FF2B5EF4-FFF2-40B4-BE49-F238E27FC236}">
                  <a16:creationId xmlns:a16="http://schemas.microsoft.com/office/drawing/2014/main" id="{679CA5DF-20CD-4802-B3A4-2229AD303035}"/>
                </a:ext>
              </a:extLst>
            </p:cNvPr>
            <p:cNvSpPr>
              <a:spLocks noChangeArrowheads="1"/>
            </p:cNvSpPr>
            <p:nvPr>
              <p:custDataLst>
                <p:tags r:id="rId14"/>
              </p:custDataLst>
            </p:nvPr>
          </p:nvSpPr>
          <p:spPr bwMode="auto">
            <a:xfrm>
              <a:off x="1300" y="2710"/>
              <a:ext cx="184" cy="64"/>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43" name="Line 12">
              <a:extLst>
                <a:ext uri="{FF2B5EF4-FFF2-40B4-BE49-F238E27FC236}">
                  <a16:creationId xmlns:a16="http://schemas.microsoft.com/office/drawing/2014/main" id="{39C43385-292C-4958-8DEB-D7EDED89307A}"/>
                </a:ext>
              </a:extLst>
            </p:cNvPr>
            <p:cNvSpPr>
              <a:spLocks noChangeShapeType="1"/>
            </p:cNvSpPr>
            <p:nvPr>
              <p:custDataLst>
                <p:tags r:id="rId15"/>
              </p:custDataLst>
            </p:nvPr>
          </p:nvSpPr>
          <p:spPr bwMode="auto">
            <a:xfrm>
              <a:off x="576" y="3137"/>
              <a:ext cx="0" cy="306"/>
            </a:xfrm>
            <a:prstGeom prst="line">
              <a:avLst/>
            </a:prstGeom>
            <a:noFill/>
            <a:ln w="508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44" name="Line 13">
              <a:extLst>
                <a:ext uri="{FF2B5EF4-FFF2-40B4-BE49-F238E27FC236}">
                  <a16:creationId xmlns:a16="http://schemas.microsoft.com/office/drawing/2014/main" id="{093F74FF-CD26-46C8-905B-EDAE461A11E9}"/>
                </a:ext>
              </a:extLst>
            </p:cNvPr>
            <p:cNvSpPr>
              <a:spLocks noChangeShapeType="1"/>
            </p:cNvSpPr>
            <p:nvPr>
              <p:custDataLst>
                <p:tags r:id="rId16"/>
              </p:custDataLst>
            </p:nvPr>
          </p:nvSpPr>
          <p:spPr bwMode="auto">
            <a:xfrm>
              <a:off x="624" y="2562"/>
              <a:ext cx="672" cy="180"/>
            </a:xfrm>
            <a:prstGeom prst="line">
              <a:avLst/>
            </a:prstGeom>
            <a:noFill/>
            <a:ln w="12700">
              <a:solidFill>
                <a:schemeClr val="accent2"/>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45" name="Line 14">
              <a:extLst>
                <a:ext uri="{FF2B5EF4-FFF2-40B4-BE49-F238E27FC236}">
                  <a16:creationId xmlns:a16="http://schemas.microsoft.com/office/drawing/2014/main" id="{703AB245-03B5-43D2-B1DE-60C30044C311}"/>
                </a:ext>
              </a:extLst>
            </p:cNvPr>
            <p:cNvSpPr>
              <a:spLocks noChangeShapeType="1"/>
            </p:cNvSpPr>
            <p:nvPr>
              <p:custDataLst>
                <p:tags r:id="rId17"/>
              </p:custDataLst>
            </p:nvPr>
          </p:nvSpPr>
          <p:spPr bwMode="auto">
            <a:xfrm>
              <a:off x="576" y="2742"/>
              <a:ext cx="672" cy="0"/>
            </a:xfrm>
            <a:prstGeom prst="line">
              <a:avLst/>
            </a:prstGeom>
            <a:noFill/>
            <a:ln w="12700">
              <a:solidFill>
                <a:schemeClr val="accent2"/>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46" name="Line 15">
              <a:extLst>
                <a:ext uri="{FF2B5EF4-FFF2-40B4-BE49-F238E27FC236}">
                  <a16:creationId xmlns:a16="http://schemas.microsoft.com/office/drawing/2014/main" id="{FB219F81-2DFC-4B46-8303-026EE3A679D6}"/>
                </a:ext>
              </a:extLst>
            </p:cNvPr>
            <p:cNvSpPr>
              <a:spLocks noChangeShapeType="1"/>
            </p:cNvSpPr>
            <p:nvPr>
              <p:custDataLst>
                <p:tags r:id="rId18"/>
              </p:custDataLst>
            </p:nvPr>
          </p:nvSpPr>
          <p:spPr bwMode="auto">
            <a:xfrm flipV="1">
              <a:off x="624" y="2742"/>
              <a:ext cx="672" cy="180"/>
            </a:xfrm>
            <a:prstGeom prst="line">
              <a:avLst/>
            </a:prstGeom>
            <a:noFill/>
            <a:ln w="12700">
              <a:solidFill>
                <a:schemeClr val="accent2"/>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2547" name="Line 16">
              <a:extLst>
                <a:ext uri="{FF2B5EF4-FFF2-40B4-BE49-F238E27FC236}">
                  <a16:creationId xmlns:a16="http://schemas.microsoft.com/office/drawing/2014/main" id="{0EB6B022-9C47-42F8-A358-0ABD96D2E433}"/>
                </a:ext>
              </a:extLst>
            </p:cNvPr>
            <p:cNvSpPr>
              <a:spLocks noChangeShapeType="1"/>
            </p:cNvSpPr>
            <p:nvPr>
              <p:custDataLst>
                <p:tags r:id="rId19"/>
              </p:custDataLst>
            </p:nvPr>
          </p:nvSpPr>
          <p:spPr bwMode="auto">
            <a:xfrm flipV="1">
              <a:off x="624" y="2742"/>
              <a:ext cx="672" cy="826"/>
            </a:xfrm>
            <a:prstGeom prst="line">
              <a:avLst/>
            </a:prstGeom>
            <a:noFill/>
            <a:ln w="12700">
              <a:solidFill>
                <a:schemeClr val="accent2"/>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aphicFrame>
          <p:nvGraphicFramePr>
            <p:cNvPr id="22548" name="Object 17">
              <a:hlinkClick r:id="" action="ppaction://ole?verb=0"/>
              <a:extLst>
                <a:ext uri="{FF2B5EF4-FFF2-40B4-BE49-F238E27FC236}">
                  <a16:creationId xmlns:a16="http://schemas.microsoft.com/office/drawing/2014/main" id="{1257D251-2012-4779-B4C4-D12F5259A7DF}"/>
                </a:ext>
              </a:extLst>
            </p:cNvPr>
            <p:cNvGraphicFramePr>
              <a:graphicFrameLocks/>
            </p:cNvGraphicFramePr>
            <p:nvPr>
              <p:custDataLst>
                <p:tags r:id="rId20"/>
              </p:custDataLst>
            </p:nvPr>
          </p:nvGraphicFramePr>
          <p:xfrm>
            <a:off x="1772" y="3011"/>
            <a:ext cx="2495" cy="327"/>
          </p:xfrm>
          <a:graphic>
            <a:graphicData uri="http://schemas.openxmlformats.org/presentationml/2006/ole">
              <mc:AlternateContent xmlns:mc="http://schemas.openxmlformats.org/markup-compatibility/2006">
                <mc:Choice xmlns:v="urn:schemas-microsoft-com:vml" Requires="v">
                  <p:oleObj name="Equation" r:id="rId23" imgW="3969805" imgH="1399171" progId="Equation.2">
                    <p:embed/>
                  </p:oleObj>
                </mc:Choice>
                <mc:Fallback>
                  <p:oleObj name="Equation" r:id="rId23" imgW="3969805" imgH="1399171" progId="Equation.2">
                    <p:embed/>
                    <p:pic>
                      <p:nvPicPr>
                        <p:cNvPr id="22548" name="Object 17">
                          <a:hlinkClick r:id="" action="ppaction://ole?verb=0"/>
                          <a:extLst>
                            <a:ext uri="{FF2B5EF4-FFF2-40B4-BE49-F238E27FC236}">
                              <a16:creationId xmlns:a16="http://schemas.microsoft.com/office/drawing/2014/main" id="{1257D251-2012-4779-B4C4-D12F5259A7DF}"/>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72" y="3011"/>
                          <a:ext cx="24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2534" name="Rectangle 18">
            <a:extLst>
              <a:ext uri="{FF2B5EF4-FFF2-40B4-BE49-F238E27FC236}">
                <a16:creationId xmlns:a16="http://schemas.microsoft.com/office/drawing/2014/main" id="{62717BC6-B004-43EB-9995-287FC76A9839}"/>
              </a:ext>
            </a:extLst>
          </p:cNvPr>
          <p:cNvSpPr>
            <a:spLocks noChangeArrowheads="1"/>
          </p:cNvSpPr>
          <p:nvPr>
            <p:custDataLst>
              <p:tags r:id="rId5"/>
            </p:custDataLst>
          </p:nvPr>
        </p:nvSpPr>
        <p:spPr bwMode="auto">
          <a:xfrm>
            <a:off x="3454216" y="4100513"/>
            <a:ext cx="376866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20000"/>
              </a:spcBef>
              <a:buChar char="•"/>
              <a:defRPr sz="3200">
                <a:solidFill>
                  <a:schemeClr val="tx1"/>
                </a:solidFill>
                <a:latin typeface="Times New Roman" panose="02020603050405020304" pitchFamily="18" charset="0"/>
              </a:defRPr>
            </a:lvl1pPr>
            <a:lvl2pPr marL="742950" indent="-285750" defTabSz="762000">
              <a:spcBef>
                <a:spcPct val="20000"/>
              </a:spcBef>
              <a:buChar char="–"/>
              <a:defRPr sz="2800">
                <a:solidFill>
                  <a:schemeClr val="tx1"/>
                </a:solidFill>
                <a:latin typeface="Times New Roman" panose="02020603050405020304" pitchFamily="18" charset="0"/>
              </a:defRPr>
            </a:lvl2pPr>
            <a:lvl3pPr marL="1143000" indent="-228600" defTabSz="762000">
              <a:spcBef>
                <a:spcPct val="20000"/>
              </a:spcBef>
              <a:buChar char="•"/>
              <a:defRPr sz="24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20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762000" rtl="0" eaLnBrk="0" fontAlgn="base" latinLnBrk="0" hangingPunct="0">
              <a:lnSpc>
                <a:spcPct val="100000"/>
              </a:lnSpc>
              <a:spcBef>
                <a:spcPct val="0"/>
              </a:spcBef>
              <a:spcAft>
                <a:spcPct val="0"/>
              </a:spcAft>
              <a:buClrTx/>
              <a:buSzTx/>
              <a:buFontTx/>
              <a:buNone/>
              <a:tabLst/>
              <a:defRPr/>
            </a:pPr>
            <a:r>
              <a:rPr kumimoji="0" lang="en-GB" altLang="en-US" sz="2400" b="0"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Each unit is a perceptron</a:t>
            </a:r>
          </a:p>
        </p:txBody>
      </p:sp>
      <p:sp>
        <p:nvSpPr>
          <p:cNvPr id="22535" name="Slide Number Placeholder 1">
            <a:extLst>
              <a:ext uri="{FF2B5EF4-FFF2-40B4-BE49-F238E27FC236}">
                <a16:creationId xmlns:a16="http://schemas.microsoft.com/office/drawing/2014/main" id="{E8FDA4F3-C992-4DD7-A14C-63770DE70A2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BC4A1C8-7462-481A-93E2-E7589D6E6BC1}" type="slidenum">
              <a:rPr kumimoji="0" lang="en-GB"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GB"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1" name="Rectangle 3">
            <a:extLst>
              <a:ext uri="{FF2B5EF4-FFF2-40B4-BE49-F238E27FC236}">
                <a16:creationId xmlns:a16="http://schemas.microsoft.com/office/drawing/2014/main" id="{0CE2A855-4797-471A-AB84-56B8DEA40DE4}"/>
              </a:ext>
            </a:extLst>
          </p:cNvPr>
          <p:cNvSpPr>
            <a:spLocks noChangeArrowheads="1"/>
          </p:cNvSpPr>
          <p:nvPr>
            <p:custDataLst>
              <p:tags r:id="rId6"/>
            </p:custDataLst>
          </p:nvPr>
        </p:nvSpPr>
        <p:spPr bwMode="auto">
          <a:xfrm>
            <a:off x="0" y="9256"/>
            <a:ext cx="914400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spcBef>
                <a:spcPct val="20000"/>
              </a:spcBef>
              <a:buChar char="•"/>
              <a:defRPr sz="3200">
                <a:solidFill>
                  <a:schemeClr val="tx1"/>
                </a:solidFill>
                <a:latin typeface="Times New Roman" panose="02020603050405020304" pitchFamily="18" charset="0"/>
              </a:defRPr>
            </a:lvl1pPr>
            <a:lvl2pPr marL="742950" indent="-285750" defTabSz="762000">
              <a:spcBef>
                <a:spcPct val="20000"/>
              </a:spcBef>
              <a:buChar char="–"/>
              <a:defRPr sz="2800">
                <a:solidFill>
                  <a:schemeClr val="tx1"/>
                </a:solidFill>
                <a:latin typeface="Times New Roman" panose="02020603050405020304" pitchFamily="18" charset="0"/>
              </a:defRPr>
            </a:lvl2pPr>
            <a:lvl3pPr marL="1143000" indent="-228600" defTabSz="762000">
              <a:spcBef>
                <a:spcPct val="20000"/>
              </a:spcBef>
              <a:buChar char="•"/>
              <a:defRPr sz="24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20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762000" rtl="0" eaLnBrk="0" fontAlgn="base" latinLnBrk="0" hangingPunct="0">
              <a:lnSpc>
                <a:spcPct val="100000"/>
              </a:lnSpc>
              <a:spcBef>
                <a:spcPct val="0"/>
              </a:spcBef>
              <a:spcAft>
                <a:spcPct val="0"/>
              </a:spcAft>
              <a:buClrTx/>
              <a:buSzTx/>
              <a:buFontTx/>
              <a:buNone/>
              <a:tabLst/>
              <a:defRPr/>
            </a:pPr>
            <a:r>
              <a:rPr kumimoji="0" lang="en-GB" alt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n-ea"/>
                <a:cs typeface="+mn-cs"/>
              </a:rPr>
              <a:t>Properties of Architecture</a:t>
            </a:r>
          </a:p>
        </p:txBody>
      </p:sp>
      <p:sp>
        <p:nvSpPr>
          <p:cNvPr id="22" name="Text Box 19">
            <a:extLst>
              <a:ext uri="{FF2B5EF4-FFF2-40B4-BE49-F238E27FC236}">
                <a16:creationId xmlns:a16="http://schemas.microsoft.com/office/drawing/2014/main" id="{A530E5E3-98F5-408C-8021-86F34A133975}"/>
              </a:ext>
            </a:extLst>
          </p:cNvPr>
          <p:cNvSpPr txBox="1">
            <a:spLocks noChangeArrowheads="1"/>
          </p:cNvSpPr>
          <p:nvPr>
            <p:custDataLst>
              <p:tags r:id="rId7"/>
            </p:custDataLst>
          </p:nvPr>
        </p:nvSpPr>
        <p:spPr bwMode="auto">
          <a:xfrm>
            <a:off x="2277808" y="6008515"/>
            <a:ext cx="58234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24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Often include bias as an extra weight</a:t>
            </a:r>
          </a:p>
        </p:txBody>
      </p:sp>
      <p:sp>
        <p:nvSpPr>
          <p:cNvPr id="23" name="Slide Number Placeholder 1">
            <a:extLst>
              <a:ext uri="{FF2B5EF4-FFF2-40B4-BE49-F238E27FC236}">
                <a16:creationId xmlns:a16="http://schemas.microsoft.com/office/drawing/2014/main" id="{67223607-2021-4A20-84BD-21F496B68CA9}"/>
              </a:ext>
            </a:extLst>
          </p:cNvPr>
          <p:cNvSpPr txBox="1">
            <a:spLocks/>
          </p:cNvSpPr>
          <p:nvPr/>
        </p:nvSpPr>
        <p:spPr>
          <a:xfrm>
            <a:off x="8686800" y="6629400"/>
            <a:ext cx="457200" cy="228600"/>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32</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7410" name="Rectangle 2">
            <a:extLst>
              <a:ext uri="{FF2B5EF4-FFF2-40B4-BE49-F238E27FC236}">
                <a16:creationId xmlns:a16="http://schemas.microsoft.com/office/drawing/2014/main" id="{FF99AFEF-7105-4FB9-BA93-95E2FC8782FF}"/>
              </a:ext>
            </a:extLst>
          </p:cNvPr>
          <p:cNvSpPr>
            <a:spLocks noGrp="1" noChangeArrowheads="1"/>
          </p:cNvSpPr>
          <p:nvPr>
            <p:ph type="title"/>
          </p:nvPr>
        </p:nvSpPr>
        <p:spPr>
          <a:xfrm>
            <a:off x="0" y="0"/>
            <a:ext cx="9144000" cy="609600"/>
          </a:xfrm>
        </p:spPr>
        <p:txBody>
          <a:bodyPr/>
          <a:lstStyle/>
          <a:p>
            <a:pPr algn="ctr"/>
            <a:r>
              <a:rPr lang="en-US" altLang="ko-KR" sz="3200" b="1" dirty="0">
                <a:solidFill>
                  <a:srgbClr val="0070C0"/>
                </a:solidFill>
                <a:effectLst>
                  <a:outerShdw blurRad="38100" dist="38100" dir="2700000" algn="tl">
                    <a:srgbClr val="000000">
                      <a:alpha val="43137"/>
                    </a:srgbClr>
                  </a:outerShdw>
                </a:effectLst>
                <a:latin typeface="Comic Sans MS" panose="030F0702030302020204" pitchFamily="66" charset="0"/>
              </a:rPr>
              <a:t>Multi-layer Perceptron and image processing </a:t>
            </a:r>
          </a:p>
        </p:txBody>
      </p:sp>
      <p:sp>
        <p:nvSpPr>
          <p:cNvPr id="3217411" name="Rectangle 3">
            <a:extLst>
              <a:ext uri="{FF2B5EF4-FFF2-40B4-BE49-F238E27FC236}">
                <a16:creationId xmlns:a16="http://schemas.microsoft.com/office/drawing/2014/main" id="{5CED6D58-4D73-49C2-9B3C-0C2853B8D056}"/>
              </a:ext>
            </a:extLst>
          </p:cNvPr>
          <p:cNvSpPr>
            <a:spLocks noGrp="1" noChangeArrowheads="1"/>
          </p:cNvSpPr>
          <p:nvPr>
            <p:ph type="body" idx="1"/>
          </p:nvPr>
        </p:nvSpPr>
        <p:spPr>
          <a:xfrm>
            <a:off x="190500" y="1057274"/>
            <a:ext cx="8953500" cy="1990725"/>
          </a:xfrm>
        </p:spPr>
        <p:txBody>
          <a:bodyPr/>
          <a:lstStyle/>
          <a:p>
            <a:pPr>
              <a:buFont typeface="Arial" panose="020B0604020202020204" pitchFamily="34" charset="0"/>
              <a:buChar char="•"/>
            </a:pPr>
            <a:r>
              <a:rPr lang="en-US" altLang="ko-KR" sz="2400" b="0" dirty="0">
                <a:latin typeface="Comic Sans MS" panose="030F0702030302020204" pitchFamily="66" charset="0"/>
              </a:rPr>
              <a:t>Artificial Neural Networks </a:t>
            </a:r>
            <a:r>
              <a:rPr lang="en-US" altLang="ko-KR" sz="2400" b="0" dirty="0">
                <a:solidFill>
                  <a:srgbClr val="0000FF"/>
                </a:solidFill>
              </a:rPr>
              <a:t>have been used extensively to </a:t>
            </a:r>
            <a:r>
              <a:rPr lang="en-US" altLang="ko-KR" sz="2400" b="0" dirty="0">
                <a:solidFill>
                  <a:srgbClr val="FF0000"/>
                </a:solidFill>
                <a:latin typeface="Comic Sans MS" panose="030F0702030302020204" pitchFamily="66" charset="0"/>
              </a:rPr>
              <a:t>classify </a:t>
            </a:r>
            <a:r>
              <a:rPr lang="en-US" altLang="ko-KR" sz="2400" b="0" u="sng" dirty="0">
                <a:solidFill>
                  <a:srgbClr val="FF0000"/>
                </a:solidFill>
                <a:latin typeface="Comic Sans MS" panose="030F0702030302020204" pitchFamily="66" charset="0"/>
              </a:rPr>
              <a:t>images</a:t>
            </a:r>
            <a:r>
              <a:rPr lang="en-US" altLang="ko-KR" sz="2400" b="0" dirty="0">
                <a:solidFill>
                  <a:srgbClr val="0000FF"/>
                </a:solidFill>
              </a:rPr>
              <a:t>.</a:t>
            </a:r>
          </a:p>
          <a:p>
            <a:pPr>
              <a:buFont typeface="Arial" panose="020B0604020202020204" pitchFamily="34" charset="0"/>
              <a:buChar char="•"/>
            </a:pPr>
            <a:r>
              <a:rPr lang="en-US" altLang="ko-KR" sz="2400" dirty="0">
                <a:latin typeface="Comic Sans MS" panose="030F0702030302020204" pitchFamily="66" charset="0"/>
              </a:rPr>
              <a:t>Each input </a:t>
            </a:r>
            <a:r>
              <a:rPr lang="en-US" altLang="ko-KR" sz="2400" dirty="0">
                <a:solidFill>
                  <a:srgbClr val="0000FF"/>
                </a:solidFill>
              </a:rPr>
              <a:t>represent </a:t>
            </a:r>
            <a:r>
              <a:rPr lang="en-US" altLang="ko-KR" sz="2400" dirty="0">
                <a:latin typeface="Comic Sans MS" panose="030F0702030302020204" pitchFamily="66" charset="0"/>
              </a:rPr>
              <a:t>a pixel </a:t>
            </a:r>
            <a:r>
              <a:rPr lang="en-US" altLang="ko-KR" sz="2400" dirty="0">
                <a:solidFill>
                  <a:srgbClr val="0000FF"/>
                </a:solidFill>
              </a:rPr>
              <a:t>of </a:t>
            </a:r>
            <a:r>
              <a:rPr lang="en-US" altLang="ko-KR" sz="2400" u="sng" dirty="0">
                <a:solidFill>
                  <a:srgbClr val="FF0000"/>
                </a:solidFill>
                <a:latin typeface="Comic Sans MS" panose="030F0702030302020204" pitchFamily="66" charset="0"/>
              </a:rPr>
              <a:t>an image</a:t>
            </a:r>
            <a:r>
              <a:rPr lang="en-US" altLang="ko-KR" sz="2400" dirty="0">
                <a:solidFill>
                  <a:srgbClr val="0000FF"/>
                </a:solidFill>
              </a:rPr>
              <a:t>.</a:t>
            </a:r>
          </a:p>
          <a:p>
            <a:pPr>
              <a:buFont typeface="Arial" panose="020B0604020202020204" pitchFamily="34" charset="0"/>
              <a:buChar char="•"/>
            </a:pPr>
            <a:r>
              <a:rPr lang="en-US" altLang="ko-KR" sz="2400" b="0" dirty="0">
                <a:solidFill>
                  <a:srgbClr val="0000FF"/>
                </a:solidFill>
              </a:rPr>
              <a:t>For a large </a:t>
            </a:r>
            <a:r>
              <a:rPr lang="en-US" altLang="ko-KR" sz="2400" b="0" u="sng" dirty="0">
                <a:solidFill>
                  <a:srgbClr val="FF0000"/>
                </a:solidFill>
                <a:latin typeface="Comic Sans MS" panose="030F0702030302020204" pitchFamily="66" charset="0"/>
              </a:rPr>
              <a:t>image</a:t>
            </a:r>
            <a:r>
              <a:rPr lang="en-US" altLang="ko-KR" sz="2400" b="0" dirty="0">
                <a:solidFill>
                  <a:srgbClr val="0000FF"/>
                </a:solidFill>
              </a:rPr>
              <a:t> (</a:t>
            </a:r>
            <a:r>
              <a:rPr lang="en-US" altLang="ko-KR" sz="2400" b="0" dirty="0">
                <a:latin typeface="Comic Sans MS" panose="030F0702030302020204" pitchFamily="66" charset="0"/>
              </a:rPr>
              <a:t>200x200</a:t>
            </a:r>
            <a:r>
              <a:rPr lang="en-US" altLang="ko-KR" sz="2400" b="0" dirty="0">
                <a:solidFill>
                  <a:srgbClr val="0000FF"/>
                </a:solidFill>
              </a:rPr>
              <a:t>) w</a:t>
            </a:r>
            <a:r>
              <a:rPr lang="en-US" altLang="ko-KR" sz="2400" dirty="0">
                <a:solidFill>
                  <a:srgbClr val="0000FF"/>
                </a:solidFill>
              </a:rPr>
              <a:t>e would need </a:t>
            </a:r>
            <a:r>
              <a:rPr lang="en-US" altLang="ko-KR" sz="2400" dirty="0">
                <a:latin typeface="Comic Sans MS" panose="030F0702030302020204" pitchFamily="66" charset="0"/>
              </a:rPr>
              <a:t>40,000 inputs</a:t>
            </a:r>
            <a:r>
              <a:rPr lang="en-US" altLang="ko-KR" sz="2400" dirty="0">
                <a:solidFill>
                  <a:srgbClr val="0000FF"/>
                </a:solidFill>
              </a:rPr>
              <a:t>!!</a:t>
            </a:r>
            <a:endParaRPr lang="en-US" altLang="ko-KR" sz="2400" b="0" dirty="0">
              <a:solidFill>
                <a:srgbClr val="0000FF"/>
              </a:solidFill>
            </a:endParaRPr>
          </a:p>
          <a:p>
            <a:pPr>
              <a:buFont typeface="Arial" panose="020B0604020202020204" pitchFamily="34" charset="0"/>
              <a:buChar char="•"/>
            </a:pPr>
            <a:endParaRPr lang="en-GB" altLang="ko-KR" sz="2400" b="0" dirty="0">
              <a:solidFill>
                <a:srgbClr val="0000FF"/>
              </a:solidFill>
            </a:endParaRPr>
          </a:p>
        </p:txBody>
      </p:sp>
      <p:pic>
        <p:nvPicPr>
          <p:cNvPr id="3217508" name="Picture 100" descr="what1">
            <a:extLst>
              <a:ext uri="{FF2B5EF4-FFF2-40B4-BE49-F238E27FC236}">
                <a16:creationId xmlns:a16="http://schemas.microsoft.com/office/drawing/2014/main" id="{401C9914-0C7B-449E-BCBC-323FFC490E6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1200" y="3276600"/>
            <a:ext cx="5410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1">
            <a:extLst>
              <a:ext uri="{FF2B5EF4-FFF2-40B4-BE49-F238E27FC236}">
                <a16:creationId xmlns:a16="http://schemas.microsoft.com/office/drawing/2014/main" id="{E40B7150-C9B2-4B28-9D11-CA87711E34FC}"/>
              </a:ext>
            </a:extLst>
          </p:cNvPr>
          <p:cNvSpPr txBox="1">
            <a:spLocks/>
          </p:cNvSpPr>
          <p:nvPr/>
        </p:nvSpPr>
        <p:spPr>
          <a:xfrm>
            <a:off x="8686800" y="6629400"/>
            <a:ext cx="457200" cy="228600"/>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a:rPr>
              <a:pPr marL="0" marR="0" lvl="0" indent="0" algn="r" defTabSz="914400" rtl="0" eaLnBrk="0" fontAlgn="auto" latinLnBrk="0" hangingPunct="0">
                <a:lnSpc>
                  <a:spcPct val="100000"/>
                </a:lnSpc>
                <a:spcBef>
                  <a:spcPts val="0"/>
                </a:spcBef>
                <a:spcAft>
                  <a:spcPts val="0"/>
                </a:spcAft>
                <a:buClrTx/>
                <a:buSzTx/>
                <a:buFontTx/>
                <a:buNone/>
                <a:tabLst/>
                <a:defRPr/>
              </a:pPr>
              <a:t>33</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Arial"/>
            </a:endParaRPr>
          </a:p>
        </p:txBody>
      </p:sp>
      <p:sp>
        <p:nvSpPr>
          <p:cNvPr id="2" name="TextBox 1">
            <a:extLst>
              <a:ext uri="{FF2B5EF4-FFF2-40B4-BE49-F238E27FC236}">
                <a16:creationId xmlns:a16="http://schemas.microsoft.com/office/drawing/2014/main" id="{827247E5-03DE-BDF0-977D-D54368387FCB}"/>
              </a:ext>
            </a:extLst>
          </p:cNvPr>
          <p:cNvSpPr txBox="1"/>
          <p:nvPr/>
        </p:nvSpPr>
        <p:spPr>
          <a:xfrm>
            <a:off x="2209800" y="6015139"/>
            <a:ext cx="1371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mic Sans MS" panose="030F0702030302020204" pitchFamily="66" charset="0"/>
                <a:ea typeface="+mn-ea"/>
                <a:cs typeface="Arial"/>
              </a:rPr>
              <a:t>256 Pixels </a:t>
            </a:r>
          </a:p>
        </p:txBody>
      </p:sp>
      <p:sp>
        <p:nvSpPr>
          <p:cNvPr id="3" name="TextBox 2">
            <a:extLst>
              <a:ext uri="{FF2B5EF4-FFF2-40B4-BE49-F238E27FC236}">
                <a16:creationId xmlns:a16="http://schemas.microsoft.com/office/drawing/2014/main" id="{45792DB7-E282-DEB2-9695-B0C4C6F63311}"/>
              </a:ext>
            </a:extLst>
          </p:cNvPr>
          <p:cNvSpPr txBox="1"/>
          <p:nvPr/>
        </p:nvSpPr>
        <p:spPr>
          <a:xfrm>
            <a:off x="7086600" y="5257800"/>
            <a:ext cx="160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mic Sans MS" panose="030F0702030302020204" pitchFamily="66" charset="0"/>
                <a:ea typeface="+mn-ea"/>
                <a:cs typeface="Arial"/>
              </a:rPr>
              <a:t>26 Outputs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175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174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17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1526"/>
          </a:xfrm>
        </p:spPr>
        <p:txBody>
          <a:bodyPr>
            <a:normAutofit fontScale="90000"/>
          </a:bodyPr>
          <a:lstStyle/>
          <a:p>
            <a:r>
              <a:rPr lang="en-US" sz="5400" dirty="0">
                <a:solidFill>
                  <a:srgbClr val="0070C0"/>
                </a:solidFill>
                <a:effectLst>
                  <a:outerShdw blurRad="38100" dist="38100" dir="2700000" algn="tl">
                    <a:srgbClr val="000000">
                      <a:alpha val="43137"/>
                    </a:srgbClr>
                  </a:outerShdw>
                </a:effectLst>
                <a:latin typeface="Comic Sans MS" panose="030F0702030302020204" pitchFamily="66" charset="0"/>
              </a:rPr>
              <a:t>Number of Parameters</a:t>
            </a:r>
          </a:p>
        </p:txBody>
      </p:sp>
      <p:sp>
        <p:nvSpPr>
          <p:cNvPr id="3" name="Content Placeholder 2"/>
          <p:cNvSpPr>
            <a:spLocks noGrp="1"/>
          </p:cNvSpPr>
          <p:nvPr>
            <p:ph idx="1"/>
          </p:nvPr>
        </p:nvSpPr>
        <p:spPr>
          <a:xfrm>
            <a:off x="1828800" y="5770985"/>
            <a:ext cx="3430906" cy="706015"/>
          </a:xfrm>
        </p:spPr>
        <p:txBody>
          <a:bodyPr/>
          <a:lstStyle/>
          <a:p>
            <a:pPr marL="0" indent="0" algn="ctr">
              <a:buNone/>
            </a:pPr>
            <a:r>
              <a:rPr lang="en-US" sz="4000" dirty="0">
                <a:solidFill>
                  <a:srgbClr val="00B050"/>
                </a:solidFill>
                <a:latin typeface="Comic Sans MS" panose="030F0702030302020204" pitchFamily="66" charset="0"/>
              </a:rPr>
              <a:t>4</a:t>
            </a:r>
            <a:r>
              <a:rPr lang="en-US" sz="4000" dirty="0"/>
              <a:t>*</a:t>
            </a:r>
            <a:r>
              <a:rPr lang="en-US" sz="4000" dirty="0">
                <a:latin typeface="Comic Sans MS" panose="030F0702030302020204" pitchFamily="66" charset="0"/>
              </a:rPr>
              <a:t>4</a:t>
            </a:r>
            <a:r>
              <a:rPr lang="en-US" sz="4000" dirty="0"/>
              <a:t> + </a:t>
            </a:r>
            <a:r>
              <a:rPr lang="en-US" sz="4000" dirty="0">
                <a:solidFill>
                  <a:srgbClr val="0000FF"/>
                </a:solidFill>
                <a:latin typeface="Comic Sans MS" panose="030F0702030302020204" pitchFamily="66" charset="0"/>
              </a:rPr>
              <a:t>4</a:t>
            </a:r>
            <a:r>
              <a:rPr lang="en-US" sz="4000" dirty="0"/>
              <a:t> +</a:t>
            </a:r>
            <a:r>
              <a:rPr lang="en-US" sz="4000" dirty="0">
                <a:solidFill>
                  <a:srgbClr val="FF0000"/>
                </a:solidFill>
                <a:latin typeface="Comic Sans MS" panose="030F0702030302020204" pitchFamily="66" charset="0"/>
              </a:rPr>
              <a:t>1</a:t>
            </a:r>
            <a:r>
              <a:rPr lang="en-US" sz="4000" dirty="0"/>
              <a:t> </a:t>
            </a:r>
          </a:p>
        </p:txBody>
      </p:sp>
      <p:sp>
        <p:nvSpPr>
          <p:cNvPr id="4" name="TextBox 3"/>
          <p:cNvSpPr txBox="1"/>
          <p:nvPr/>
        </p:nvSpPr>
        <p:spPr>
          <a:xfrm>
            <a:off x="990600" y="1335831"/>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x1</a:t>
            </a:r>
          </a:p>
        </p:txBody>
      </p:sp>
      <p:sp>
        <p:nvSpPr>
          <p:cNvPr id="5" name="TextBox 4"/>
          <p:cNvSpPr txBox="1"/>
          <p:nvPr/>
        </p:nvSpPr>
        <p:spPr>
          <a:xfrm>
            <a:off x="990600" y="1945431"/>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x2</a:t>
            </a:r>
          </a:p>
        </p:txBody>
      </p:sp>
      <p:sp>
        <p:nvSpPr>
          <p:cNvPr id="6" name="TextBox 5"/>
          <p:cNvSpPr txBox="1"/>
          <p:nvPr/>
        </p:nvSpPr>
        <p:spPr>
          <a:xfrm>
            <a:off x="990600" y="2555031"/>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x3</a:t>
            </a:r>
          </a:p>
        </p:txBody>
      </p:sp>
      <p:sp>
        <p:nvSpPr>
          <p:cNvPr id="7" name="TextBox 6"/>
          <p:cNvSpPr txBox="1"/>
          <p:nvPr/>
        </p:nvSpPr>
        <p:spPr>
          <a:xfrm>
            <a:off x="990600" y="3228613"/>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x4</a:t>
            </a:r>
          </a:p>
        </p:txBody>
      </p:sp>
      <p:sp>
        <p:nvSpPr>
          <p:cNvPr id="8" name="TextBox 7"/>
          <p:cNvSpPr txBox="1"/>
          <p:nvPr/>
        </p:nvSpPr>
        <p:spPr>
          <a:xfrm>
            <a:off x="838200" y="3902195"/>
            <a:ext cx="990600" cy="461665"/>
          </a:xfrm>
          <a:prstGeom prst="rect">
            <a:avLst/>
          </a:prstGeom>
          <a:noFill/>
          <a:ln w="12700">
            <a:solidFill>
              <a:srgbClr val="C0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Input</a:t>
            </a:r>
          </a:p>
        </p:txBody>
      </p:sp>
      <p:sp>
        <p:nvSpPr>
          <p:cNvPr id="10" name="Oval 9"/>
          <p:cNvSpPr/>
          <p:nvPr/>
        </p:nvSpPr>
        <p:spPr bwMode="auto">
          <a:xfrm>
            <a:off x="3221182" y="190966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1" name="Oval 10"/>
          <p:cNvSpPr/>
          <p:nvPr/>
        </p:nvSpPr>
        <p:spPr bwMode="auto">
          <a:xfrm>
            <a:off x="3221182" y="129540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2" name="Oval 11"/>
          <p:cNvSpPr/>
          <p:nvPr/>
        </p:nvSpPr>
        <p:spPr bwMode="auto">
          <a:xfrm>
            <a:off x="3221182" y="251926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3" name="Oval 12"/>
          <p:cNvSpPr/>
          <p:nvPr/>
        </p:nvSpPr>
        <p:spPr bwMode="auto">
          <a:xfrm>
            <a:off x="3221182" y="3157072"/>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4" name="Oval 13"/>
          <p:cNvSpPr/>
          <p:nvPr/>
        </p:nvSpPr>
        <p:spPr bwMode="auto">
          <a:xfrm>
            <a:off x="5074574" y="2021631"/>
            <a:ext cx="754380" cy="677739"/>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cxnSp>
        <p:nvCxnSpPr>
          <p:cNvPr id="16" name="Straight Arrow Connector 15"/>
          <p:cNvCxnSpPr>
            <a:stCxn id="4" idx="3"/>
            <a:endCxn id="11" idx="2"/>
          </p:cNvCxnSpPr>
          <p:nvPr/>
        </p:nvCxnSpPr>
        <p:spPr bwMode="auto">
          <a:xfrm flipV="1">
            <a:off x="1447800" y="1500448"/>
            <a:ext cx="1773382" cy="46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a:stCxn id="4" idx="3"/>
            <a:endCxn id="10" idx="2"/>
          </p:cNvCxnSpPr>
          <p:nvPr/>
        </p:nvCxnSpPr>
        <p:spPr bwMode="auto">
          <a:xfrm>
            <a:off x="1447800" y="15051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4" idx="3"/>
            <a:endCxn id="12" idx="2"/>
          </p:cNvCxnSpPr>
          <p:nvPr/>
        </p:nvCxnSpPr>
        <p:spPr bwMode="auto">
          <a:xfrm>
            <a:off x="1447800" y="1505108"/>
            <a:ext cx="1773382" cy="1219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a:stCxn id="4" idx="3"/>
            <a:endCxn id="13" idx="2"/>
          </p:cNvCxnSpPr>
          <p:nvPr/>
        </p:nvCxnSpPr>
        <p:spPr bwMode="auto">
          <a:xfrm>
            <a:off x="1447800" y="1505108"/>
            <a:ext cx="1773382" cy="18570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5" idx="3"/>
            <a:endCxn id="11" idx="2"/>
          </p:cNvCxnSpPr>
          <p:nvPr/>
        </p:nvCxnSpPr>
        <p:spPr bwMode="auto">
          <a:xfrm flipV="1">
            <a:off x="1447800" y="1500448"/>
            <a:ext cx="1773382" cy="614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Arrow Connector 25"/>
          <p:cNvCxnSpPr>
            <a:stCxn id="5" idx="3"/>
            <a:endCxn id="10" idx="2"/>
          </p:cNvCxnSpPr>
          <p:nvPr/>
        </p:nvCxnSpPr>
        <p:spPr bwMode="auto">
          <a:xfrm>
            <a:off x="1447800" y="2114708"/>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5" idx="3"/>
            <a:endCxn id="12" idx="2"/>
          </p:cNvCxnSpPr>
          <p:nvPr/>
        </p:nvCxnSpPr>
        <p:spPr bwMode="auto">
          <a:xfrm>
            <a:off x="1447800" y="21147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p:cNvCxnSpPr>
            <a:stCxn id="5" idx="3"/>
            <a:endCxn id="13" idx="2"/>
          </p:cNvCxnSpPr>
          <p:nvPr/>
        </p:nvCxnSpPr>
        <p:spPr bwMode="auto">
          <a:xfrm>
            <a:off x="1447800" y="2114708"/>
            <a:ext cx="1773382" cy="12474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Arrow Connector 31"/>
          <p:cNvCxnSpPr>
            <a:stCxn id="6" idx="3"/>
            <a:endCxn id="11" idx="2"/>
          </p:cNvCxnSpPr>
          <p:nvPr/>
        </p:nvCxnSpPr>
        <p:spPr bwMode="auto">
          <a:xfrm flipV="1">
            <a:off x="1447800" y="1500448"/>
            <a:ext cx="1773382" cy="12238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Straight Arrow Connector 33"/>
          <p:cNvCxnSpPr>
            <a:stCxn id="6" idx="3"/>
            <a:endCxn id="10" idx="2"/>
          </p:cNvCxnSpPr>
          <p:nvPr/>
        </p:nvCxnSpPr>
        <p:spPr bwMode="auto">
          <a:xfrm flipV="1">
            <a:off x="1447800" y="21147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6" name="Straight Arrow Connector 35"/>
          <p:cNvCxnSpPr>
            <a:stCxn id="6" idx="3"/>
            <a:endCxn id="12" idx="2"/>
          </p:cNvCxnSpPr>
          <p:nvPr/>
        </p:nvCxnSpPr>
        <p:spPr bwMode="auto">
          <a:xfrm>
            <a:off x="1447800" y="2724308"/>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Straight Arrow Connector 37"/>
          <p:cNvCxnSpPr>
            <a:stCxn id="6" idx="3"/>
            <a:endCxn id="13" idx="2"/>
          </p:cNvCxnSpPr>
          <p:nvPr/>
        </p:nvCxnSpPr>
        <p:spPr bwMode="auto">
          <a:xfrm>
            <a:off x="1447800" y="2724308"/>
            <a:ext cx="1773382" cy="6378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 name="Straight Arrow Connector 39"/>
          <p:cNvCxnSpPr>
            <a:stCxn id="7" idx="3"/>
            <a:endCxn id="11" idx="2"/>
          </p:cNvCxnSpPr>
          <p:nvPr/>
        </p:nvCxnSpPr>
        <p:spPr bwMode="auto">
          <a:xfrm flipV="1">
            <a:off x="1447800" y="1500448"/>
            <a:ext cx="1773382" cy="18974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2" name="Straight Arrow Connector 41"/>
          <p:cNvCxnSpPr>
            <a:stCxn id="7" idx="3"/>
            <a:endCxn id="10" idx="2"/>
          </p:cNvCxnSpPr>
          <p:nvPr/>
        </p:nvCxnSpPr>
        <p:spPr bwMode="auto">
          <a:xfrm flipV="1">
            <a:off x="1447800" y="2114708"/>
            <a:ext cx="1773382" cy="12831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4" name="Straight Arrow Connector 43"/>
          <p:cNvCxnSpPr>
            <a:stCxn id="7" idx="3"/>
            <a:endCxn id="12" idx="2"/>
          </p:cNvCxnSpPr>
          <p:nvPr/>
        </p:nvCxnSpPr>
        <p:spPr bwMode="auto">
          <a:xfrm flipV="1">
            <a:off x="1447800" y="2724308"/>
            <a:ext cx="1773382" cy="6735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 name="Straight Arrow Connector 45"/>
          <p:cNvCxnSpPr>
            <a:stCxn id="7" idx="3"/>
            <a:endCxn id="13" idx="2"/>
          </p:cNvCxnSpPr>
          <p:nvPr/>
        </p:nvCxnSpPr>
        <p:spPr bwMode="auto">
          <a:xfrm flipV="1">
            <a:off x="1447800" y="3362120"/>
            <a:ext cx="1773382" cy="357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8" name="Straight Arrow Connector 47"/>
          <p:cNvCxnSpPr>
            <a:stCxn id="11" idx="6"/>
            <a:endCxn id="14" idx="2"/>
          </p:cNvCxnSpPr>
          <p:nvPr/>
        </p:nvCxnSpPr>
        <p:spPr bwMode="auto">
          <a:xfrm>
            <a:off x="3678382" y="1500448"/>
            <a:ext cx="1396192" cy="860053"/>
          </a:xfrm>
          <a:prstGeom prst="straightConnector1">
            <a:avLst/>
          </a:prstGeom>
          <a:solidFill>
            <a:schemeClr val="accent1"/>
          </a:solidFill>
          <a:ln w="31750" cap="flat" cmpd="sng" algn="ctr">
            <a:solidFill>
              <a:srgbClr val="0000FF"/>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Straight Arrow Connector 49"/>
          <p:cNvCxnSpPr>
            <a:stCxn id="10" idx="6"/>
            <a:endCxn id="14" idx="2"/>
          </p:cNvCxnSpPr>
          <p:nvPr/>
        </p:nvCxnSpPr>
        <p:spPr bwMode="auto">
          <a:xfrm>
            <a:off x="3678382" y="2114708"/>
            <a:ext cx="1396192" cy="245793"/>
          </a:xfrm>
          <a:prstGeom prst="straightConnector1">
            <a:avLst/>
          </a:prstGeom>
          <a:solidFill>
            <a:schemeClr val="accent1"/>
          </a:solidFill>
          <a:ln w="31750" cap="flat" cmpd="sng" algn="ctr">
            <a:solidFill>
              <a:srgbClr val="0000FF"/>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2" name="Straight Arrow Connector 51"/>
          <p:cNvCxnSpPr>
            <a:stCxn id="12" idx="6"/>
            <a:endCxn id="14" idx="2"/>
          </p:cNvCxnSpPr>
          <p:nvPr/>
        </p:nvCxnSpPr>
        <p:spPr bwMode="auto">
          <a:xfrm flipV="1">
            <a:off x="3678382" y="2360501"/>
            <a:ext cx="1396192" cy="363807"/>
          </a:xfrm>
          <a:prstGeom prst="straightConnector1">
            <a:avLst/>
          </a:prstGeom>
          <a:solidFill>
            <a:schemeClr val="accent1"/>
          </a:solidFill>
          <a:ln w="31750" cap="flat" cmpd="sng" algn="ctr">
            <a:solidFill>
              <a:srgbClr val="0000FF"/>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Arrow Connector 53"/>
          <p:cNvCxnSpPr>
            <a:stCxn id="13" idx="6"/>
            <a:endCxn id="14" idx="2"/>
          </p:cNvCxnSpPr>
          <p:nvPr/>
        </p:nvCxnSpPr>
        <p:spPr bwMode="auto">
          <a:xfrm flipV="1">
            <a:off x="3678382" y="2360501"/>
            <a:ext cx="1396192" cy="1001619"/>
          </a:xfrm>
          <a:prstGeom prst="straightConnector1">
            <a:avLst/>
          </a:prstGeom>
          <a:solidFill>
            <a:schemeClr val="accent1"/>
          </a:solidFill>
          <a:ln w="31750" cap="flat" cmpd="sng" algn="ctr">
            <a:solidFill>
              <a:srgbClr val="0000FF"/>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5" name="TextBox 54"/>
          <p:cNvSpPr txBox="1"/>
          <p:nvPr/>
        </p:nvSpPr>
        <p:spPr>
          <a:xfrm>
            <a:off x="2438400" y="3912057"/>
            <a:ext cx="2438400" cy="461665"/>
          </a:xfrm>
          <a:prstGeom prst="rect">
            <a:avLst/>
          </a:prstGeom>
          <a:noFill/>
          <a:ln w="12700">
            <a:solidFill>
              <a:srgbClr val="C00000"/>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mic Sans MS" panose="030F0702030302020204" pitchFamily="66" charset="0"/>
                <a:ea typeface="ヒラギノ角ゴ Pro W3" pitchFamily="86" charset="-128"/>
                <a:cs typeface="+mn-cs"/>
              </a:rPr>
              <a:t>Hidden Layers</a:t>
            </a:r>
          </a:p>
        </p:txBody>
      </p:sp>
      <p:sp>
        <p:nvSpPr>
          <p:cNvPr id="56" name="TextBox 55"/>
          <p:cNvSpPr txBox="1"/>
          <p:nvPr/>
        </p:nvSpPr>
        <p:spPr>
          <a:xfrm>
            <a:off x="6979227" y="2132783"/>
            <a:ext cx="367146" cy="461665"/>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Y</a:t>
            </a:r>
          </a:p>
        </p:txBody>
      </p:sp>
      <p:cxnSp>
        <p:nvCxnSpPr>
          <p:cNvPr id="58" name="Straight Arrow Connector 57"/>
          <p:cNvCxnSpPr>
            <a:stCxn id="14" idx="6"/>
            <a:endCxn id="56" idx="1"/>
          </p:cNvCxnSpPr>
          <p:nvPr/>
        </p:nvCxnSpPr>
        <p:spPr bwMode="auto">
          <a:xfrm>
            <a:off x="5828954" y="2360501"/>
            <a:ext cx="1150273" cy="3115"/>
          </a:xfrm>
          <a:prstGeom prst="straightConnector1">
            <a:avLst/>
          </a:prstGeom>
          <a:solidFill>
            <a:schemeClr val="accent1"/>
          </a:solidFill>
          <a:ln w="349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6688662" y="3912057"/>
            <a:ext cx="1276350" cy="461665"/>
          </a:xfrm>
          <a:prstGeom prst="rect">
            <a:avLst/>
          </a:prstGeom>
          <a:noFill/>
          <a:ln w="12700">
            <a:solidFill>
              <a:srgbClr val="C0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omic Sans MS" panose="030F0702030302020204" pitchFamily="66" charset="0"/>
                <a:ea typeface="ヒラギノ角ゴ Pro W3" pitchFamily="86" charset="-128"/>
                <a:cs typeface="+mn-cs"/>
              </a:rPr>
              <a:t>Output</a:t>
            </a:r>
          </a:p>
        </p:txBody>
      </p:sp>
      <p:sp>
        <p:nvSpPr>
          <p:cNvPr id="61" name="TextBox 60"/>
          <p:cNvSpPr txBox="1"/>
          <p:nvPr/>
        </p:nvSpPr>
        <p:spPr>
          <a:xfrm>
            <a:off x="3222567" y="1377217"/>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a1</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62" name="TextBox 61"/>
          <p:cNvSpPr txBox="1"/>
          <p:nvPr/>
        </p:nvSpPr>
        <p:spPr>
          <a:xfrm>
            <a:off x="3221182" y="1994284"/>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a2</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63" name="TextBox 62"/>
          <p:cNvSpPr txBox="1"/>
          <p:nvPr/>
        </p:nvSpPr>
        <p:spPr>
          <a:xfrm>
            <a:off x="3221182" y="2593836"/>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a3</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64" name="TextBox 63"/>
          <p:cNvSpPr txBox="1"/>
          <p:nvPr/>
        </p:nvSpPr>
        <p:spPr>
          <a:xfrm>
            <a:off x="3221182" y="3234749"/>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a4</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65" name="TextBox 64"/>
          <p:cNvSpPr txBox="1"/>
          <p:nvPr/>
        </p:nvSpPr>
        <p:spPr>
          <a:xfrm>
            <a:off x="5208098" y="2242261"/>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a1</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(2)</a:t>
            </a:r>
          </a:p>
        </p:txBody>
      </p:sp>
      <p:sp>
        <p:nvSpPr>
          <p:cNvPr id="43" name="TextBox 42"/>
          <p:cNvSpPr txBox="1"/>
          <p:nvPr/>
        </p:nvSpPr>
        <p:spPr>
          <a:xfrm>
            <a:off x="6847158" y="2794022"/>
            <a:ext cx="1458642" cy="461665"/>
          </a:xfrm>
          <a:prstGeom prst="rect">
            <a:avLst/>
          </a:prstGeom>
          <a:noFill/>
          <a:ln w="12700">
            <a:solidFill>
              <a:srgbClr val="C00000"/>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Comic Sans MS" panose="030F0702030302020204" pitchFamily="66" charset="0"/>
                <a:ea typeface="ヒラギノ角ゴ Pro W3" pitchFamily="86" charset="-128"/>
                <a:cs typeface="+mn-cs"/>
              </a:rPr>
              <a:t>Softmax</a:t>
            </a:r>
            <a:endParaRPr kumimoji="0" lang="en-US" sz="2400" b="0" i="0" u="none" strike="noStrike" kern="1200" cap="none" spc="0" normalizeH="0" baseline="0" noProof="0" dirty="0">
              <a:ln>
                <a:noFill/>
              </a:ln>
              <a:solidFill>
                <a:srgbClr val="FF0000"/>
              </a:solidFill>
              <a:effectLst/>
              <a:uLnTx/>
              <a:uFillTx/>
              <a:latin typeface="Comic Sans MS" panose="030F0702030302020204" pitchFamily="66" charset="0"/>
              <a:ea typeface="ヒラギノ角ゴ Pro W3" pitchFamily="86" charset="-128"/>
              <a:cs typeface="+mn-cs"/>
            </a:endParaRPr>
          </a:p>
        </p:txBody>
      </p:sp>
      <p:cxnSp>
        <p:nvCxnSpPr>
          <p:cNvPr id="15" name="Straight Arrow Connector 14"/>
          <p:cNvCxnSpPr>
            <a:cxnSpLocks/>
          </p:cNvCxnSpPr>
          <p:nvPr/>
        </p:nvCxnSpPr>
        <p:spPr bwMode="auto">
          <a:xfrm flipH="1" flipV="1">
            <a:off x="6248400" y="2391710"/>
            <a:ext cx="567863" cy="5743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5" name="Slide Number Placeholder 1">
            <a:extLst>
              <a:ext uri="{FF2B5EF4-FFF2-40B4-BE49-F238E27FC236}">
                <a16:creationId xmlns:a16="http://schemas.microsoft.com/office/drawing/2014/main" id="{820D044C-A3D8-41CE-982A-36DD38FE0078}"/>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34</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9" name="Picture 8">
            <a:extLst>
              <a:ext uri="{FF2B5EF4-FFF2-40B4-BE49-F238E27FC236}">
                <a16:creationId xmlns:a16="http://schemas.microsoft.com/office/drawing/2014/main" id="{EAC874D9-7818-CDD8-0C96-E679986FC248}"/>
              </a:ext>
            </a:extLst>
          </p:cNvPr>
          <p:cNvPicPr>
            <a:picLocks noChangeAspect="1"/>
          </p:cNvPicPr>
          <p:nvPr/>
        </p:nvPicPr>
        <p:blipFill>
          <a:blip r:embed="rId3"/>
          <a:stretch>
            <a:fillRect/>
          </a:stretch>
        </p:blipFill>
        <p:spPr>
          <a:xfrm>
            <a:off x="5562600" y="1117796"/>
            <a:ext cx="2419350" cy="885825"/>
          </a:xfrm>
          <a:prstGeom prst="rect">
            <a:avLst/>
          </a:prstGeom>
        </p:spPr>
      </p:pic>
      <p:sp>
        <p:nvSpPr>
          <p:cNvPr id="49" name="Content Placeholder 2">
            <a:extLst>
              <a:ext uri="{FF2B5EF4-FFF2-40B4-BE49-F238E27FC236}">
                <a16:creationId xmlns:a16="http://schemas.microsoft.com/office/drawing/2014/main" id="{FCABE384-B71D-E993-7DC0-FE99AFB6C60F}"/>
              </a:ext>
            </a:extLst>
          </p:cNvPr>
          <p:cNvSpPr txBox="1">
            <a:spLocks/>
          </p:cNvSpPr>
          <p:nvPr/>
        </p:nvSpPr>
        <p:spPr bwMode="auto">
          <a:xfrm>
            <a:off x="4876800" y="5753731"/>
            <a:ext cx="1453775" cy="7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None/>
              <a:tabLst/>
              <a:defRPr/>
            </a:pPr>
            <a:r>
              <a:rPr kumimoji="0" lang="en-US" sz="4000" b="0" i="0" u="none" strike="noStrike" kern="0" cap="none" spc="0" normalizeH="0" baseline="0" noProof="0" dirty="0">
                <a:ln>
                  <a:noFill/>
                </a:ln>
                <a:solidFill>
                  <a:srgbClr val="000000"/>
                </a:solidFill>
                <a:effectLst/>
                <a:uLnTx/>
                <a:uFillTx/>
                <a:latin typeface="Tahoma"/>
                <a:ea typeface="+mn-ea"/>
                <a:cs typeface="+mn-cs"/>
              </a:rPr>
              <a:t>= 21 </a:t>
            </a:r>
          </a:p>
        </p:txBody>
      </p:sp>
      <p:sp>
        <p:nvSpPr>
          <p:cNvPr id="17" name="TextBox 16">
            <a:extLst>
              <a:ext uri="{FF2B5EF4-FFF2-40B4-BE49-F238E27FC236}">
                <a16:creationId xmlns:a16="http://schemas.microsoft.com/office/drawing/2014/main" id="{53CAB6D5-8F73-2703-1ACF-F12D361E9D89}"/>
              </a:ext>
            </a:extLst>
          </p:cNvPr>
          <p:cNvSpPr txBox="1"/>
          <p:nvPr/>
        </p:nvSpPr>
        <p:spPr>
          <a:xfrm>
            <a:off x="1333500" y="5219567"/>
            <a:ext cx="67072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mn-cs"/>
              </a:rPr>
              <a:t>The total number of parameters to be learnt:</a:t>
            </a:r>
          </a:p>
        </p:txBody>
      </p:sp>
    </p:spTree>
    <p:extLst>
      <p:ext uri="{BB962C8B-B14F-4D97-AF65-F5344CB8AC3E}">
        <p14:creationId xmlns:p14="http://schemas.microsoft.com/office/powerpoint/2010/main" val="346683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55" grpId="0" animBg="1"/>
      <p:bldP spid="60" grpId="0" animBg="1"/>
      <p:bldP spid="43" grpId="0" animBg="1"/>
      <p:bldP spid="49" grpId="0" build="p"/>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83282"/>
          </a:xfrm>
        </p:spPr>
        <p:txBody>
          <a:bodyPr>
            <a:normAutofit fontScale="90000"/>
          </a:bodyPr>
          <a:lstStyle/>
          <a:p>
            <a:r>
              <a:rPr lang="en-US" sz="5400" dirty="0">
                <a:solidFill>
                  <a:srgbClr val="0070C0"/>
                </a:solidFill>
                <a:effectLst>
                  <a:outerShdw blurRad="38100" dist="38100" dir="2700000" algn="tl">
                    <a:srgbClr val="000000">
                      <a:alpha val="43137"/>
                    </a:srgbClr>
                  </a:outerShdw>
                </a:effectLst>
                <a:latin typeface="Comic Sans MS" panose="030F0702030302020204" pitchFamily="66" charset="0"/>
              </a:rPr>
              <a:t>If the input is an Image?</a:t>
            </a:r>
          </a:p>
        </p:txBody>
      </p:sp>
      <p:sp>
        <p:nvSpPr>
          <p:cNvPr id="3" name="Content Placeholder 2"/>
          <p:cNvSpPr>
            <a:spLocks noGrp="1"/>
          </p:cNvSpPr>
          <p:nvPr>
            <p:ph idx="1"/>
          </p:nvPr>
        </p:nvSpPr>
        <p:spPr>
          <a:xfrm>
            <a:off x="262736" y="5236336"/>
            <a:ext cx="8812491" cy="1454048"/>
          </a:xfrm>
        </p:spPr>
        <p:txBody>
          <a:bodyPr>
            <a:normAutofit lnSpcReduction="10000"/>
          </a:bodyPr>
          <a:lstStyle/>
          <a:p>
            <a:r>
              <a:rPr lang="en-US" sz="2200" i="1" dirty="0">
                <a:solidFill>
                  <a:srgbClr val="0000FF"/>
                </a:solidFill>
                <a:latin typeface="Comic Sans MS" panose="030F0702030302020204" pitchFamily="66" charset="0"/>
              </a:rPr>
              <a:t>Number of Parameters</a:t>
            </a:r>
          </a:p>
          <a:p>
            <a:pPr lvl="1">
              <a:buFont typeface="Arial" panose="020B0604020202020204" pitchFamily="34" charset="0"/>
              <a:buChar char="•"/>
            </a:pPr>
            <a:r>
              <a:rPr lang="en-US" sz="2000" dirty="0"/>
              <a:t>480000*480000 + 480000 +1 = </a:t>
            </a:r>
            <a:r>
              <a:rPr lang="en-US" sz="2000" dirty="0">
                <a:solidFill>
                  <a:srgbClr val="FF0000"/>
                </a:solidFill>
                <a:latin typeface="Comic Sans MS" panose="030F0702030302020204" pitchFamily="66" charset="0"/>
              </a:rPr>
              <a:t>approximately 230 Billion </a:t>
            </a:r>
            <a:r>
              <a:rPr lang="en-US" sz="2000" b="1" dirty="0"/>
              <a:t>!!!</a:t>
            </a:r>
          </a:p>
          <a:p>
            <a:r>
              <a:rPr lang="en-US" sz="2200" dirty="0"/>
              <a:t>If  we </a:t>
            </a:r>
            <a:r>
              <a:rPr lang="en-US" sz="2200" dirty="0">
                <a:solidFill>
                  <a:srgbClr val="0000FF"/>
                </a:solidFill>
                <a:latin typeface="Comic Sans MS" panose="030F0702030302020204" pitchFamily="66" charset="0"/>
              </a:rPr>
              <a:t>limit the number of neurons </a:t>
            </a:r>
            <a:r>
              <a:rPr lang="en-US" sz="2200" dirty="0"/>
              <a:t>in hidden layer to say 1000</a:t>
            </a:r>
          </a:p>
          <a:p>
            <a:pPr lvl="1">
              <a:buFont typeface="Arial" panose="020B0604020202020204" pitchFamily="34" charset="0"/>
              <a:buChar char="•"/>
            </a:pPr>
            <a:r>
              <a:rPr lang="en-US" sz="2200" dirty="0"/>
              <a:t>480000*1000 + 1000 +1 = </a:t>
            </a:r>
            <a:r>
              <a:rPr lang="en-US" sz="2200" dirty="0">
                <a:solidFill>
                  <a:srgbClr val="FF0000"/>
                </a:solidFill>
                <a:latin typeface="Comic Sans MS" panose="030F0702030302020204" pitchFamily="66" charset="0"/>
              </a:rPr>
              <a:t>approximately 480 million </a:t>
            </a:r>
            <a:r>
              <a:rPr lang="en-US" sz="2200" b="1" dirty="0"/>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153" y="1600200"/>
            <a:ext cx="1912699" cy="1439859"/>
          </a:xfrm>
          <a:prstGeom prst="rect">
            <a:avLst/>
          </a:prstGeom>
        </p:spPr>
      </p:pic>
      <p:sp>
        <p:nvSpPr>
          <p:cNvPr id="5" name="TextBox 4"/>
          <p:cNvSpPr txBox="1"/>
          <p:nvPr/>
        </p:nvSpPr>
        <p:spPr>
          <a:xfrm>
            <a:off x="0" y="3352800"/>
            <a:ext cx="2393452"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omic Sans MS" panose="030F0702030302020204" pitchFamily="66" charset="0"/>
                <a:ea typeface="ヒラギノ角ゴ Pro W3" pitchFamily="86" charset="-128"/>
                <a:cs typeface="+mn-cs"/>
              </a:rPr>
              <a:t>400 X 400 X 3</a:t>
            </a:r>
          </a:p>
        </p:txBody>
      </p:sp>
      <p:sp>
        <p:nvSpPr>
          <p:cNvPr id="6" name="TextBox 5"/>
          <p:cNvSpPr txBox="1"/>
          <p:nvPr/>
        </p:nvSpPr>
        <p:spPr>
          <a:xfrm>
            <a:off x="2438400" y="1335831"/>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x1</a:t>
            </a:r>
          </a:p>
        </p:txBody>
      </p:sp>
      <p:sp>
        <p:nvSpPr>
          <p:cNvPr id="7" name="TextBox 6"/>
          <p:cNvSpPr txBox="1"/>
          <p:nvPr/>
        </p:nvSpPr>
        <p:spPr>
          <a:xfrm>
            <a:off x="2438400" y="1945431"/>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x2</a:t>
            </a:r>
          </a:p>
        </p:txBody>
      </p:sp>
      <p:sp>
        <p:nvSpPr>
          <p:cNvPr id="8" name="TextBox 7"/>
          <p:cNvSpPr txBox="1"/>
          <p:nvPr/>
        </p:nvSpPr>
        <p:spPr>
          <a:xfrm>
            <a:off x="2438400" y="2555031"/>
            <a:ext cx="457200"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x3</a:t>
            </a:r>
          </a:p>
        </p:txBody>
      </p:sp>
      <p:sp>
        <p:nvSpPr>
          <p:cNvPr id="9" name="TextBox 8"/>
          <p:cNvSpPr txBox="1"/>
          <p:nvPr/>
        </p:nvSpPr>
        <p:spPr>
          <a:xfrm>
            <a:off x="2141220" y="4183288"/>
            <a:ext cx="1085889" cy="338554"/>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x480000</a:t>
            </a:r>
          </a:p>
        </p:txBody>
      </p:sp>
      <p:sp>
        <p:nvSpPr>
          <p:cNvPr id="10" name="TextBox 9"/>
          <p:cNvSpPr txBox="1"/>
          <p:nvPr/>
        </p:nvSpPr>
        <p:spPr>
          <a:xfrm>
            <a:off x="2209800" y="4651246"/>
            <a:ext cx="989214" cy="461665"/>
          </a:xfrm>
          <a:prstGeom prst="rect">
            <a:avLst/>
          </a:prstGeom>
          <a:noFill/>
          <a:ln w="22225">
            <a:solidFill>
              <a:srgbClr val="00B05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omic Sans MS" panose="030F0702030302020204" pitchFamily="66" charset="0"/>
                <a:ea typeface="ヒラギノ角ゴ Pro W3" pitchFamily="86" charset="-128"/>
                <a:cs typeface="+mn-cs"/>
              </a:rPr>
              <a:t>Input</a:t>
            </a:r>
          </a:p>
        </p:txBody>
      </p:sp>
      <p:sp>
        <p:nvSpPr>
          <p:cNvPr id="11" name="Oval 10"/>
          <p:cNvSpPr/>
          <p:nvPr/>
        </p:nvSpPr>
        <p:spPr bwMode="auto">
          <a:xfrm>
            <a:off x="4668982" y="190966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2" name="Oval 11"/>
          <p:cNvSpPr/>
          <p:nvPr/>
        </p:nvSpPr>
        <p:spPr bwMode="auto">
          <a:xfrm>
            <a:off x="4668982" y="129540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3" name="Oval 12"/>
          <p:cNvSpPr/>
          <p:nvPr/>
        </p:nvSpPr>
        <p:spPr bwMode="auto">
          <a:xfrm>
            <a:off x="4668982" y="2519260"/>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4" name="Oval 13"/>
          <p:cNvSpPr/>
          <p:nvPr/>
        </p:nvSpPr>
        <p:spPr bwMode="auto">
          <a:xfrm>
            <a:off x="4668982" y="4003466"/>
            <a:ext cx="457200" cy="410095"/>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sp>
        <p:nvSpPr>
          <p:cNvPr id="15" name="Oval 14"/>
          <p:cNvSpPr/>
          <p:nvPr/>
        </p:nvSpPr>
        <p:spPr bwMode="auto">
          <a:xfrm>
            <a:off x="6522374" y="2021631"/>
            <a:ext cx="754380" cy="677739"/>
          </a:xfrm>
          <a:prstGeom prst="ellipse">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86" charset="-128"/>
              <a:cs typeface="+mn-cs"/>
            </a:endParaRPr>
          </a:p>
        </p:txBody>
      </p:sp>
      <p:cxnSp>
        <p:nvCxnSpPr>
          <p:cNvPr id="16" name="Straight Arrow Connector 15"/>
          <p:cNvCxnSpPr>
            <a:stCxn id="6" idx="3"/>
            <a:endCxn id="12" idx="2"/>
          </p:cNvCxnSpPr>
          <p:nvPr/>
        </p:nvCxnSpPr>
        <p:spPr bwMode="auto">
          <a:xfrm flipV="1">
            <a:off x="2895600" y="1500448"/>
            <a:ext cx="1773382" cy="46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6" idx="3"/>
            <a:endCxn id="11" idx="2"/>
          </p:cNvCxnSpPr>
          <p:nvPr/>
        </p:nvCxnSpPr>
        <p:spPr bwMode="auto">
          <a:xfrm>
            <a:off x="2895600" y="15051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a:stCxn id="6" idx="3"/>
            <a:endCxn id="13" idx="2"/>
          </p:cNvCxnSpPr>
          <p:nvPr/>
        </p:nvCxnSpPr>
        <p:spPr bwMode="auto">
          <a:xfrm>
            <a:off x="2895600" y="1505108"/>
            <a:ext cx="1773382" cy="12192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6" idx="3"/>
            <a:endCxn id="14" idx="2"/>
          </p:cNvCxnSpPr>
          <p:nvPr/>
        </p:nvCxnSpPr>
        <p:spPr bwMode="auto">
          <a:xfrm>
            <a:off x="2895600" y="1505108"/>
            <a:ext cx="1773382" cy="27034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7" idx="3"/>
            <a:endCxn id="12" idx="2"/>
          </p:cNvCxnSpPr>
          <p:nvPr/>
        </p:nvCxnSpPr>
        <p:spPr bwMode="auto">
          <a:xfrm flipV="1">
            <a:off x="2895600" y="1500448"/>
            <a:ext cx="1773382" cy="614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p:cNvCxnSpPr>
            <a:stCxn id="7" idx="3"/>
            <a:endCxn id="11" idx="2"/>
          </p:cNvCxnSpPr>
          <p:nvPr/>
        </p:nvCxnSpPr>
        <p:spPr bwMode="auto">
          <a:xfrm>
            <a:off x="2895600" y="2114708"/>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a:stCxn id="7" idx="3"/>
            <a:endCxn id="13" idx="2"/>
          </p:cNvCxnSpPr>
          <p:nvPr/>
        </p:nvCxnSpPr>
        <p:spPr bwMode="auto">
          <a:xfrm>
            <a:off x="2895600" y="21147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7" idx="3"/>
            <a:endCxn id="14" idx="2"/>
          </p:cNvCxnSpPr>
          <p:nvPr/>
        </p:nvCxnSpPr>
        <p:spPr bwMode="auto">
          <a:xfrm>
            <a:off x="2895600" y="2114708"/>
            <a:ext cx="1773382" cy="20938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a:stCxn id="8" idx="3"/>
            <a:endCxn id="12" idx="2"/>
          </p:cNvCxnSpPr>
          <p:nvPr/>
        </p:nvCxnSpPr>
        <p:spPr bwMode="auto">
          <a:xfrm flipV="1">
            <a:off x="2895600" y="1500448"/>
            <a:ext cx="1773382" cy="12238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p:cNvCxnSpPr>
            <a:stCxn id="8" idx="3"/>
            <a:endCxn id="11" idx="2"/>
          </p:cNvCxnSpPr>
          <p:nvPr/>
        </p:nvCxnSpPr>
        <p:spPr bwMode="auto">
          <a:xfrm flipV="1">
            <a:off x="2895600" y="2114708"/>
            <a:ext cx="1773382"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Arrow Connector 25"/>
          <p:cNvCxnSpPr>
            <a:stCxn id="8" idx="3"/>
            <a:endCxn id="13" idx="2"/>
          </p:cNvCxnSpPr>
          <p:nvPr/>
        </p:nvCxnSpPr>
        <p:spPr bwMode="auto">
          <a:xfrm>
            <a:off x="2895600" y="2724308"/>
            <a:ext cx="177338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 name="Straight Arrow Connector 26"/>
          <p:cNvCxnSpPr>
            <a:stCxn id="8" idx="3"/>
            <a:endCxn id="14" idx="2"/>
          </p:cNvCxnSpPr>
          <p:nvPr/>
        </p:nvCxnSpPr>
        <p:spPr bwMode="auto">
          <a:xfrm>
            <a:off x="2895600" y="2724308"/>
            <a:ext cx="1773382" cy="14842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a:cxnSpLocks/>
            <a:stCxn id="9" idx="3"/>
            <a:endCxn id="12" idx="2"/>
          </p:cNvCxnSpPr>
          <p:nvPr/>
        </p:nvCxnSpPr>
        <p:spPr bwMode="auto">
          <a:xfrm flipV="1">
            <a:off x="3227109" y="1500448"/>
            <a:ext cx="1441873" cy="28521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Arrow Connector 28"/>
          <p:cNvCxnSpPr>
            <a:cxnSpLocks/>
            <a:stCxn id="9" idx="3"/>
            <a:endCxn id="11" idx="2"/>
          </p:cNvCxnSpPr>
          <p:nvPr/>
        </p:nvCxnSpPr>
        <p:spPr bwMode="auto">
          <a:xfrm flipV="1">
            <a:off x="3227109" y="2114708"/>
            <a:ext cx="1441873" cy="22378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p:cNvCxnSpPr>
            <a:cxnSpLocks/>
            <a:stCxn id="9" idx="3"/>
            <a:endCxn id="13" idx="2"/>
          </p:cNvCxnSpPr>
          <p:nvPr/>
        </p:nvCxnSpPr>
        <p:spPr bwMode="auto">
          <a:xfrm flipV="1">
            <a:off x="3227109" y="2724308"/>
            <a:ext cx="1441873" cy="16282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 name="Straight Arrow Connector 30"/>
          <p:cNvCxnSpPr>
            <a:cxnSpLocks/>
            <a:stCxn id="9" idx="3"/>
            <a:endCxn id="14" idx="2"/>
          </p:cNvCxnSpPr>
          <p:nvPr/>
        </p:nvCxnSpPr>
        <p:spPr bwMode="auto">
          <a:xfrm flipV="1">
            <a:off x="3227109" y="4208514"/>
            <a:ext cx="1441873" cy="14405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Arrow Connector 31"/>
          <p:cNvCxnSpPr>
            <a:stCxn id="12" idx="6"/>
            <a:endCxn id="15" idx="2"/>
          </p:cNvCxnSpPr>
          <p:nvPr/>
        </p:nvCxnSpPr>
        <p:spPr bwMode="auto">
          <a:xfrm>
            <a:off x="5126182" y="1500448"/>
            <a:ext cx="1396192" cy="86005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Straight Arrow Connector 32"/>
          <p:cNvCxnSpPr>
            <a:stCxn id="11" idx="6"/>
            <a:endCxn id="15" idx="2"/>
          </p:cNvCxnSpPr>
          <p:nvPr/>
        </p:nvCxnSpPr>
        <p:spPr bwMode="auto">
          <a:xfrm>
            <a:off x="5126182" y="2114708"/>
            <a:ext cx="1396192" cy="24579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Straight Arrow Connector 33"/>
          <p:cNvCxnSpPr>
            <a:stCxn id="13" idx="6"/>
            <a:endCxn id="15" idx="2"/>
          </p:cNvCxnSpPr>
          <p:nvPr/>
        </p:nvCxnSpPr>
        <p:spPr bwMode="auto">
          <a:xfrm flipV="1">
            <a:off x="5126182" y="2360501"/>
            <a:ext cx="1396192" cy="36380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Arrow Connector 34"/>
          <p:cNvCxnSpPr>
            <a:stCxn id="14" idx="6"/>
            <a:endCxn id="15" idx="2"/>
          </p:cNvCxnSpPr>
          <p:nvPr/>
        </p:nvCxnSpPr>
        <p:spPr bwMode="auto">
          <a:xfrm flipV="1">
            <a:off x="5126182" y="2360501"/>
            <a:ext cx="1396192" cy="18480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a:off x="3649220" y="4663999"/>
            <a:ext cx="2753486" cy="461665"/>
          </a:xfrm>
          <a:prstGeom prst="rect">
            <a:avLst/>
          </a:prstGeom>
          <a:noFill/>
          <a:ln w="25400">
            <a:solidFill>
              <a:schemeClr val="tx1"/>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mic Sans MS" panose="030F0702030302020204" pitchFamily="66" charset="0"/>
                <a:ea typeface="ヒラギノ角ゴ Pro W3" pitchFamily="86" charset="-128"/>
                <a:cs typeface="+mn-cs"/>
              </a:rPr>
              <a:t>Hidden Layers</a:t>
            </a:r>
          </a:p>
        </p:txBody>
      </p:sp>
      <p:sp>
        <p:nvSpPr>
          <p:cNvPr id="37" name="TextBox 36"/>
          <p:cNvSpPr txBox="1"/>
          <p:nvPr/>
        </p:nvSpPr>
        <p:spPr>
          <a:xfrm>
            <a:off x="8355849" y="2129667"/>
            <a:ext cx="367146" cy="461665"/>
          </a:xfrm>
          <a:prstGeom prst="rect">
            <a:avLst/>
          </a:prstGeom>
          <a:noFill/>
          <a:ln w="12700">
            <a:solidFill>
              <a:schemeClr val="tx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Y</a:t>
            </a:r>
          </a:p>
        </p:txBody>
      </p:sp>
      <p:cxnSp>
        <p:nvCxnSpPr>
          <p:cNvPr id="38" name="Straight Arrow Connector 37"/>
          <p:cNvCxnSpPr>
            <a:stCxn id="15" idx="6"/>
            <a:endCxn id="37" idx="1"/>
          </p:cNvCxnSpPr>
          <p:nvPr/>
        </p:nvCxnSpPr>
        <p:spPr bwMode="auto">
          <a:xfrm flipV="1">
            <a:off x="7276754" y="2360500"/>
            <a:ext cx="1079095"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9" name="TextBox 38"/>
          <p:cNvSpPr txBox="1"/>
          <p:nvPr/>
        </p:nvSpPr>
        <p:spPr>
          <a:xfrm>
            <a:off x="7620000" y="4638627"/>
            <a:ext cx="1261264" cy="461665"/>
          </a:xfrm>
          <a:prstGeom prst="rect">
            <a:avLst/>
          </a:prstGeom>
          <a:noFill/>
          <a:ln w="25400">
            <a:solidFill>
              <a:srgbClr val="C0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omic Sans MS" panose="030F0702030302020204" pitchFamily="66" charset="0"/>
                <a:ea typeface="ヒラギノ角ゴ Pro W3" pitchFamily="86" charset="-128"/>
                <a:cs typeface="+mn-cs"/>
              </a:rPr>
              <a:t>Output</a:t>
            </a:r>
          </a:p>
        </p:txBody>
      </p:sp>
      <p:sp>
        <p:nvSpPr>
          <p:cNvPr id="40" name="TextBox 39"/>
          <p:cNvSpPr txBox="1"/>
          <p:nvPr/>
        </p:nvSpPr>
        <p:spPr>
          <a:xfrm>
            <a:off x="4670367" y="1377217"/>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a1</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41" name="TextBox 40"/>
          <p:cNvSpPr txBox="1"/>
          <p:nvPr/>
        </p:nvSpPr>
        <p:spPr>
          <a:xfrm>
            <a:off x="4668982" y="1994284"/>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a2</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42" name="TextBox 41"/>
          <p:cNvSpPr txBox="1"/>
          <p:nvPr/>
        </p:nvSpPr>
        <p:spPr>
          <a:xfrm>
            <a:off x="4668982" y="2593836"/>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a3</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43" name="TextBox 42"/>
          <p:cNvSpPr txBox="1"/>
          <p:nvPr/>
        </p:nvSpPr>
        <p:spPr>
          <a:xfrm>
            <a:off x="4446662" y="3773594"/>
            <a:ext cx="953068"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a480000</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(1)</a:t>
            </a:r>
          </a:p>
        </p:txBody>
      </p:sp>
      <p:sp>
        <p:nvSpPr>
          <p:cNvPr id="44" name="TextBox 43"/>
          <p:cNvSpPr txBox="1"/>
          <p:nvPr/>
        </p:nvSpPr>
        <p:spPr>
          <a:xfrm>
            <a:off x="6655898" y="2242261"/>
            <a:ext cx="590724" cy="276999"/>
          </a:xfrm>
          <a:prstGeom prst="rect">
            <a:avLst/>
          </a:prstGeom>
          <a:noFill/>
          <a:ln w="12700">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6" charset="-128"/>
                <a:cs typeface="+mn-cs"/>
              </a:rPr>
              <a:t>a1</a:t>
            </a:r>
            <a:r>
              <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ヒラギノ角ゴ Pro W3" pitchFamily="86" charset="-128"/>
                <a:cs typeface="+mn-cs"/>
              </a:rPr>
              <a:t>(2)</a:t>
            </a:r>
          </a:p>
        </p:txBody>
      </p:sp>
      <p:cxnSp>
        <p:nvCxnSpPr>
          <p:cNvPr id="60" name="Straight Connector 59"/>
          <p:cNvCxnSpPr/>
          <p:nvPr/>
        </p:nvCxnSpPr>
        <p:spPr bwMode="auto">
          <a:xfrm>
            <a:off x="2667000" y="3157072"/>
            <a:ext cx="0" cy="739330"/>
          </a:xfrm>
          <a:prstGeom prst="line">
            <a:avLst/>
          </a:prstGeom>
          <a:solidFill>
            <a:schemeClr val="accent1"/>
          </a:solidFill>
          <a:ln w="38100" cap="flat" cmpd="sng" algn="ctr">
            <a:solidFill>
              <a:schemeClr val="tx1"/>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6" name="Slide Number Placeholder 1">
            <a:extLst>
              <a:ext uri="{FF2B5EF4-FFF2-40B4-BE49-F238E27FC236}">
                <a16:creationId xmlns:a16="http://schemas.microsoft.com/office/drawing/2014/main" id="{EB982FDD-513C-4C39-8423-F62F844450BF}"/>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35</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45" name="TextBox 44">
            <a:extLst>
              <a:ext uri="{FF2B5EF4-FFF2-40B4-BE49-F238E27FC236}">
                <a16:creationId xmlns:a16="http://schemas.microsoft.com/office/drawing/2014/main" id="{0C65CFA4-32BD-38F7-22FC-9C02297C6142}"/>
              </a:ext>
            </a:extLst>
          </p:cNvPr>
          <p:cNvSpPr txBox="1"/>
          <p:nvPr/>
        </p:nvSpPr>
        <p:spPr>
          <a:xfrm>
            <a:off x="905122" y="1192551"/>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R</a:t>
            </a:r>
            <a:r>
              <a:rPr kumimoji="0" lang="en-US" sz="1800" b="0" i="1" u="none" strike="noStrike" kern="1200" cap="none" spc="0" normalizeH="0" baseline="0" noProof="0" dirty="0">
                <a:ln>
                  <a:noFill/>
                </a:ln>
                <a:solidFill>
                  <a:srgbClr val="00B050"/>
                </a:solidFill>
                <a:effectLst/>
                <a:uLnTx/>
                <a:uFillTx/>
                <a:latin typeface="Comic Sans MS" panose="030F0702030302020204" pitchFamily="66" charset="0"/>
                <a:ea typeface="+mn-ea"/>
                <a:cs typeface="+mn-cs"/>
              </a:rPr>
              <a:t>G</a:t>
            </a:r>
            <a:r>
              <a:rPr kumimoji="0" lang="en-US" sz="1800" b="0" i="1"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B</a:t>
            </a:r>
          </a:p>
        </p:txBody>
      </p:sp>
    </p:spTree>
    <p:extLst>
      <p:ext uri="{BB962C8B-B14F-4D97-AF65-F5344CB8AC3E}">
        <p14:creationId xmlns:p14="http://schemas.microsoft.com/office/powerpoint/2010/main" val="256495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0" end="0"/>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2" end="2"/>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6" grpId="0" animBg="1"/>
      <p:bldP spid="37" grpId="0" animBg="1"/>
      <p:bldP spid="39" grpId="0" animBg="1"/>
      <p:bldP spid="40" grpId="0"/>
      <p:bldP spid="41" grpId="0"/>
      <p:bldP spid="42" grpId="0"/>
      <p:bldP spid="43"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64F2C6-2A26-4477-A25B-A60F8B5D4AFE}"/>
              </a:ext>
            </a:extLst>
          </p:cNvPr>
          <p:cNvSpPr>
            <a:spLocks noGrp="1"/>
          </p:cNvSpPr>
          <p:nvPr>
            <p:ph idx="1"/>
          </p:nvPr>
        </p:nvSpPr>
        <p:spPr>
          <a:xfrm>
            <a:off x="1" y="1028258"/>
            <a:ext cx="9022772" cy="2705542"/>
          </a:xfrm>
        </p:spPr>
        <p:txBody>
          <a:bodyPr>
            <a:noAutofit/>
          </a:bodyPr>
          <a:lstStyle/>
          <a:p>
            <a:r>
              <a:rPr lang="en-US" sz="2400" i="1" u="sng" dirty="0">
                <a:solidFill>
                  <a:srgbClr val="FF0000"/>
                </a:solidFill>
                <a:latin typeface="Comic Sans MS" panose="030F0702030302020204" pitchFamily="66" charset="0"/>
              </a:rPr>
              <a:t>Deep learning</a:t>
            </a:r>
            <a:r>
              <a:rPr lang="en-US" sz="2400" i="1" dirty="0">
                <a:solidFill>
                  <a:srgbClr val="FF0000"/>
                </a:solidFill>
                <a:latin typeface="Comic Sans MS" panose="030F0702030302020204" pitchFamily="66" charset="0"/>
              </a:rPr>
              <a:t> </a:t>
            </a:r>
            <a:r>
              <a:rPr lang="en-US" sz="2400" dirty="0">
                <a:solidFill>
                  <a:srgbClr val="0000FF"/>
                </a:solidFill>
              </a:rPr>
              <a:t>is a subset of </a:t>
            </a:r>
            <a:r>
              <a:rPr lang="en-US" sz="2400" i="1" dirty="0">
                <a:solidFill>
                  <a:srgbClr val="0000FF"/>
                </a:solidFill>
                <a:latin typeface="Comic Sans MS" panose="030F0702030302020204" pitchFamily="66" charset="0"/>
              </a:rPr>
              <a:t>machine learning</a:t>
            </a:r>
            <a:r>
              <a:rPr lang="en-US" sz="2400" dirty="0">
                <a:solidFill>
                  <a:srgbClr val="0000FF"/>
                </a:solidFill>
              </a:rPr>
              <a:t>, it </a:t>
            </a:r>
            <a:r>
              <a:rPr lang="en-US" sz="2400" dirty="0">
                <a:latin typeface="Comic Sans MS" panose="030F0702030302020204" pitchFamily="66" charset="0"/>
              </a:rPr>
              <a:t>refers to having </a:t>
            </a:r>
            <a:r>
              <a:rPr lang="en-US" sz="2400" u="sng" dirty="0">
                <a:effectLst>
                  <a:outerShdw blurRad="38100" dist="38100" dir="2700000" algn="tl">
                    <a:srgbClr val="000000">
                      <a:alpha val="43137"/>
                    </a:srgbClr>
                  </a:outerShdw>
                </a:effectLst>
                <a:latin typeface="Comic Sans MS" panose="030F0702030302020204" pitchFamily="66" charset="0"/>
              </a:rPr>
              <a:t>many layers</a:t>
            </a:r>
            <a:r>
              <a:rPr lang="en-US" sz="2400" dirty="0">
                <a:solidFill>
                  <a:srgbClr val="0000FF"/>
                </a:solidFill>
              </a:rPr>
              <a:t> in a neural networks.</a:t>
            </a:r>
          </a:p>
          <a:p>
            <a:r>
              <a:rPr lang="en-US" sz="2400" dirty="0">
                <a:solidFill>
                  <a:srgbClr val="0000FF"/>
                </a:solidFill>
              </a:rPr>
              <a:t>It is </a:t>
            </a:r>
            <a:r>
              <a:rPr lang="en-US" sz="2400" i="1" u="sng" dirty="0">
                <a:latin typeface="Comic Sans MS" panose="030F0702030302020204" pitchFamily="66" charset="0"/>
              </a:rPr>
              <a:t>able to process high dimensional data</a:t>
            </a:r>
            <a:r>
              <a:rPr lang="en-US" sz="2400" i="1" u="sng" dirty="0">
                <a:solidFill>
                  <a:srgbClr val="0000FF"/>
                </a:solidFill>
                <a:latin typeface="Comic Sans MS" panose="030F0702030302020204" pitchFamily="66" charset="0"/>
              </a:rPr>
              <a:t> </a:t>
            </a:r>
            <a:r>
              <a:rPr lang="en-US" sz="2400" u="sng" dirty="0">
                <a:solidFill>
                  <a:srgbClr val="0000FF"/>
                </a:solidFill>
              </a:rPr>
              <a:t>(</a:t>
            </a:r>
            <a:r>
              <a:rPr lang="en-US" sz="2400" u="sng" dirty="0">
                <a:latin typeface="Comic Sans MS" panose="030F0702030302020204" pitchFamily="66" charset="0"/>
              </a:rPr>
              <a:t>Images</a:t>
            </a:r>
            <a:r>
              <a:rPr lang="en-US" sz="2400" u="sng" dirty="0">
                <a:solidFill>
                  <a:srgbClr val="0000FF"/>
                </a:solidFill>
              </a:rPr>
              <a:t>)</a:t>
            </a:r>
            <a:endParaRPr lang="en-US" sz="2400" dirty="0">
              <a:solidFill>
                <a:srgbClr val="0000FF"/>
              </a:solidFill>
            </a:endParaRPr>
          </a:p>
          <a:p>
            <a:r>
              <a:rPr lang="en-US" sz="2400" dirty="0">
                <a:solidFill>
                  <a:srgbClr val="0000FF"/>
                </a:solidFill>
              </a:rPr>
              <a:t>For instance, it </a:t>
            </a:r>
            <a:r>
              <a:rPr lang="en-US" sz="2400" u="sng" dirty="0">
                <a:latin typeface="Comic Sans MS" panose="030F0702030302020204" pitchFamily="66" charset="0"/>
              </a:rPr>
              <a:t>can process an image </a:t>
            </a:r>
            <a:r>
              <a:rPr lang="en-US" sz="2400" dirty="0">
                <a:solidFill>
                  <a:srgbClr val="0000FF"/>
                </a:solidFill>
              </a:rPr>
              <a:t>and generate a meaningful response depending on the application.</a:t>
            </a:r>
          </a:p>
          <a:p>
            <a:r>
              <a:rPr lang="en-US" sz="2400" i="1" u="sng" dirty="0">
                <a:solidFill>
                  <a:srgbClr val="FF0000"/>
                </a:solidFill>
                <a:latin typeface="Comic Sans MS" panose="030F0702030302020204" pitchFamily="66" charset="0"/>
              </a:rPr>
              <a:t>Deep networks</a:t>
            </a:r>
            <a:r>
              <a:rPr lang="en-US" sz="2400" i="1" dirty="0">
                <a:solidFill>
                  <a:srgbClr val="FF0000"/>
                </a:solidFill>
                <a:latin typeface="Comic Sans MS" panose="030F0702030302020204" pitchFamily="66" charset="0"/>
              </a:rPr>
              <a:t> </a:t>
            </a:r>
            <a:r>
              <a:rPr lang="en-US" sz="2400" u="sng" dirty="0">
                <a:solidFill>
                  <a:srgbClr val="00B050"/>
                </a:solidFill>
                <a:latin typeface="Comic Sans MS" panose="030F0702030302020204" pitchFamily="66" charset="0"/>
              </a:rPr>
              <a:t>can extract features </a:t>
            </a:r>
            <a:r>
              <a:rPr lang="en-US" sz="2400" dirty="0">
                <a:solidFill>
                  <a:srgbClr val="0000FF"/>
                </a:solidFill>
              </a:rPr>
              <a:t>from data .. An </a:t>
            </a:r>
            <a:r>
              <a:rPr lang="en-US" sz="2400" dirty="0">
                <a:solidFill>
                  <a:srgbClr val="00B050"/>
                </a:solidFill>
                <a:latin typeface="Comic Sans MS" panose="030F0702030302020204" pitchFamily="66" charset="0"/>
              </a:rPr>
              <a:t>advantage </a:t>
            </a:r>
            <a:r>
              <a:rPr lang="en-US" sz="2400" dirty="0">
                <a:solidFill>
                  <a:srgbClr val="0000FF"/>
                </a:solidFill>
              </a:rPr>
              <a:t>over </a:t>
            </a:r>
            <a:r>
              <a:rPr lang="en-US" sz="2400" dirty="0">
                <a:solidFill>
                  <a:srgbClr val="0000FF"/>
                </a:solidFill>
                <a:latin typeface="Comic Sans MS" panose="030F0702030302020204" pitchFamily="66" charset="0"/>
              </a:rPr>
              <a:t>shallow networks</a:t>
            </a:r>
            <a:r>
              <a:rPr lang="en-US" sz="2400" dirty="0">
                <a:solidFill>
                  <a:srgbClr val="0000FF"/>
                </a:solidFill>
              </a:rPr>
              <a:t>.</a:t>
            </a:r>
          </a:p>
        </p:txBody>
      </p:sp>
      <p:pic>
        <p:nvPicPr>
          <p:cNvPr id="6" name="Picture 5">
            <a:extLst>
              <a:ext uri="{FF2B5EF4-FFF2-40B4-BE49-F238E27FC236}">
                <a16:creationId xmlns:a16="http://schemas.microsoft.com/office/drawing/2014/main" id="{76A2ED7C-E61C-4A64-ABC3-4D2F96D2F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648" y="4274042"/>
            <a:ext cx="3872133" cy="1843088"/>
          </a:xfrm>
          <a:prstGeom prst="rect">
            <a:avLst/>
          </a:prstGeom>
        </p:spPr>
      </p:pic>
      <p:pic>
        <p:nvPicPr>
          <p:cNvPr id="8" name="Picture 7">
            <a:extLst>
              <a:ext uri="{FF2B5EF4-FFF2-40B4-BE49-F238E27FC236}">
                <a16:creationId xmlns:a16="http://schemas.microsoft.com/office/drawing/2014/main" id="{C3C62A5A-5A66-43C3-A341-AD7136111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35" y="4267200"/>
            <a:ext cx="2933924" cy="1849930"/>
          </a:xfrm>
          <a:prstGeom prst="rect">
            <a:avLst/>
          </a:prstGeom>
        </p:spPr>
      </p:pic>
      <p:sp>
        <p:nvSpPr>
          <p:cNvPr id="9" name="TextBox 8">
            <a:extLst>
              <a:ext uri="{FF2B5EF4-FFF2-40B4-BE49-F238E27FC236}">
                <a16:creationId xmlns:a16="http://schemas.microsoft.com/office/drawing/2014/main" id="{8739633C-0222-433A-AB53-A52A1AD41DCD}"/>
              </a:ext>
            </a:extLst>
          </p:cNvPr>
          <p:cNvSpPr txBox="1"/>
          <p:nvPr/>
        </p:nvSpPr>
        <p:spPr>
          <a:xfrm>
            <a:off x="1066800" y="6260068"/>
            <a:ext cx="2166797" cy="33855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mic Sans MS" panose="030F0702030302020204" pitchFamily="66" charset="0"/>
              </a:rPr>
              <a:t>Shallow network</a:t>
            </a:r>
            <a:endParaRPr kumimoji="0" lang="en-CA" sz="1600" b="0" i="0" u="none" strike="noStrike" kern="1200" cap="none" spc="0" normalizeH="0" baseline="0" noProof="0" dirty="0">
              <a:ln>
                <a:noFill/>
              </a:ln>
              <a:solidFill>
                <a:srgbClr val="0000FF"/>
              </a:solidFill>
              <a:effectLst/>
              <a:uLnTx/>
              <a:uFillTx/>
              <a:latin typeface="Comic Sans MS" panose="030F0702030302020204" pitchFamily="66" charset="0"/>
            </a:endParaRPr>
          </a:p>
        </p:txBody>
      </p:sp>
      <p:sp>
        <p:nvSpPr>
          <p:cNvPr id="10" name="TextBox 9">
            <a:extLst>
              <a:ext uri="{FF2B5EF4-FFF2-40B4-BE49-F238E27FC236}">
                <a16:creationId xmlns:a16="http://schemas.microsoft.com/office/drawing/2014/main" id="{B306FFFF-4F82-41C1-8657-1292EB929D27}"/>
              </a:ext>
            </a:extLst>
          </p:cNvPr>
          <p:cNvSpPr txBox="1"/>
          <p:nvPr/>
        </p:nvSpPr>
        <p:spPr>
          <a:xfrm>
            <a:off x="5105400" y="6260068"/>
            <a:ext cx="2019802" cy="33855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omic Sans MS" panose="030F0702030302020204" pitchFamily="66" charset="0"/>
              </a:rPr>
              <a:t>Deep network</a:t>
            </a:r>
            <a:endParaRPr kumimoji="0" lang="en-CA" sz="1600" b="0" i="0" u="none" strike="noStrike" kern="1200" cap="none" spc="0" normalizeH="0" baseline="0" noProof="0" dirty="0">
              <a:ln>
                <a:noFill/>
              </a:ln>
              <a:solidFill>
                <a:srgbClr val="FF0000"/>
              </a:solidFill>
              <a:effectLst/>
              <a:uLnTx/>
              <a:uFillTx/>
              <a:latin typeface="Comic Sans MS" panose="030F0702030302020204" pitchFamily="66" charset="0"/>
            </a:endParaRPr>
          </a:p>
        </p:txBody>
      </p:sp>
      <p:sp>
        <p:nvSpPr>
          <p:cNvPr id="12" name="Title 1">
            <a:extLst>
              <a:ext uri="{FF2B5EF4-FFF2-40B4-BE49-F238E27FC236}">
                <a16:creationId xmlns:a16="http://schemas.microsoft.com/office/drawing/2014/main" id="{C0466BED-A336-4A21-8AA2-A99874AAE090}"/>
              </a:ext>
            </a:extLst>
          </p:cNvPr>
          <p:cNvSpPr txBox="1">
            <a:spLocks/>
          </p:cNvSpPr>
          <p:nvPr/>
        </p:nvSpPr>
        <p:spPr>
          <a:xfrm>
            <a:off x="0" y="15877"/>
            <a:ext cx="9144000" cy="6699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Deep Learning Overview</a:t>
            </a:r>
            <a:endPar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endParaRPr>
          </a:p>
        </p:txBody>
      </p:sp>
      <p:sp>
        <p:nvSpPr>
          <p:cNvPr id="2" name="Slide Number Placeholder 1">
            <a:extLst>
              <a:ext uri="{FF2B5EF4-FFF2-40B4-BE49-F238E27FC236}">
                <a16:creationId xmlns:a16="http://schemas.microsoft.com/office/drawing/2014/main" id="{EDD4BC0E-98CB-F616-2802-5BA16A002807}"/>
              </a:ext>
            </a:extLst>
          </p:cNvPr>
          <p:cNvSpPr txBox="1">
            <a:spLocks/>
          </p:cNvSpPr>
          <p:nvPr/>
        </p:nvSpPr>
        <p:spPr bwMode="auto">
          <a:xfrm>
            <a:off x="8801098" y="6629400"/>
            <a:ext cx="34290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36</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198780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457200" y="2857500"/>
            <a:ext cx="82296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45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rPr>
              <a:t>MLP </a:t>
            </a:r>
            <a:r>
              <a:rPr lang="en-CA" sz="4500" i="1" kern="0" dirty="0">
                <a:solidFill>
                  <a:srgbClr val="FFFFFF"/>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a:rPr>
              <a:t>Learning</a:t>
            </a:r>
            <a:endParaRPr kumimoji="0" lang="en-CA" sz="45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3288953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2DFCED9-7A96-4F40-AB92-DD6A866CAB2E}"/>
              </a:ext>
            </a:extLst>
          </p:cNvPr>
          <p:cNvSpPr>
            <a:spLocks noGrp="1" noChangeArrowheads="1"/>
          </p:cNvSpPr>
          <p:nvPr>
            <p:ph type="title"/>
            <p:custDataLst>
              <p:tags r:id="rId1"/>
            </p:custDataLst>
          </p:nvPr>
        </p:nvSpPr>
        <p:spPr>
          <a:xfrm>
            <a:off x="0" y="19843"/>
            <a:ext cx="9144000" cy="687388"/>
          </a:xfrm>
        </p:spPr>
        <p:txBody>
          <a:bodyPr>
            <a:noAutofit/>
          </a:bodyPr>
          <a:lstStyle/>
          <a:p>
            <a:pPr algn="ctr"/>
            <a:r>
              <a:rPr lang="en-US" altLang="en-US" sz="4400" b="1" dirty="0">
                <a:solidFill>
                  <a:srgbClr val="0070C0"/>
                </a:solidFill>
                <a:effectLst>
                  <a:outerShdw blurRad="38100" dist="38100" dir="2700000" algn="tl">
                    <a:srgbClr val="000000">
                      <a:alpha val="43137"/>
                    </a:srgbClr>
                  </a:outerShdw>
                </a:effectLst>
                <a:latin typeface="Comic Sans MS" panose="030F0702030302020204" pitchFamily="66" charset="0"/>
              </a:rPr>
              <a:t>How Do Neural Networks Learn?</a:t>
            </a:r>
          </a:p>
        </p:txBody>
      </p:sp>
      <p:sp>
        <p:nvSpPr>
          <p:cNvPr id="10243" name="Rectangle 3">
            <a:extLst>
              <a:ext uri="{FF2B5EF4-FFF2-40B4-BE49-F238E27FC236}">
                <a16:creationId xmlns:a16="http://schemas.microsoft.com/office/drawing/2014/main" id="{5C22C108-CF21-43FC-B20C-1207B93AAC9B}"/>
              </a:ext>
            </a:extLst>
          </p:cNvPr>
          <p:cNvSpPr>
            <a:spLocks noGrp="1" noChangeArrowheads="1"/>
          </p:cNvSpPr>
          <p:nvPr>
            <p:ph idx="1"/>
            <p:custDataLst>
              <p:tags r:id="rId2"/>
            </p:custDataLst>
          </p:nvPr>
        </p:nvSpPr>
        <p:spPr>
          <a:xfrm>
            <a:off x="0" y="754982"/>
            <a:ext cx="8839200" cy="5601369"/>
          </a:xfrm>
        </p:spPr>
        <p:txBody>
          <a:bodyPr>
            <a:noAutofit/>
          </a:bodyPr>
          <a:lstStyle/>
          <a:p>
            <a:pPr>
              <a:lnSpc>
                <a:spcPct val="80000"/>
              </a:lnSpc>
              <a:buFont typeface="Wingdings" panose="05000000000000000000" pitchFamily="2" charset="2"/>
              <a:buChar char="§"/>
            </a:pPr>
            <a:r>
              <a:rPr lang="en-US" altLang="en-US" sz="2200" dirty="0">
                <a:solidFill>
                  <a:srgbClr val="0000FF"/>
                </a:solidFill>
                <a:latin typeface="Arial" panose="020B0604020202020204" pitchFamily="34" charset="0"/>
                <a:cs typeface="Arial" panose="020B0604020202020204" pitchFamily="34" charset="0"/>
              </a:rPr>
              <a:t>A </a:t>
            </a:r>
            <a:r>
              <a:rPr lang="en-US" altLang="en-US" sz="2200" dirty="0">
                <a:latin typeface="Comic Sans MS" panose="030F0702030302020204" pitchFamily="66" charset="0"/>
                <a:cs typeface="Arial" panose="020B0604020202020204" pitchFamily="34" charset="0"/>
              </a:rPr>
              <a:t>Neural network </a:t>
            </a:r>
            <a:r>
              <a:rPr lang="en-US" altLang="en-US" sz="2200" i="1" u="sng" dirty="0">
                <a:latin typeface="Comic Sans MS" panose="030F0702030302020204" pitchFamily="66" charset="0"/>
                <a:cs typeface="Arial" panose="020B0604020202020204" pitchFamily="34" charset="0"/>
              </a:rPr>
              <a:t>learns</a:t>
            </a:r>
            <a:r>
              <a:rPr lang="en-US" altLang="en-US" sz="2200" dirty="0">
                <a:solidFill>
                  <a:srgbClr val="0000FF"/>
                </a:solidFill>
                <a:latin typeface="Arial" panose="020B0604020202020204" pitchFamily="34" charset="0"/>
                <a:cs typeface="Arial" panose="020B0604020202020204" pitchFamily="34" charset="0"/>
              </a:rPr>
              <a:t> by repeatedly </a:t>
            </a:r>
            <a:r>
              <a:rPr lang="en-US" altLang="en-US" sz="2200" dirty="0">
                <a:solidFill>
                  <a:srgbClr val="00B050"/>
                </a:solidFill>
                <a:latin typeface="Comic Sans MS" panose="030F0702030302020204" pitchFamily="66" charset="0"/>
                <a:cs typeface="Arial" panose="020B0604020202020204" pitchFamily="34" charset="0"/>
              </a:rPr>
              <a:t>considering a set of input values</a:t>
            </a:r>
            <a:r>
              <a:rPr lang="en-US" altLang="en-US" sz="2200" dirty="0">
                <a:solidFill>
                  <a:srgbClr val="FF0000"/>
                </a:solidFill>
                <a:latin typeface="Arial" panose="020B0604020202020204" pitchFamily="34" charset="0"/>
                <a:cs typeface="Arial" panose="020B0604020202020204" pitchFamily="34" charset="0"/>
              </a:rPr>
              <a:t> </a:t>
            </a:r>
            <a:r>
              <a:rPr lang="en-US" altLang="en-US" sz="2200" dirty="0">
                <a:solidFill>
                  <a:srgbClr val="0000FF"/>
                </a:solidFill>
                <a:latin typeface="Arial" panose="020B0604020202020204" pitchFamily="34" charset="0"/>
                <a:cs typeface="Arial" panose="020B0604020202020204" pitchFamily="34" charset="0"/>
              </a:rPr>
              <a:t>and trying to </a:t>
            </a:r>
            <a:r>
              <a:rPr lang="en-US" altLang="en-US" sz="2200" u="sng" dirty="0">
                <a:solidFill>
                  <a:srgbClr val="FF0000"/>
                </a:solidFill>
                <a:latin typeface="Comic Sans MS" panose="030F0702030302020204" pitchFamily="66" charset="0"/>
                <a:cs typeface="Arial" panose="020B0604020202020204" pitchFamily="34" charset="0"/>
              </a:rPr>
              <a:t>predict</a:t>
            </a:r>
            <a:r>
              <a:rPr lang="en-US" altLang="en-US" sz="2200" dirty="0">
                <a:solidFill>
                  <a:srgbClr val="FF0000"/>
                </a:solidFill>
                <a:latin typeface="Comic Sans MS" panose="030F0702030302020204" pitchFamily="66" charset="0"/>
                <a:cs typeface="Arial" panose="020B0604020202020204" pitchFamily="34" charset="0"/>
              </a:rPr>
              <a:t> </a:t>
            </a:r>
            <a:r>
              <a:rPr lang="en-US" altLang="en-US" sz="2200" dirty="0">
                <a:solidFill>
                  <a:srgbClr val="0000FF"/>
                </a:solidFill>
                <a:latin typeface="Comic Sans MS" panose="030F0702030302020204" pitchFamily="66" charset="0"/>
                <a:cs typeface="Arial" panose="020B0604020202020204" pitchFamily="34" charset="0"/>
              </a:rPr>
              <a:t>their corresponding </a:t>
            </a:r>
            <a:r>
              <a:rPr lang="en-US" altLang="en-US" sz="2200" u="sng" dirty="0">
                <a:solidFill>
                  <a:srgbClr val="FF0000"/>
                </a:solidFill>
                <a:latin typeface="Comic Sans MS" panose="030F0702030302020204" pitchFamily="66" charset="0"/>
                <a:cs typeface="Arial" panose="020B0604020202020204" pitchFamily="34" charset="0"/>
              </a:rPr>
              <a:t>output values</a:t>
            </a:r>
            <a:r>
              <a:rPr lang="en-US" altLang="en-US" sz="2200" dirty="0">
                <a:solidFill>
                  <a:srgbClr val="FF0000"/>
                </a:solidFill>
                <a:latin typeface="Comic Sans MS" panose="030F0702030302020204" pitchFamily="66" charset="0"/>
                <a:cs typeface="Arial" panose="020B0604020202020204" pitchFamily="34" charset="0"/>
              </a:rPr>
              <a:t> </a:t>
            </a:r>
            <a:r>
              <a:rPr lang="en-US" altLang="en-US" sz="2200" dirty="0">
                <a:solidFill>
                  <a:srgbClr val="0000FF"/>
                </a:solidFill>
                <a:latin typeface="Arial" panose="020B0604020202020204" pitchFamily="34" charset="0"/>
                <a:cs typeface="Arial" panose="020B0604020202020204" pitchFamily="34" charset="0"/>
              </a:rPr>
              <a:t>as accurately as possible.</a:t>
            </a:r>
          </a:p>
          <a:p>
            <a:pPr>
              <a:lnSpc>
                <a:spcPct val="80000"/>
              </a:lnSpc>
              <a:buFont typeface="Wingdings" panose="05000000000000000000" pitchFamily="2" charset="2"/>
              <a:buChar char="§"/>
            </a:pPr>
            <a:r>
              <a:rPr lang="en-US" altLang="en-US" sz="2200" dirty="0">
                <a:solidFill>
                  <a:srgbClr val="0000FF"/>
                </a:solidFill>
                <a:latin typeface="Arial" panose="020B0604020202020204" pitchFamily="34" charset="0"/>
                <a:cs typeface="Arial" panose="020B0604020202020204" pitchFamily="34" charset="0"/>
              </a:rPr>
              <a:t>This is accomplished by </a:t>
            </a:r>
            <a:r>
              <a:rPr lang="en-US" altLang="en-US" sz="2200" i="1" u="sng" dirty="0">
                <a:latin typeface="Comic Sans MS" panose="030F0702030302020204" pitchFamily="66" charset="0"/>
                <a:cs typeface="Arial" panose="020B0604020202020204" pitchFamily="34" charset="0"/>
              </a:rPr>
              <a:t>iteratively adjusting the weights</a:t>
            </a:r>
            <a:r>
              <a:rPr lang="en-US" altLang="en-US" sz="2200" i="1" dirty="0">
                <a:solidFill>
                  <a:srgbClr val="0000FF"/>
                </a:solidFill>
                <a:latin typeface="Comic Sans MS" panose="030F0702030302020204" pitchFamily="66" charset="0"/>
                <a:cs typeface="Arial" panose="020B0604020202020204" pitchFamily="34" charset="0"/>
              </a:rPr>
              <a:t> </a:t>
            </a:r>
            <a:r>
              <a:rPr lang="en-US" altLang="en-US" sz="2200" dirty="0">
                <a:solidFill>
                  <a:srgbClr val="0000FF"/>
                </a:solidFill>
                <a:latin typeface="Arial" panose="020B0604020202020204" pitchFamily="34" charset="0"/>
                <a:cs typeface="Arial" panose="020B0604020202020204" pitchFamily="34" charset="0"/>
              </a:rPr>
              <a:t>for all of the nodes in their </a:t>
            </a:r>
            <a:r>
              <a:rPr lang="en-US" altLang="en-US" sz="2200" i="1" u="sng" dirty="0">
                <a:latin typeface="Comic Sans MS" panose="030F0702030302020204" pitchFamily="66" charset="0"/>
                <a:cs typeface="Arial" panose="020B0604020202020204" pitchFamily="34" charset="0"/>
              </a:rPr>
              <a:t>input layer</a:t>
            </a:r>
            <a:r>
              <a:rPr lang="en-US" altLang="en-US" sz="2200" i="1" dirty="0">
                <a:latin typeface="Comic Sans MS" panose="030F0702030302020204" pitchFamily="66" charset="0"/>
                <a:cs typeface="Arial" panose="020B0604020202020204" pitchFamily="34" charset="0"/>
              </a:rPr>
              <a:t> </a:t>
            </a:r>
            <a:r>
              <a:rPr lang="en-US" altLang="en-US" sz="2200" dirty="0">
                <a:solidFill>
                  <a:srgbClr val="0000FF"/>
                </a:solidFill>
                <a:latin typeface="Arial" panose="020B0604020202020204" pitchFamily="34" charset="0"/>
                <a:cs typeface="Arial" panose="020B0604020202020204" pitchFamily="34" charset="0"/>
              </a:rPr>
              <a:t>and the </a:t>
            </a:r>
            <a:r>
              <a:rPr lang="en-US" altLang="en-US" sz="2200" i="1" dirty="0">
                <a:latin typeface="Comic Sans MS" panose="030F0702030302020204" pitchFamily="66" charset="0"/>
                <a:cs typeface="Arial" panose="020B0604020202020204" pitchFamily="34" charset="0"/>
              </a:rPr>
              <a:t>hidden layer</a:t>
            </a:r>
            <a:r>
              <a:rPr lang="en-US" altLang="en-US" sz="2200" dirty="0">
                <a:solidFill>
                  <a:srgbClr val="0000FF"/>
                </a:solidFill>
                <a:latin typeface="Arial" panose="020B0604020202020204" pitchFamily="34" charset="0"/>
                <a:cs typeface="Arial" panose="020B0604020202020204" pitchFamily="34" charset="0"/>
              </a:rPr>
              <a:t>(</a:t>
            </a:r>
            <a:r>
              <a:rPr lang="en-US" altLang="en-US" sz="2200" dirty="0">
                <a:latin typeface="Comic Sans MS" panose="030F0702030302020204" pitchFamily="66" charset="0"/>
                <a:cs typeface="Arial" panose="020B0604020202020204" pitchFamily="34" charset="0"/>
              </a:rPr>
              <a:t>s</a:t>
            </a:r>
            <a:r>
              <a:rPr lang="en-US" altLang="en-US" sz="2200" dirty="0">
                <a:solidFill>
                  <a:srgbClr val="0000FF"/>
                </a:solidFill>
                <a:latin typeface="Arial" panose="020B0604020202020204" pitchFamily="34" charset="0"/>
                <a:cs typeface="Arial" panose="020B0604020202020204" pitchFamily="34" charset="0"/>
              </a:rPr>
              <a:t>) with a view toward </a:t>
            </a:r>
            <a:r>
              <a:rPr lang="en-US" altLang="en-US" sz="2200" u="sng" dirty="0">
                <a:latin typeface="Comic Sans MS" panose="030F0702030302020204" pitchFamily="66" charset="0"/>
                <a:cs typeface="Arial" panose="020B0604020202020204" pitchFamily="34" charset="0"/>
              </a:rPr>
              <a:t>minimizing</a:t>
            </a:r>
            <a:r>
              <a:rPr lang="en-US" altLang="en-US" sz="2200" dirty="0">
                <a:solidFill>
                  <a:srgbClr val="FF0000"/>
                </a:solidFill>
                <a:latin typeface="Comic Sans MS" panose="030F0702030302020204" pitchFamily="66" charset="0"/>
                <a:cs typeface="Arial" panose="020B0604020202020204" pitchFamily="34" charset="0"/>
              </a:rPr>
              <a:t> overall prediction error</a:t>
            </a:r>
            <a:r>
              <a:rPr lang="en-US" altLang="en-US" sz="2200" dirty="0">
                <a:solidFill>
                  <a:srgbClr val="0000FF"/>
                </a:solidFill>
                <a:latin typeface="Arial" panose="020B0604020202020204" pitchFamily="34" charset="0"/>
                <a:cs typeface="Arial" panose="020B0604020202020204" pitchFamily="34" charset="0"/>
              </a:rPr>
              <a:t>.</a:t>
            </a:r>
          </a:p>
          <a:p>
            <a:pPr>
              <a:lnSpc>
                <a:spcPct val="80000"/>
              </a:lnSpc>
              <a:buFont typeface="Wingdings" panose="05000000000000000000" pitchFamily="2" charset="2"/>
              <a:buChar char="§"/>
            </a:pPr>
            <a:r>
              <a:rPr lang="en-US" altLang="en-US" sz="2200" i="1" u="sng" dirty="0">
                <a:latin typeface="Comic Sans MS" panose="030F0702030302020204" pitchFamily="66" charset="0"/>
                <a:cs typeface="Arial" panose="020B0604020202020204" pitchFamily="34" charset="0"/>
              </a:rPr>
              <a:t>Each iteration</a:t>
            </a:r>
            <a:r>
              <a:rPr lang="en-US" altLang="en-US" sz="2200" i="1" dirty="0">
                <a:latin typeface="Comic Sans MS" panose="030F0702030302020204" pitchFamily="66" charset="0"/>
                <a:cs typeface="Arial" panose="020B0604020202020204" pitchFamily="34" charset="0"/>
              </a:rPr>
              <a:t> </a:t>
            </a:r>
            <a:r>
              <a:rPr lang="en-US" altLang="en-US" sz="2200" dirty="0">
                <a:solidFill>
                  <a:srgbClr val="0000FF"/>
                </a:solidFill>
                <a:latin typeface="Arial" panose="020B0604020202020204" pitchFamily="34" charset="0"/>
                <a:cs typeface="Arial" panose="020B0604020202020204" pitchFamily="34" charset="0"/>
              </a:rPr>
              <a:t>of the learning process proceeds as follows:</a:t>
            </a:r>
          </a:p>
          <a:p>
            <a:pPr marL="0" indent="0">
              <a:lnSpc>
                <a:spcPct val="80000"/>
              </a:lnSpc>
              <a:buNone/>
            </a:pPr>
            <a:endParaRPr lang="en-US" altLang="en-US" sz="2400" dirty="0">
              <a:solidFill>
                <a:srgbClr val="0000FF"/>
              </a:solidFill>
              <a:latin typeface="Arial" panose="020B0604020202020204" pitchFamily="34" charset="0"/>
              <a:cs typeface="Arial" panose="020B0604020202020204" pitchFamily="34" charset="0"/>
            </a:endParaRPr>
          </a:p>
          <a:p>
            <a:pPr marL="800100" lvl="1" indent="-457200">
              <a:lnSpc>
                <a:spcPct val="80000"/>
              </a:lnSpc>
              <a:buFont typeface="+mj-lt"/>
              <a:buAutoNum type="arabicPeriod"/>
            </a:pPr>
            <a:r>
              <a:rPr lang="en-US" altLang="en-US" sz="2000" u="sng" dirty="0">
                <a:effectLst>
                  <a:outerShdw blurRad="38100" dist="38100" dir="2700000" algn="tl">
                    <a:srgbClr val="000000">
                      <a:alpha val="43137"/>
                    </a:srgbClr>
                  </a:outerShdw>
                </a:effectLst>
                <a:latin typeface="Comic Sans MS" panose="030F0702030302020204" pitchFamily="66" charset="0"/>
                <a:cs typeface="Arial" panose="020B0604020202020204" pitchFamily="34" charset="0"/>
              </a:rPr>
              <a:t>Beginning at the input layer</a:t>
            </a:r>
            <a:r>
              <a:rPr lang="en-US" altLang="en-US" sz="2000" dirty="0">
                <a:solidFill>
                  <a:srgbClr val="0000FF"/>
                </a:solidFill>
                <a:latin typeface="Arial" panose="020B0604020202020204" pitchFamily="34" charset="0"/>
                <a:cs typeface="Arial" panose="020B0604020202020204" pitchFamily="34" charset="0"/>
              </a:rPr>
              <a:t>, one or more </a:t>
            </a:r>
            <a:r>
              <a:rPr lang="en-US" altLang="en-US" sz="2000" u="sng" dirty="0">
                <a:latin typeface="Comic Sans MS" panose="030F0702030302020204" pitchFamily="66" charset="0"/>
                <a:cs typeface="Arial" panose="020B0604020202020204" pitchFamily="34" charset="0"/>
              </a:rPr>
              <a:t>sets</a:t>
            </a:r>
            <a:r>
              <a:rPr lang="en-US" altLang="en-US" sz="2000" dirty="0">
                <a:solidFill>
                  <a:srgbClr val="0000FF"/>
                </a:solidFill>
                <a:latin typeface="Arial" panose="020B0604020202020204" pitchFamily="34" charset="0"/>
                <a:cs typeface="Arial" panose="020B0604020202020204" pitchFamily="34" charset="0"/>
              </a:rPr>
              <a:t> of </a:t>
            </a:r>
            <a:r>
              <a:rPr lang="en-US" altLang="en-US" sz="2000" u="sng" dirty="0">
                <a:latin typeface="Comic Sans MS" panose="030F0702030302020204" pitchFamily="66" charset="0"/>
                <a:cs typeface="Arial" panose="020B0604020202020204" pitchFamily="34" charset="0"/>
              </a:rPr>
              <a:t>input values</a:t>
            </a:r>
            <a:r>
              <a:rPr lang="en-US" altLang="en-US" sz="2000" dirty="0">
                <a:latin typeface="Comic Sans MS" panose="030F0702030302020204" pitchFamily="66" charset="0"/>
                <a:cs typeface="Arial" panose="020B0604020202020204" pitchFamily="34" charset="0"/>
              </a:rPr>
              <a:t> </a:t>
            </a:r>
            <a:r>
              <a:rPr lang="en-US" altLang="en-US" sz="2000" dirty="0">
                <a:solidFill>
                  <a:srgbClr val="0000FF"/>
                </a:solidFill>
                <a:latin typeface="Arial" panose="020B0604020202020204" pitchFamily="34" charset="0"/>
                <a:cs typeface="Arial" panose="020B0604020202020204" pitchFamily="34" charset="0"/>
              </a:rPr>
              <a:t>is </a:t>
            </a:r>
            <a:r>
              <a:rPr lang="en-US" altLang="en-US" sz="2000" u="sng" dirty="0">
                <a:latin typeface="Comic Sans MS" panose="030F0702030302020204" pitchFamily="66" charset="0"/>
                <a:cs typeface="Arial" panose="020B0604020202020204" pitchFamily="34" charset="0"/>
              </a:rPr>
              <a:t>passed through the network</a:t>
            </a:r>
            <a:r>
              <a:rPr lang="en-US" altLang="en-US" sz="2000" dirty="0">
                <a:solidFill>
                  <a:srgbClr val="0000FF"/>
                </a:solidFill>
                <a:latin typeface="Arial" panose="020B0604020202020204" pitchFamily="34" charset="0"/>
                <a:cs typeface="Arial" panose="020B0604020202020204" pitchFamily="34" charset="0"/>
              </a:rPr>
              <a:t>, yielding one or more </a:t>
            </a:r>
            <a:r>
              <a:rPr lang="en-US" altLang="en-US" sz="2000" u="sng" dirty="0">
                <a:solidFill>
                  <a:srgbClr val="FF0000"/>
                </a:solidFill>
                <a:latin typeface="Comic Sans MS" panose="030F0702030302020204" pitchFamily="66" charset="0"/>
                <a:cs typeface="Arial" panose="020B0604020202020204" pitchFamily="34" charset="0"/>
              </a:rPr>
              <a:t>predictions</a:t>
            </a:r>
            <a:r>
              <a:rPr lang="en-US" altLang="en-US" sz="2000" dirty="0">
                <a:solidFill>
                  <a:srgbClr val="0000FF"/>
                </a:solidFill>
                <a:latin typeface="Arial" panose="020B0604020202020204" pitchFamily="34" charset="0"/>
                <a:cs typeface="Arial" panose="020B0604020202020204" pitchFamily="34" charset="0"/>
              </a:rPr>
              <a:t> – this is called </a:t>
            </a:r>
            <a:r>
              <a:rPr lang="en-US" altLang="en-US" sz="2000" i="1" u="sng" dirty="0">
                <a:solidFill>
                  <a:srgbClr val="00B050"/>
                </a:solidFill>
                <a:latin typeface="Comic Sans MS" panose="030F0702030302020204" pitchFamily="66" charset="0"/>
                <a:cs typeface="Arial" panose="020B0604020202020204" pitchFamily="34" charset="0"/>
              </a:rPr>
              <a:t>forward propagation</a:t>
            </a:r>
            <a:r>
              <a:rPr lang="en-US" altLang="en-US" sz="2000" dirty="0">
                <a:solidFill>
                  <a:srgbClr val="0000FF"/>
                </a:solidFill>
                <a:latin typeface="Arial" panose="020B0604020202020204" pitchFamily="34" charset="0"/>
                <a:cs typeface="Arial" panose="020B0604020202020204" pitchFamily="34" charset="0"/>
              </a:rPr>
              <a:t>.</a:t>
            </a:r>
          </a:p>
          <a:p>
            <a:pPr marL="800100" lvl="1" indent="-457200">
              <a:lnSpc>
                <a:spcPct val="80000"/>
              </a:lnSpc>
              <a:buClr>
                <a:schemeClr val="bg2">
                  <a:lumMod val="10000"/>
                </a:schemeClr>
              </a:buClr>
              <a:buFont typeface="+mj-lt"/>
              <a:buAutoNum type="arabicPeriod"/>
            </a:pPr>
            <a:r>
              <a:rPr lang="en-US" altLang="en-US" sz="2000" dirty="0">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a:t>
            </a:r>
            <a:r>
              <a:rPr lang="en-US" altLang="en-US" sz="2000" dirty="0">
                <a:solidFill>
                  <a:srgbClr val="0000FF"/>
                </a:solidFill>
                <a:latin typeface="Arial" panose="020B0604020202020204" pitchFamily="34" charset="0"/>
                <a:cs typeface="Arial" panose="020B0604020202020204" pitchFamily="34" charset="0"/>
              </a:rPr>
              <a:t> amount of </a:t>
            </a:r>
            <a:r>
              <a:rPr lang="en-US" altLang="en-US" sz="2000" i="1" u="sng" dirty="0">
                <a:solidFill>
                  <a:srgbClr val="FF0000"/>
                </a:solidFill>
                <a:latin typeface="Comic Sans MS" panose="030F0702030302020204" pitchFamily="66" charset="0"/>
                <a:cs typeface="Arial" panose="020B0604020202020204" pitchFamily="34" charset="0"/>
              </a:rPr>
              <a:t>error</a:t>
            </a:r>
            <a:r>
              <a:rPr lang="en-US" altLang="en-US" sz="2000" dirty="0">
                <a:solidFill>
                  <a:srgbClr val="0000FF"/>
                </a:solidFill>
                <a:latin typeface="Arial" panose="020B0604020202020204" pitchFamily="34" charset="0"/>
                <a:cs typeface="Arial" panose="020B0604020202020204" pitchFamily="34" charset="0"/>
              </a:rPr>
              <a:t> in the prediction(s) </a:t>
            </a:r>
            <a:r>
              <a:rPr lang="en-US" altLang="en-US" sz="2000" i="1" u="sng" dirty="0">
                <a:solidFill>
                  <a:srgbClr val="FF0000"/>
                </a:solidFill>
                <a:latin typeface="Comic Sans MS" panose="030F0702030302020204" pitchFamily="66" charset="0"/>
                <a:cs typeface="Arial" panose="020B0604020202020204" pitchFamily="34" charset="0"/>
              </a:rPr>
              <a:t>is measured</a:t>
            </a:r>
            <a:r>
              <a:rPr lang="en-US" altLang="en-US" sz="2000" i="1" dirty="0">
                <a:solidFill>
                  <a:srgbClr val="0000FF"/>
                </a:solidFill>
                <a:latin typeface="Comic Sans MS" panose="030F0702030302020204" pitchFamily="66" charset="0"/>
                <a:cs typeface="Arial" panose="020B0604020202020204" pitchFamily="34" charset="0"/>
              </a:rPr>
              <a:t> </a:t>
            </a:r>
            <a:r>
              <a:rPr lang="en-US" altLang="en-US" sz="2000" dirty="0">
                <a:solidFill>
                  <a:srgbClr val="0000FF"/>
                </a:solidFill>
                <a:latin typeface="Arial" panose="020B0604020202020204" pitchFamily="34" charset="0"/>
                <a:cs typeface="Arial" panose="020B0604020202020204" pitchFamily="34" charset="0"/>
              </a:rPr>
              <a:t>at </a:t>
            </a:r>
            <a:r>
              <a:rPr lang="en-US" altLang="en-US" sz="2000" i="1" u="sng" dirty="0">
                <a:latin typeface="Comic Sans MS" panose="030F0702030302020204" pitchFamily="66" charset="0"/>
                <a:cs typeface="Arial" panose="020B0604020202020204" pitchFamily="34" charset="0"/>
              </a:rPr>
              <a:t>output layer</a:t>
            </a:r>
            <a:r>
              <a:rPr lang="en-US" altLang="en-US" sz="2000" dirty="0">
                <a:solidFill>
                  <a:srgbClr val="0000FF"/>
                </a:solidFill>
                <a:latin typeface="Arial" panose="020B0604020202020204" pitchFamily="34" charset="0"/>
                <a:cs typeface="Arial" panose="020B0604020202020204" pitchFamily="34" charset="0"/>
              </a:rPr>
              <a:t>.</a:t>
            </a:r>
          </a:p>
          <a:p>
            <a:pPr marL="800100" lvl="1" indent="-457200">
              <a:lnSpc>
                <a:spcPct val="80000"/>
              </a:lnSpc>
              <a:buFont typeface="+mj-lt"/>
              <a:buAutoNum type="arabicPeriod"/>
            </a:pPr>
            <a:r>
              <a:rPr lang="en-US" altLang="en-US" sz="2000" u="sng" dirty="0">
                <a:effectLst>
                  <a:outerShdw blurRad="38100" dist="38100" dir="2700000" algn="tl">
                    <a:srgbClr val="000000">
                      <a:alpha val="43137"/>
                    </a:srgbClr>
                  </a:outerShdw>
                </a:effectLst>
                <a:latin typeface="Comic Sans MS" panose="030F0702030302020204" pitchFamily="66" charset="0"/>
                <a:cs typeface="Arial" panose="020B0604020202020204" pitchFamily="34" charset="0"/>
              </a:rPr>
              <a:t>Working backward</a:t>
            </a:r>
            <a:r>
              <a:rPr lang="en-US" altLang="en-US" sz="2000" dirty="0">
                <a:solidFill>
                  <a:srgbClr val="0000FF"/>
                </a:solidFill>
                <a:latin typeface="Comic Sans MS" panose="030F0702030302020204" pitchFamily="66" charset="0"/>
                <a:cs typeface="Arial" panose="020B0604020202020204" pitchFamily="34" charset="0"/>
              </a:rPr>
              <a:t> </a:t>
            </a:r>
            <a:r>
              <a:rPr lang="en-US" altLang="en-US" sz="2000" dirty="0">
                <a:solidFill>
                  <a:srgbClr val="0000FF"/>
                </a:solidFill>
                <a:latin typeface="Arial" panose="020B0604020202020204" pitchFamily="34" charset="0"/>
                <a:cs typeface="Arial" panose="020B0604020202020204" pitchFamily="34" charset="0"/>
              </a:rPr>
              <a:t>from </a:t>
            </a:r>
            <a:r>
              <a:rPr lang="en-US" altLang="en-US" sz="2000" dirty="0">
                <a:latin typeface="Arial" panose="020B0604020202020204" pitchFamily="34" charset="0"/>
                <a:cs typeface="Arial" panose="020B0604020202020204" pitchFamily="34" charset="0"/>
              </a:rPr>
              <a:t>the </a:t>
            </a:r>
            <a:r>
              <a:rPr lang="en-US" altLang="en-US" sz="2000" u="sng" dirty="0">
                <a:latin typeface="Comic Sans MS" panose="030F0702030302020204" pitchFamily="66" charset="0"/>
                <a:cs typeface="Arial" panose="020B0604020202020204" pitchFamily="34" charset="0"/>
              </a:rPr>
              <a:t>output layer</a:t>
            </a:r>
            <a:r>
              <a:rPr lang="en-US" altLang="en-US" sz="2000" dirty="0">
                <a:latin typeface="Arial" panose="020B0604020202020204" pitchFamily="34" charset="0"/>
                <a:cs typeface="Arial" panose="020B0604020202020204" pitchFamily="34" charset="0"/>
              </a:rPr>
              <a:t> </a:t>
            </a:r>
            <a:r>
              <a:rPr lang="en-US" altLang="en-US" sz="2000" dirty="0">
                <a:solidFill>
                  <a:srgbClr val="0000FF"/>
                </a:solidFill>
                <a:latin typeface="Arial" panose="020B0604020202020204" pitchFamily="34" charset="0"/>
                <a:cs typeface="Arial" panose="020B0604020202020204" pitchFamily="34" charset="0"/>
              </a:rPr>
              <a:t>toward</a:t>
            </a:r>
            <a:r>
              <a:rPr lang="en-US" altLang="en-US" sz="2000" dirty="0">
                <a:latin typeface="Arial" panose="020B0604020202020204" pitchFamily="34" charset="0"/>
                <a:cs typeface="Arial" panose="020B0604020202020204" pitchFamily="34" charset="0"/>
              </a:rPr>
              <a:t> </a:t>
            </a:r>
            <a:r>
              <a:rPr lang="en-US" altLang="en-US" sz="2000" dirty="0">
                <a:solidFill>
                  <a:srgbClr val="0000FF"/>
                </a:solidFill>
                <a:latin typeface="Arial" panose="020B0604020202020204" pitchFamily="34" charset="0"/>
                <a:cs typeface="Arial" panose="020B0604020202020204" pitchFamily="34" charset="0"/>
              </a:rPr>
              <a:t>the</a:t>
            </a:r>
            <a:r>
              <a:rPr lang="en-US" altLang="en-US" sz="2000" dirty="0">
                <a:latin typeface="Arial" panose="020B0604020202020204" pitchFamily="34" charset="0"/>
                <a:cs typeface="Arial" panose="020B0604020202020204" pitchFamily="34" charset="0"/>
              </a:rPr>
              <a:t> </a:t>
            </a:r>
            <a:r>
              <a:rPr lang="en-US" altLang="en-US" sz="2000" u="sng" dirty="0">
                <a:latin typeface="Comic Sans MS" panose="030F0702030302020204" pitchFamily="66" charset="0"/>
                <a:cs typeface="Arial" panose="020B0604020202020204" pitchFamily="34" charset="0"/>
              </a:rPr>
              <a:t>input layer</a:t>
            </a:r>
            <a:r>
              <a:rPr lang="en-US" altLang="en-US" sz="2000" dirty="0">
                <a:solidFill>
                  <a:srgbClr val="0000FF"/>
                </a:solidFill>
                <a:latin typeface="Arial" panose="020B0604020202020204" pitchFamily="34" charset="0"/>
                <a:cs typeface="Arial" panose="020B0604020202020204" pitchFamily="34" charset="0"/>
              </a:rPr>
              <a:t>, the neural network uses the </a:t>
            </a:r>
            <a:r>
              <a:rPr lang="en-US" altLang="en-US" sz="2000" i="1" u="sng" dirty="0">
                <a:solidFill>
                  <a:srgbClr val="FF0000"/>
                </a:solidFill>
                <a:latin typeface="Comic Sans MS" panose="030F0702030302020204" pitchFamily="66" charset="0"/>
                <a:cs typeface="Arial" panose="020B0604020202020204" pitchFamily="34" charset="0"/>
              </a:rPr>
              <a:t>error information</a:t>
            </a:r>
            <a:r>
              <a:rPr lang="en-US" altLang="en-US" sz="2000" i="1" dirty="0">
                <a:solidFill>
                  <a:srgbClr val="FF0000"/>
                </a:solidFill>
                <a:latin typeface="Comic Sans MS" panose="030F0702030302020204" pitchFamily="66" charset="0"/>
                <a:cs typeface="Arial" panose="020B0604020202020204" pitchFamily="34" charset="0"/>
              </a:rPr>
              <a:t> </a:t>
            </a:r>
            <a:r>
              <a:rPr lang="en-US" altLang="en-US" sz="2000" dirty="0">
                <a:solidFill>
                  <a:srgbClr val="0000FF"/>
                </a:solidFill>
                <a:latin typeface="Arial" panose="020B0604020202020204" pitchFamily="34" charset="0"/>
                <a:cs typeface="Arial" panose="020B0604020202020204" pitchFamily="34" charset="0"/>
              </a:rPr>
              <a:t>to </a:t>
            </a:r>
            <a:r>
              <a:rPr lang="en-US" altLang="en-US" sz="2000" i="1" u="sng" dirty="0">
                <a:latin typeface="Comic Sans MS" panose="030F0702030302020204" pitchFamily="66" charset="0"/>
                <a:cs typeface="Arial" panose="020B0604020202020204" pitchFamily="34" charset="0"/>
              </a:rPr>
              <a:t>adjust the weights</a:t>
            </a:r>
            <a:r>
              <a:rPr lang="en-US" altLang="en-US" sz="2000" dirty="0">
                <a:latin typeface="Comic Sans MS" panose="030F0702030302020204" pitchFamily="66" charset="0"/>
                <a:cs typeface="Arial" panose="020B0604020202020204" pitchFamily="34" charset="0"/>
              </a:rPr>
              <a:t> </a:t>
            </a:r>
            <a:r>
              <a:rPr lang="en-US" altLang="en-US" sz="2000" dirty="0">
                <a:solidFill>
                  <a:srgbClr val="0000FF"/>
                </a:solidFill>
                <a:latin typeface="Arial" panose="020B0604020202020204" pitchFamily="34" charset="0"/>
                <a:cs typeface="Arial" panose="020B0604020202020204" pitchFamily="34" charset="0"/>
              </a:rPr>
              <a:t>in such a way as to reduce the error – this call </a:t>
            </a:r>
            <a:r>
              <a:rPr lang="en-US" altLang="en-US" sz="2000" i="1" u="sng" dirty="0">
                <a:solidFill>
                  <a:srgbClr val="00B050"/>
                </a:solidFill>
                <a:latin typeface="Comic Sans MS" panose="030F0702030302020204" pitchFamily="66" charset="0"/>
                <a:cs typeface="Arial" panose="020B0604020202020204" pitchFamily="34" charset="0"/>
              </a:rPr>
              <a:t>back propagation</a:t>
            </a:r>
            <a:r>
              <a:rPr lang="en-US" altLang="en-US" sz="2000" dirty="0">
                <a:solidFill>
                  <a:srgbClr val="0000FF"/>
                </a:solidFill>
                <a:latin typeface="Arial" panose="020B0604020202020204" pitchFamily="34" charset="0"/>
                <a:cs typeface="Arial" panose="020B0604020202020204" pitchFamily="34" charset="0"/>
              </a:rPr>
              <a:t>.</a:t>
            </a:r>
          </a:p>
          <a:p>
            <a:pPr marL="800100" lvl="1" indent="-457200">
              <a:lnSpc>
                <a:spcPct val="80000"/>
              </a:lnSpc>
              <a:buFont typeface="+mj-lt"/>
              <a:buAutoNum type="arabicPeriod"/>
            </a:pPr>
            <a:r>
              <a:rPr lang="en-US" altLang="en-US" sz="2000" u="sng" dirty="0">
                <a:effectLst>
                  <a:outerShdw blurRad="38100" dist="38100" dir="2700000" algn="tl">
                    <a:srgbClr val="000000">
                      <a:alpha val="43137"/>
                    </a:srgbClr>
                  </a:outerShdw>
                </a:effectLst>
                <a:latin typeface="Comic Sans MS" panose="030F0702030302020204" pitchFamily="66" charset="0"/>
                <a:cs typeface="Arial" panose="020B0604020202020204" pitchFamily="34" charset="0"/>
              </a:rPr>
              <a:t>Weights are updated</a:t>
            </a:r>
            <a:r>
              <a:rPr lang="en-US" altLang="en-US" sz="2000" dirty="0">
                <a:latin typeface="Arial" panose="020B0604020202020204" pitchFamily="34" charset="0"/>
                <a:cs typeface="Arial" panose="020B0604020202020204" pitchFamily="34" charset="0"/>
              </a:rPr>
              <a:t> </a:t>
            </a:r>
            <a:r>
              <a:rPr lang="en-US" altLang="en-US" sz="2000" dirty="0">
                <a:solidFill>
                  <a:srgbClr val="0000FF"/>
                </a:solidFill>
                <a:latin typeface="Arial" panose="020B0604020202020204" pitchFamily="34" charset="0"/>
                <a:cs typeface="Arial" panose="020B0604020202020204" pitchFamily="34" charset="0"/>
              </a:rPr>
              <a:t>using the </a:t>
            </a:r>
            <a:r>
              <a:rPr lang="en-US" altLang="en-US" sz="2000" i="1" dirty="0">
                <a:solidFill>
                  <a:srgbClr val="FFC000"/>
                </a:solidFill>
                <a:latin typeface="Comic Sans MS" panose="030F0702030302020204" pitchFamily="66" charset="0"/>
                <a:cs typeface="Arial" panose="020B0604020202020204" pitchFamily="34" charset="0"/>
              </a:rPr>
              <a:t>Stochastic Gradient Descent</a:t>
            </a:r>
            <a:r>
              <a:rPr lang="en-US" altLang="en-US" sz="2000" dirty="0">
                <a:solidFill>
                  <a:srgbClr val="0000FF"/>
                </a:solidFill>
                <a:latin typeface="Arial" panose="020B0604020202020204" pitchFamily="34" charset="0"/>
                <a:cs typeface="Arial" panose="020B0604020202020204" pitchFamily="34" charset="0"/>
              </a:rPr>
              <a:t>, or one of it many variants.</a:t>
            </a:r>
          </a:p>
          <a:p>
            <a:pPr marL="800100" lvl="1" indent="-457200">
              <a:lnSpc>
                <a:spcPct val="80000"/>
              </a:lnSpc>
              <a:buFont typeface="+mj-lt"/>
              <a:buAutoNum type="arabicPeriod"/>
            </a:pPr>
            <a:r>
              <a:rPr lang="en-US" altLang="en-US" sz="2000" u="sng" dirty="0">
                <a:latin typeface="Comic Sans MS" panose="030F0702030302020204" pitchFamily="66" charset="0"/>
                <a:cs typeface="Arial" panose="020B0604020202020204" pitchFamily="34" charset="0"/>
              </a:rPr>
              <a:t>After all of the weights have been adjusted</a:t>
            </a:r>
            <a:r>
              <a:rPr lang="en-US" altLang="en-US" sz="2000" dirty="0">
                <a:solidFill>
                  <a:srgbClr val="0000FF"/>
                </a:solidFill>
                <a:latin typeface="Arial" panose="020B0604020202020204" pitchFamily="34" charset="0"/>
                <a:cs typeface="Arial" panose="020B0604020202020204" pitchFamily="34" charset="0"/>
              </a:rPr>
              <a:t>, the </a:t>
            </a:r>
            <a:r>
              <a:rPr lang="en-US" altLang="en-US" sz="2000" u="sng" dirty="0">
                <a:effectLst>
                  <a:outerShdw blurRad="38100" dist="38100" dir="2700000" algn="tl">
                    <a:srgbClr val="000000">
                      <a:alpha val="43137"/>
                    </a:srgbClr>
                  </a:outerShdw>
                </a:effectLst>
                <a:latin typeface="Comic Sans MS" panose="030F0702030302020204" pitchFamily="66" charset="0"/>
                <a:cs typeface="Arial" panose="020B0604020202020204" pitchFamily="34" charset="0"/>
              </a:rPr>
              <a:t>process is repeated</a:t>
            </a:r>
            <a:r>
              <a:rPr lang="en-US" altLang="en-US" sz="2000" i="1" dirty="0">
                <a:latin typeface="Arial" panose="020B0604020202020204" pitchFamily="34" charset="0"/>
                <a:cs typeface="Arial" panose="020B0604020202020204" pitchFamily="34" charset="0"/>
              </a:rPr>
              <a:t> </a:t>
            </a:r>
            <a:r>
              <a:rPr lang="en-US" altLang="en-US" sz="2000" dirty="0">
                <a:solidFill>
                  <a:srgbClr val="0000FF"/>
                </a:solidFill>
                <a:latin typeface="Arial" panose="020B0604020202020204" pitchFamily="34" charset="0"/>
                <a:cs typeface="Arial" panose="020B0604020202020204" pitchFamily="34" charset="0"/>
              </a:rPr>
              <a:t>using the next </a:t>
            </a:r>
            <a:r>
              <a:rPr lang="en-US" altLang="en-US" sz="2000" u="sng" dirty="0">
                <a:latin typeface="Comic Sans MS" panose="030F0702030302020204" pitchFamily="66" charset="0"/>
                <a:cs typeface="Arial" panose="020B0604020202020204" pitchFamily="34" charset="0"/>
              </a:rPr>
              <a:t>set or sets</a:t>
            </a:r>
            <a:r>
              <a:rPr lang="en-US" altLang="en-US" sz="2000" dirty="0">
                <a:solidFill>
                  <a:srgbClr val="0000FF"/>
                </a:solidFill>
                <a:latin typeface="Arial" panose="020B0604020202020204" pitchFamily="34" charset="0"/>
                <a:cs typeface="Arial" panose="020B0604020202020204" pitchFamily="34" charset="0"/>
              </a:rPr>
              <a:t> of </a:t>
            </a:r>
            <a:r>
              <a:rPr lang="en-US" altLang="en-US" sz="2000" u="sng" dirty="0">
                <a:latin typeface="Comic Sans MS" panose="030F0702030302020204" pitchFamily="66" charset="0"/>
                <a:cs typeface="Arial" panose="020B0604020202020204" pitchFamily="34" charset="0"/>
              </a:rPr>
              <a:t>input values</a:t>
            </a:r>
            <a:r>
              <a:rPr lang="en-US" altLang="en-US" sz="2000" dirty="0">
                <a:solidFill>
                  <a:srgbClr val="0000FF"/>
                </a:solidFill>
                <a:latin typeface="Arial" panose="020B0604020202020204" pitchFamily="34" charset="0"/>
                <a:cs typeface="Arial" panose="020B0604020202020204" pitchFamily="34" charset="0"/>
              </a:rPr>
              <a:t>.</a:t>
            </a:r>
          </a:p>
        </p:txBody>
      </p:sp>
      <p:sp>
        <p:nvSpPr>
          <p:cNvPr id="10245" name="Slide Number Placeholder 1">
            <a:extLst>
              <a:ext uri="{FF2B5EF4-FFF2-40B4-BE49-F238E27FC236}">
                <a16:creationId xmlns:a16="http://schemas.microsoft.com/office/drawing/2014/main" id="{8AF2D45E-BFE6-43EC-93D4-C721C83BC0C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AD2F828-EF0E-4CAD-B210-62C04C0A8435}" type="slidenum">
              <a:rPr kumimoji="0" lang="en-GB"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GB"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2" name="Slide Number Placeholder 1">
            <a:extLst>
              <a:ext uri="{FF2B5EF4-FFF2-40B4-BE49-F238E27FC236}">
                <a16:creationId xmlns:a16="http://schemas.microsoft.com/office/drawing/2014/main" id="{3D82558E-D7A1-4263-C92B-D27952ACDE22}"/>
              </a:ext>
            </a:extLst>
          </p:cNvPr>
          <p:cNvSpPr txBox="1">
            <a:spLocks/>
          </p:cNvSpPr>
          <p:nvPr/>
        </p:nvSpPr>
        <p:spPr>
          <a:xfrm>
            <a:off x="8763000" y="6629400"/>
            <a:ext cx="381000" cy="228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defRPr/>
            </a:pPr>
            <a:fld id="{00202EFB-9B50-4085-8064-1CD2E769E676}" type="slidenum">
              <a:rPr lang="en-US" altLang="en-US" sz="1000" smtClean="0">
                <a:solidFill>
                  <a:srgbClr val="000000"/>
                </a:solidFill>
                <a:latin typeface="Times" panose="02020603050405020304" pitchFamily="18" charset="0"/>
              </a:rPr>
              <a:pPr eaLnBrk="0" hangingPunct="0">
                <a:defRPr/>
              </a:pPr>
              <a:t>38</a:t>
            </a:fld>
            <a:endParaRPr lang="en-US" altLang="en-US" sz="1000">
              <a:solidFill>
                <a:srgbClr val="000000"/>
              </a:solidFill>
              <a:latin typeface="Times"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228600" y="2857500"/>
            <a:ext cx="86868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54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rPr>
              <a:t>Training ANNs</a:t>
            </a:r>
            <a:endParaRPr kumimoji="0" lang="en-CA" sz="45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403483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a:extLst>
              <a:ext uri="{FF2B5EF4-FFF2-40B4-BE49-F238E27FC236}">
                <a16:creationId xmlns:a16="http://schemas.microsoft.com/office/drawing/2014/main" id="{70E477E9-127C-41A5-970F-8888D63A1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563" y="1071563"/>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Box 1">
            <a:extLst>
              <a:ext uri="{FF2B5EF4-FFF2-40B4-BE49-F238E27FC236}">
                <a16:creationId xmlns:a16="http://schemas.microsoft.com/office/drawing/2014/main" id="{92724998-B83A-4C0A-BB75-3A189B574C0E}"/>
              </a:ext>
            </a:extLst>
          </p:cNvPr>
          <p:cNvSpPr txBox="1">
            <a:spLocks noChangeArrowheads="1"/>
          </p:cNvSpPr>
          <p:nvPr/>
        </p:nvSpPr>
        <p:spPr bwMode="auto">
          <a:xfrm>
            <a:off x="2235200" y="1757363"/>
            <a:ext cx="689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W</a:t>
            </a:r>
            <a:r>
              <a:rPr kumimoji="0" lang="en-GB" altLang="en-US" sz="2400" b="0" i="1" u="none" strike="noStrike" kern="1200" cap="none" spc="0" normalizeH="0" baseline="-25000" noProof="0" dirty="0">
                <a:ln>
                  <a:noFill/>
                </a:ln>
                <a:solidFill>
                  <a:srgbClr val="0000FF"/>
                </a:solidFill>
                <a:effectLst/>
                <a:uLnTx/>
                <a:uFillTx/>
                <a:latin typeface="Comic Sans MS" panose="030F0702030302020204" pitchFamily="66" charset="0"/>
              </a:rPr>
              <a:t>1</a:t>
            </a: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 </a:t>
            </a:r>
          </a:p>
        </p:txBody>
      </p:sp>
      <p:sp>
        <p:nvSpPr>
          <p:cNvPr id="10246" name="TextBox 35">
            <a:extLst>
              <a:ext uri="{FF2B5EF4-FFF2-40B4-BE49-F238E27FC236}">
                <a16:creationId xmlns:a16="http://schemas.microsoft.com/office/drawing/2014/main" id="{985A0631-1647-43B8-9867-361046C97119}"/>
              </a:ext>
            </a:extLst>
          </p:cNvPr>
          <p:cNvSpPr txBox="1">
            <a:spLocks noChangeArrowheads="1"/>
          </p:cNvSpPr>
          <p:nvPr/>
        </p:nvSpPr>
        <p:spPr bwMode="auto">
          <a:xfrm>
            <a:off x="1920875" y="2824163"/>
            <a:ext cx="7216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W</a:t>
            </a:r>
            <a:r>
              <a:rPr kumimoji="0" lang="en-GB" altLang="en-US" sz="2400" b="0" i="1" u="none" strike="noStrike" kern="1200" cap="none" spc="0" normalizeH="0" baseline="-25000" noProof="0" dirty="0">
                <a:ln>
                  <a:noFill/>
                </a:ln>
                <a:solidFill>
                  <a:srgbClr val="0000FF"/>
                </a:solidFill>
                <a:effectLst/>
                <a:uLnTx/>
                <a:uFillTx/>
                <a:latin typeface="Comic Sans MS" panose="030F0702030302020204" pitchFamily="66" charset="0"/>
              </a:rPr>
              <a:t>2</a:t>
            </a: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 </a:t>
            </a:r>
          </a:p>
        </p:txBody>
      </p:sp>
      <p:sp>
        <p:nvSpPr>
          <p:cNvPr id="10247" name="TextBox 36">
            <a:extLst>
              <a:ext uri="{FF2B5EF4-FFF2-40B4-BE49-F238E27FC236}">
                <a16:creationId xmlns:a16="http://schemas.microsoft.com/office/drawing/2014/main" id="{FBA8B9D3-C5ED-495C-A46C-D1A4D1BB423A}"/>
              </a:ext>
            </a:extLst>
          </p:cNvPr>
          <p:cNvSpPr txBox="1">
            <a:spLocks noChangeArrowheads="1"/>
          </p:cNvSpPr>
          <p:nvPr/>
        </p:nvSpPr>
        <p:spPr bwMode="auto">
          <a:xfrm>
            <a:off x="1917700" y="3971925"/>
            <a:ext cx="7216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W</a:t>
            </a:r>
            <a:r>
              <a:rPr kumimoji="0" lang="en-GB" altLang="en-US" sz="2400" b="0" i="1" u="none" strike="noStrike" kern="1200" cap="none" spc="0" normalizeH="0" baseline="-25000" noProof="0" dirty="0">
                <a:ln>
                  <a:noFill/>
                </a:ln>
                <a:solidFill>
                  <a:srgbClr val="0000FF"/>
                </a:solidFill>
                <a:effectLst/>
                <a:uLnTx/>
                <a:uFillTx/>
                <a:latin typeface="Comic Sans MS" panose="030F0702030302020204" pitchFamily="66" charset="0"/>
              </a:rPr>
              <a:t>3</a:t>
            </a: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 </a:t>
            </a:r>
          </a:p>
        </p:txBody>
      </p:sp>
      <p:sp>
        <p:nvSpPr>
          <p:cNvPr id="10248" name="TextBox 2">
            <a:extLst>
              <a:ext uri="{FF2B5EF4-FFF2-40B4-BE49-F238E27FC236}">
                <a16:creationId xmlns:a16="http://schemas.microsoft.com/office/drawing/2014/main" id="{BB689F57-2CA0-4966-9FFD-1A567983589C}"/>
              </a:ext>
            </a:extLst>
          </p:cNvPr>
          <p:cNvSpPr txBox="1">
            <a:spLocks noChangeArrowheads="1"/>
          </p:cNvSpPr>
          <p:nvPr/>
        </p:nvSpPr>
        <p:spPr bwMode="auto">
          <a:xfrm>
            <a:off x="4057650" y="2827338"/>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p>
        </p:txBody>
      </p:sp>
      <p:sp>
        <p:nvSpPr>
          <p:cNvPr id="10249" name="TextBox 39">
            <a:extLst>
              <a:ext uri="{FF2B5EF4-FFF2-40B4-BE49-F238E27FC236}">
                <a16:creationId xmlns:a16="http://schemas.microsoft.com/office/drawing/2014/main" id="{FE3FFE07-B8F3-4751-956B-7976A368D9FD}"/>
              </a:ext>
            </a:extLst>
          </p:cNvPr>
          <p:cNvSpPr txBox="1">
            <a:spLocks noChangeArrowheads="1"/>
          </p:cNvSpPr>
          <p:nvPr/>
        </p:nvSpPr>
        <p:spPr bwMode="auto">
          <a:xfrm>
            <a:off x="488950" y="5124450"/>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a:t>
            </a:r>
          </a:p>
        </p:txBody>
      </p:sp>
      <p:sp>
        <p:nvSpPr>
          <p:cNvPr id="10250" name="TextBox 39">
            <a:extLst>
              <a:ext uri="{FF2B5EF4-FFF2-40B4-BE49-F238E27FC236}">
                <a16:creationId xmlns:a16="http://schemas.microsoft.com/office/drawing/2014/main" id="{18BA40AA-43B3-4560-B02F-F492E222967A}"/>
              </a:ext>
            </a:extLst>
          </p:cNvPr>
          <p:cNvSpPr txBox="1">
            <a:spLocks noChangeArrowheads="1"/>
          </p:cNvSpPr>
          <p:nvPr/>
        </p:nvSpPr>
        <p:spPr bwMode="auto">
          <a:xfrm>
            <a:off x="477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-2.5</a:t>
            </a:r>
          </a:p>
        </p:txBody>
      </p:sp>
      <p:sp>
        <p:nvSpPr>
          <p:cNvPr id="10251" name="TextBox 39">
            <a:extLst>
              <a:ext uri="{FF2B5EF4-FFF2-40B4-BE49-F238E27FC236}">
                <a16:creationId xmlns:a16="http://schemas.microsoft.com/office/drawing/2014/main" id="{70343FC7-DF25-4D01-A9BA-653EBD0BC845}"/>
              </a:ext>
            </a:extLst>
          </p:cNvPr>
          <p:cNvSpPr txBox="1">
            <a:spLocks noChangeArrowheads="1"/>
          </p:cNvSpPr>
          <p:nvPr/>
        </p:nvSpPr>
        <p:spPr bwMode="auto">
          <a:xfrm>
            <a:off x="488950" y="841375"/>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-0.06</a:t>
            </a:r>
          </a:p>
        </p:txBody>
      </p:sp>
      <p:sp>
        <p:nvSpPr>
          <p:cNvPr id="12" name="Slide Number Placeholder 1">
            <a:extLst>
              <a:ext uri="{FF2B5EF4-FFF2-40B4-BE49-F238E27FC236}">
                <a16:creationId xmlns:a16="http://schemas.microsoft.com/office/drawing/2014/main" id="{8E0BE766-1483-4F0A-80E1-1C330D855B09}"/>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a:rPr>
              <a:pPr marL="0" marR="0" lvl="0" indent="0" algn="r" defTabSz="914400" rtl="0" eaLnBrk="0" fontAlgn="auto" latinLnBrk="0" hangingPunct="0">
                <a:lnSpc>
                  <a:spcPct val="100000"/>
                </a:lnSpc>
                <a:spcBef>
                  <a:spcPts val="0"/>
                </a:spcBef>
                <a:spcAft>
                  <a:spcPts val="0"/>
                </a:spcAft>
                <a:buClrTx/>
                <a:buSzTx/>
                <a:buFontTx/>
                <a:buNone/>
                <a:tabLst/>
                <a:defRPr/>
              </a:pPr>
              <a:t>4</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Arial"/>
            </a:endParaRPr>
          </a:p>
        </p:txBody>
      </p:sp>
      <p:sp>
        <p:nvSpPr>
          <p:cNvPr id="14" name="TextBox 13">
            <a:extLst>
              <a:ext uri="{FF2B5EF4-FFF2-40B4-BE49-F238E27FC236}">
                <a16:creationId xmlns:a16="http://schemas.microsoft.com/office/drawing/2014/main" id="{124A9545-F236-BF29-463A-430F3C3179FD}"/>
              </a:ext>
            </a:extLst>
          </p:cNvPr>
          <p:cNvSpPr txBox="1"/>
          <p:nvPr/>
        </p:nvSpPr>
        <p:spPr>
          <a:xfrm>
            <a:off x="2657856" y="5774810"/>
            <a:ext cx="4572000" cy="400110"/>
          </a:xfrm>
          <a:prstGeom prst="rect">
            <a:avLst/>
          </a:prstGeom>
          <a:solidFill>
            <a:srgbClr val="FFFFCC"/>
          </a:solidFill>
          <a:ln w="22225">
            <a:solidFill>
              <a:schemeClr val="tx1"/>
            </a:solidFill>
          </a:ln>
        </p:spPr>
        <p:txBody>
          <a:bodyPr wrap="square">
            <a:spAutoFit/>
          </a:bodyPr>
          <a:lstStyle/>
          <a:p>
            <a:pPr algn="ctr"/>
            <a:r>
              <a:rPr lang="en-US" sz="2000" dirty="0">
                <a:solidFill>
                  <a:srgbClr val="FF0000"/>
                </a:solidFill>
                <a:latin typeface="Comic Sans MS" panose="030F0702030302020204" pitchFamily="66" charset="0"/>
              </a:rPr>
              <a:t>What is the output of the Neuron?</a:t>
            </a:r>
          </a:p>
        </p:txBody>
      </p:sp>
      <p:sp>
        <p:nvSpPr>
          <p:cNvPr id="15" name="Rectangle 2">
            <a:extLst>
              <a:ext uri="{FF2B5EF4-FFF2-40B4-BE49-F238E27FC236}">
                <a16:creationId xmlns:a16="http://schemas.microsoft.com/office/drawing/2014/main" id="{79D01365-3AB8-681D-BE4B-EF74C62B31D8}"/>
              </a:ext>
            </a:extLst>
          </p:cNvPr>
          <p:cNvSpPr txBox="1">
            <a:spLocks noChangeArrowheads="1"/>
          </p:cNvSpPr>
          <p:nvPr>
            <p:custDataLst>
              <p:tags r:id="rId1"/>
            </p:custDataLst>
          </p:nvPr>
        </p:nvSpPr>
        <p:spPr>
          <a:xfrm>
            <a:off x="0" y="0"/>
            <a:ext cx="9144000" cy="70167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The Output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6" grpId="0"/>
      <p:bldP spid="10247" grpId="0"/>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DF23AB-AB9B-4738-829A-35E51D560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612" y="3352800"/>
            <a:ext cx="3076575" cy="1162050"/>
          </a:xfrm>
          <a:prstGeom prst="rect">
            <a:avLst/>
          </a:prstGeom>
          <a:solidFill>
            <a:srgbClr val="FFFFCC"/>
          </a:solidFill>
          <a:ln w="38100">
            <a:solidFill>
              <a:srgbClr val="FF0000"/>
            </a:solidFill>
          </a:ln>
        </p:spPr>
      </p:pic>
      <p:sp>
        <p:nvSpPr>
          <p:cNvPr id="80" name="Title 1"/>
          <p:cNvSpPr txBox="1">
            <a:spLocks/>
          </p:cNvSpPr>
          <p:nvPr/>
        </p:nvSpPr>
        <p:spPr>
          <a:xfrm>
            <a:off x="0" y="1"/>
            <a:ext cx="9144000" cy="762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Training Machine Learning</a:t>
            </a:r>
          </a:p>
        </p:txBody>
      </p:sp>
      <p:sp>
        <p:nvSpPr>
          <p:cNvPr id="19" name="Slide Number Placeholder 1">
            <a:extLst>
              <a:ext uri="{FF2B5EF4-FFF2-40B4-BE49-F238E27FC236}">
                <a16:creationId xmlns:a16="http://schemas.microsoft.com/office/drawing/2014/main" id="{ABEAA236-401D-482B-B5EE-4A5B121251AA}"/>
              </a:ext>
            </a:extLst>
          </p:cNvPr>
          <p:cNvSpPr txBox="1">
            <a:spLocks/>
          </p:cNvSpPr>
          <p:nvPr/>
        </p:nvSpPr>
        <p:spPr bwMode="auto">
          <a:xfrm>
            <a:off x="8686800" y="6629400"/>
            <a:ext cx="457200" cy="22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40</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 name="Rectangle 1">
            <a:extLst>
              <a:ext uri="{FF2B5EF4-FFF2-40B4-BE49-F238E27FC236}">
                <a16:creationId xmlns:a16="http://schemas.microsoft.com/office/drawing/2014/main" id="{15B68B73-4277-41E1-B61C-85B2A1EF3C08}"/>
              </a:ext>
            </a:extLst>
          </p:cNvPr>
          <p:cNvSpPr/>
          <p:nvPr/>
        </p:nvSpPr>
        <p:spPr>
          <a:xfrm>
            <a:off x="135577" y="865144"/>
            <a:ext cx="8763000" cy="238526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A </a:t>
            </a:r>
            <a:r>
              <a:rPr kumimoji="0" lang="en-US" sz="2400" b="0" i="0" u="sng" strike="noStrike" kern="1200" cap="none" spc="0" normalizeH="0" baseline="0" noProof="0" dirty="0">
                <a:ln>
                  <a:noFill/>
                </a:ln>
                <a:solidFill>
                  <a:srgbClr val="FF0000"/>
                </a:solidFill>
                <a:effectLst/>
                <a:uLnTx/>
                <a:uFillTx/>
                <a:latin typeface="Comic Sans MS" panose="030F0702030302020204" pitchFamily="66" charset="0"/>
                <a:ea typeface="Calibri" panose="020F0502020204030204" pitchFamily="34" charset="0"/>
              </a:rPr>
              <a:t>Loss function</a:t>
            </a:r>
            <a:r>
              <a:rPr kumimoji="0"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mn-cs"/>
              </a:rPr>
              <a:t> </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is a function that tells us, how good is our neural network for a certain task.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The intuitive way to do it is, take each training example, pass through the network to get the number, </a:t>
            </a:r>
            <a:r>
              <a:rPr kumimoji="0" lang="en-US" sz="2400" b="0" i="1" u="sng" strike="noStrike" kern="1200" cap="none" spc="0" normalizeH="0" baseline="0" noProof="0" dirty="0">
                <a:ln>
                  <a:noFill/>
                </a:ln>
                <a:uLnTx/>
                <a:uFillTx/>
                <a:latin typeface="Comic Sans MS" panose="030F0702030302020204" pitchFamily="66" charset="0"/>
                <a:ea typeface="Calibri" panose="020F0502020204030204" pitchFamily="34" charset="0"/>
              </a:rPr>
              <a:t>subtract it </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from the </a:t>
            </a:r>
            <a:r>
              <a:rPr lang="en-US" sz="2400" i="1" dirty="0">
                <a:solidFill>
                  <a:srgbClr val="00B050"/>
                </a:solidFill>
                <a:latin typeface="Comic Sans MS" panose="030F0702030302020204" pitchFamily="66" charset="0"/>
                <a:ea typeface="Calibri" panose="020F0502020204030204" pitchFamily="34" charset="0"/>
              </a:rPr>
              <a:t>label</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we wanted to get </a:t>
            </a:r>
            <a:r>
              <a:rPr kumimoji="0" lang="en-US" sz="2400" b="0" i="1" u="sng" strike="noStrike" kern="1200" cap="none" spc="0" normalizeH="0" baseline="0" noProof="0" dirty="0">
                <a:ln>
                  <a:noFill/>
                </a:ln>
                <a:uLnTx/>
                <a:uFillTx/>
                <a:latin typeface="Comic Sans MS" panose="030F0702030302020204" pitchFamily="66" charset="0"/>
                <a:ea typeface="Calibri" panose="020F0502020204030204" pitchFamily="34" charset="0"/>
              </a:rPr>
              <a:t>and square it</a:t>
            </a:r>
            <a:r>
              <a:rPr kumimoji="0" lang="en-US" sz="2400" b="0" i="1" strike="noStrike" kern="1200" cap="none" spc="0" normalizeH="0" baseline="0" noProof="0" dirty="0">
                <a:ln>
                  <a:noFill/>
                </a:ln>
                <a:uLnTx/>
                <a:uFillTx/>
                <a:latin typeface="Comic Sans MS" panose="030F0702030302020204" pitchFamily="66" charset="0"/>
                <a:ea typeface="Calibri" panose="020F0502020204030204" pitchFamily="34" charset="0"/>
              </a:rPr>
              <a:t>    </a:t>
            </a:r>
            <a:r>
              <a:rPr kumimoji="0" lang="en-US" sz="2400" b="0" i="0"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sym typeface="Wingdings" panose="05000000000000000000" pitchFamily="2" charset="2"/>
              </a:rPr>
              <a:t> </a:t>
            </a:r>
            <a:r>
              <a:rPr kumimoji="0" lang="en-US" sz="2400" b="0" i="1"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sym typeface="Wingdings" panose="05000000000000000000" pitchFamily="2" charset="2"/>
              </a:rPr>
              <a:t>Mean Square Error</a:t>
            </a:r>
            <a:r>
              <a:rPr kumimoji="0" lang="en-US" sz="2400" b="0" i="0"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(because negative numbers are just as bad as positives).</a:t>
            </a:r>
          </a:p>
        </p:txBody>
      </p:sp>
      <p:sp>
        <p:nvSpPr>
          <p:cNvPr id="6" name="Rectangle 5">
            <a:extLst>
              <a:ext uri="{FF2B5EF4-FFF2-40B4-BE49-F238E27FC236}">
                <a16:creationId xmlns:a16="http://schemas.microsoft.com/office/drawing/2014/main" id="{B33C53A8-FF7B-4875-AAA7-B4FCBDE3EFFE}"/>
              </a:ext>
            </a:extLst>
          </p:cNvPr>
          <p:cNvSpPr/>
          <p:nvPr/>
        </p:nvSpPr>
        <p:spPr>
          <a:xfrm>
            <a:off x="295275" y="4362259"/>
            <a:ext cx="8763000" cy="180049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Where, </a:t>
            </a:r>
          </a:p>
          <a:p>
            <a:pPr marL="742950" lvl="1" indent="-285750">
              <a:spcAft>
                <a:spcPts val="600"/>
              </a:spcAft>
              <a:buFont typeface="Arial" panose="020B0604020202020204" pitchFamily="34" charset="0"/>
              <a:buChar char="•"/>
              <a:defRPr/>
            </a:pPr>
            <a:r>
              <a:rPr kumimoji="0" lang="en-US" sz="2400" b="0" i="0" u="none" strike="noStrike" kern="1200" cap="none" spc="0" normalizeH="0" baseline="0" noProof="0" dirty="0">
                <a:ln>
                  <a:noFill/>
                </a:ln>
                <a:solidFill>
                  <a:srgbClr val="00B050"/>
                </a:solidFill>
                <a:effectLst/>
                <a:uLnTx/>
                <a:uFillTx/>
                <a:latin typeface="Comic Sans MS" panose="030F0702030302020204" pitchFamily="66" charset="0"/>
                <a:ea typeface="Calibri" panose="020F0502020204030204" pitchFamily="34" charset="0"/>
              </a:rPr>
              <a:t>y</a:t>
            </a:r>
            <a:r>
              <a:rPr kumimoji="0" lang="en-US" sz="2400" b="0" i="0" u="none" strike="noStrike" kern="1200" cap="none" spc="0" normalizeH="0" baseline="-25000" noProof="0" dirty="0">
                <a:ln>
                  <a:noFill/>
                </a:ln>
                <a:solidFill>
                  <a:srgbClr val="00B050"/>
                </a:solidFill>
                <a:effectLst/>
                <a:uLnTx/>
                <a:uFillTx/>
                <a:latin typeface="Comic Sans MS" panose="030F0702030302020204" pitchFamily="66" charset="0"/>
                <a:ea typeface="Calibri" panose="020F0502020204030204" pitchFamily="34" charset="0"/>
              </a:rPr>
              <a:t>i</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stands for the </a:t>
            </a:r>
            <a:r>
              <a:rPr kumimoji="0" lang="en-US" sz="2400" b="0" i="0" u="none" strike="noStrike" kern="1200" cap="none" spc="0" normalizeH="0" baseline="0" noProof="0" dirty="0">
                <a:ln>
                  <a:noFill/>
                </a:ln>
                <a:solidFill>
                  <a:srgbClr val="00B050"/>
                </a:solidFill>
                <a:effectLst/>
                <a:uLnTx/>
                <a:uFillTx/>
                <a:latin typeface="Comic Sans MS" panose="030F0702030302020204" pitchFamily="66" charset="0"/>
                <a:ea typeface="Calibri" panose="020F0502020204030204" pitchFamily="34" charset="0"/>
              </a:rPr>
              <a:t>actual label</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a:t>
            </a:r>
          </a:p>
          <a:p>
            <a:pPr marL="742950" lvl="1" indent="-285750">
              <a:spcAft>
                <a:spcPts val="600"/>
              </a:spcAft>
              <a:buFont typeface="Arial" panose="020B0604020202020204" pitchFamily="34" charset="0"/>
              <a:buChar char="•"/>
              <a:defRPr/>
            </a:pPr>
            <a:r>
              <a:rPr lang="en-US" sz="2400" dirty="0">
                <a:solidFill>
                  <a:srgbClr val="0000FF"/>
                </a:solidFill>
                <a:latin typeface="Calibri" panose="020F0502020204030204" pitchFamily="34" charset="0"/>
                <a:ea typeface="Calibri" panose="020F0502020204030204" pitchFamily="34" charset="0"/>
              </a:rPr>
              <a:t>     is the </a:t>
            </a:r>
            <a:r>
              <a:rPr lang="en-US" sz="2400" i="1" dirty="0">
                <a:latin typeface="Comic Sans MS" panose="030F0702030302020204" pitchFamily="66" charset="0"/>
                <a:ea typeface="Calibri" panose="020F0502020204030204" pitchFamily="34" charset="0"/>
              </a:rPr>
              <a:t>prediction</a:t>
            </a:r>
          </a:p>
          <a:p>
            <a:pPr marL="742950" lvl="1" indent="-285750">
              <a:spcAft>
                <a:spcPts val="600"/>
              </a:spcAft>
              <a:buFont typeface="Arial" panose="020B0604020202020204" pitchFamily="34" charset="0"/>
              <a:buChar char="•"/>
              <a:defRPr/>
            </a:pPr>
            <a:r>
              <a:rPr kumimoji="0" lang="en-US" sz="2400" b="0" i="0" u="none" strike="noStrike" kern="1200" cap="none" spc="0" normalizeH="0" baseline="0" noProof="0" dirty="0" err="1">
                <a:ln>
                  <a:noFill/>
                </a:ln>
                <a:effectLst/>
                <a:uLnTx/>
                <a:uFillTx/>
                <a:latin typeface="Comic Sans MS" panose="030F0702030302020204" pitchFamily="66" charset="0"/>
                <a:ea typeface="Calibri" panose="020F0502020204030204" pitchFamily="34" charset="0"/>
              </a:rPr>
              <a:t>i</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is  </a:t>
            </a:r>
            <a:r>
              <a:rPr kumimoji="0" lang="en-US" sz="2400" b="0" i="0" u="none" strike="noStrike" kern="1200" cap="none" spc="0" normalizeH="0" baseline="0" noProof="0" dirty="0">
                <a:ln>
                  <a:noFill/>
                </a:ln>
                <a:effectLst/>
                <a:uLnTx/>
                <a:uFillTx/>
                <a:latin typeface="Comic Sans MS" panose="030F0702030302020204" pitchFamily="66" charset="0"/>
                <a:ea typeface="Calibri" panose="020F0502020204030204" pitchFamily="34" charset="0"/>
              </a:rPr>
              <a:t>index</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of a training example.</a:t>
            </a:r>
          </a:p>
        </p:txBody>
      </p:sp>
      <p:pic>
        <p:nvPicPr>
          <p:cNvPr id="8" name="Picture 2">
            <a:extLst>
              <a:ext uri="{FF2B5EF4-FFF2-40B4-BE49-F238E27FC236}">
                <a16:creationId xmlns:a16="http://schemas.microsoft.com/office/drawing/2014/main" id="{D471DC22-A263-CB50-B93D-D0947CC9B3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63" t="33205" r="9907" b="37906"/>
          <a:stretch/>
        </p:blipFill>
        <p:spPr bwMode="auto">
          <a:xfrm>
            <a:off x="1114795" y="5224033"/>
            <a:ext cx="311331"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03F41F-2EE4-292E-F89A-8DF7BA5918AC}"/>
              </a:ext>
            </a:extLst>
          </p:cNvPr>
          <p:cNvSpPr txBox="1"/>
          <p:nvPr/>
        </p:nvSpPr>
        <p:spPr>
          <a:xfrm>
            <a:off x="297804" y="6293815"/>
            <a:ext cx="8472191" cy="461665"/>
          </a:xfrm>
          <a:prstGeom prst="rect">
            <a:avLst/>
          </a:prstGeom>
          <a:solidFill>
            <a:srgbClr val="FFFFCC"/>
          </a:solidFill>
          <a:ln w="22225">
            <a:solidFill>
              <a:schemeClr val="tx1"/>
            </a:solidFill>
          </a:ln>
        </p:spPr>
        <p:txBody>
          <a:bodyPr wrap="none" rtlCol="0">
            <a:spAutoFit/>
          </a:bodyPr>
          <a:lstStyle/>
          <a:p>
            <a:pPr algn="ctr"/>
            <a:r>
              <a:rPr lang="en-US" sz="2400" dirty="0">
                <a:solidFill>
                  <a:srgbClr val="FF0000"/>
                </a:solidFill>
                <a:latin typeface="Comic Sans MS" panose="030F0702030302020204" pitchFamily="66" charset="0"/>
              </a:rPr>
              <a:t>The above loss function is suitable for what type of task?</a:t>
            </a:r>
          </a:p>
        </p:txBody>
      </p:sp>
    </p:spTree>
    <p:extLst>
      <p:ext uri="{BB962C8B-B14F-4D97-AF65-F5344CB8AC3E}">
        <p14:creationId xmlns:p14="http://schemas.microsoft.com/office/powerpoint/2010/main" val="400615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343" y="0"/>
            <a:ext cx="9109974"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Loss functions and output</a:t>
            </a:r>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1" u="none" strike="noStrike" kern="1200" cap="none" spc="0" normalizeH="0" baseline="0" noProof="0" dirty="0">
                <a:ln>
                  <a:noFill/>
                </a:ln>
                <a:solidFill>
                  <a:srgbClr val="E68230"/>
                </a:solidFill>
                <a:effectLst/>
                <a:uLnTx/>
                <a:uFillTx/>
                <a:latin typeface="Comic Sans MS" panose="030F0702030302020204" pitchFamily="66" charset="0"/>
              </a:rPr>
              <a:t>Classification</a:t>
            </a:r>
            <a:endParaRPr kumimoji="0" lang="el-GR" sz="1800" i="1" u="none" strike="noStrike" kern="1200" cap="none" spc="0" normalizeH="0" baseline="0" noProof="0" dirty="0">
              <a:ln>
                <a:noFill/>
              </a:ln>
              <a:solidFill>
                <a:srgbClr val="E68230"/>
              </a:solidFill>
              <a:effectLst/>
              <a:uLnTx/>
              <a:uFillTx/>
              <a:latin typeface="Comic Sans MS" panose="030F0702030302020204" pitchFamily="66" charset="0"/>
            </a:endParaRPr>
          </a:p>
        </p:txBody>
      </p:sp>
      <p:sp>
        <p:nvSpPr>
          <p:cNvPr id="17" name="TextBox 16"/>
          <p:cNvSpPr txBox="1"/>
          <p:nvPr/>
        </p:nvSpPr>
        <p:spPr>
          <a:xfrm>
            <a:off x="6201442" y="1053128"/>
            <a:ext cx="151515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1" u="none" strike="noStrike" kern="1200" cap="none" spc="0" normalizeH="0" baseline="0" noProof="0" dirty="0">
                <a:ln>
                  <a:noFill/>
                </a:ln>
                <a:solidFill>
                  <a:srgbClr val="E68230"/>
                </a:solidFill>
                <a:effectLst/>
                <a:uLnTx/>
                <a:uFillTx/>
                <a:latin typeface="Comic Sans MS" panose="030F0702030302020204" pitchFamily="66" charset="0"/>
              </a:rPr>
              <a:t>Regression</a:t>
            </a:r>
            <a:endParaRPr kumimoji="0" lang="el-GR" sz="1800" i="1" u="none" strike="noStrike" kern="1200" cap="none" spc="0" normalizeH="0" baseline="0" noProof="0" dirty="0">
              <a:ln>
                <a:noFill/>
              </a:ln>
              <a:solidFill>
                <a:srgbClr val="E68230"/>
              </a:solidFill>
              <a:effectLst/>
              <a:uLnTx/>
              <a:uFillTx/>
              <a:latin typeface="Comic Sans MS" panose="030F0702030302020204" pitchFamily="66" charset="0"/>
            </a:endParaRPr>
          </a:p>
        </p:txBody>
      </p:sp>
      <p:sp>
        <p:nvSpPr>
          <p:cNvPr id="18" name="Ορθογώνιο 17"/>
          <p:cNvSpPr/>
          <p:nvPr/>
        </p:nvSpPr>
        <p:spPr>
          <a:xfrm>
            <a:off x="354605" y="1680577"/>
            <a:ext cx="1170513"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00FF"/>
                </a:solidFill>
                <a:effectLst/>
                <a:uLnTx/>
                <a:uFillTx/>
                <a:latin typeface="Comic Sans MS" panose="030F0702030302020204" pitchFamily="66" charset="0"/>
              </a:rPr>
              <a:t>Training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00FF"/>
                </a:solidFill>
                <a:effectLst/>
                <a:uLnTx/>
                <a:uFillTx/>
                <a:latin typeface="Comic Sans MS" panose="030F0702030302020204" pitchFamily="66" charset="0"/>
              </a:rPr>
              <a:t>examples</a:t>
            </a:r>
            <a:endParaRPr kumimoji="0" lang="el-GR" sz="1800" i="1" u="none" strike="noStrike" kern="1200" cap="none" spc="0" normalizeH="0" baseline="0" noProof="0" dirty="0">
              <a:ln>
                <a:noFill/>
              </a:ln>
              <a:solidFill>
                <a:srgbClr val="0000FF"/>
              </a:solidFill>
              <a:effectLst/>
              <a:uLnTx/>
              <a:uFillTx/>
              <a:latin typeface="Comic Sans MS" panose="030F0702030302020204" pitchFamily="66" charset="0"/>
            </a:endParaRPr>
          </a:p>
        </p:txBody>
      </p:sp>
      <p:sp>
        <p:nvSpPr>
          <p:cNvPr id="19" name="TextBox 18"/>
          <p:cNvSpPr txBox="1"/>
          <p:nvPr/>
        </p:nvSpPr>
        <p:spPr>
          <a:xfrm>
            <a:off x="1812228" y="1715571"/>
            <a:ext cx="330137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x {class_1, ..., </a:t>
            </a:r>
            <a:r>
              <a:rPr kumimoji="0" lang="en-US" sz="1800" b="0" i="0" u="none" strike="noStrike" kern="1200" cap="none" spc="0" normalizeH="0" baseline="0" noProof="0" dirty="0" err="1">
                <a:ln>
                  <a:noFill/>
                </a:ln>
                <a:solidFill>
                  <a:srgbClr val="222222"/>
                </a:solidFill>
                <a:effectLst/>
                <a:uLnTx/>
                <a:uFillTx/>
                <a:latin typeface="Century Gothic"/>
                <a:ea typeface="+mn-ea"/>
                <a:cs typeface="+mn-cs"/>
              </a:rPr>
              <a:t>class_n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(one-hot encoding)</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0" name="Ορθογώνιο 19"/>
          <p:cNvSpPr/>
          <p:nvPr/>
        </p:nvSpPr>
        <p:spPr>
          <a:xfrm>
            <a:off x="5777848" y="1723111"/>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x 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m</a:t>
            </a:r>
            <a:endParaRPr kumimoji="0" lang="en-US" sz="1800" b="0" i="0" u="none" strike="noStrike" kern="1200" cap="none" spc="0" normalizeH="0" baseline="0" noProof="0" dirty="0">
              <a:ln>
                <a:noFill/>
              </a:ln>
              <a:solidFill>
                <a:srgbClr val="222222"/>
              </a:solidFill>
              <a:effectLst/>
              <a:uLnTx/>
              <a:uFillTx/>
              <a:latin typeface="Century Gothic"/>
              <a:ea typeface="+mn-ea"/>
              <a:cs typeface="+mn-cs"/>
            </a:endParaRPr>
          </a:p>
        </p:txBody>
      </p:sp>
      <p:sp>
        <p:nvSpPr>
          <p:cNvPr id="21" name="Ορθογώνιο 20"/>
          <p:cNvSpPr/>
          <p:nvPr/>
        </p:nvSpPr>
        <p:spPr>
          <a:xfrm>
            <a:off x="204217" y="2939994"/>
            <a:ext cx="1321196"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B050"/>
                </a:solidFill>
                <a:effectLst/>
                <a:uLnTx/>
                <a:uFillTx/>
                <a:latin typeface="Comic Sans MS" panose="030F0702030302020204" pitchFamily="66" charset="0"/>
              </a:rPr>
              <a:t>Activation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B050"/>
                </a:solidFill>
                <a:effectLst/>
                <a:uLnTx/>
                <a:uFillTx/>
                <a:latin typeface="Comic Sans MS" panose="030F0702030302020204" pitchFamily="66" charset="0"/>
              </a:rPr>
              <a:t>Function</a:t>
            </a:r>
          </a:p>
        </p:txBody>
      </p:sp>
      <p:sp>
        <p:nvSpPr>
          <p:cNvPr id="22" name="TextBox 21"/>
          <p:cNvSpPr txBox="1"/>
          <p:nvPr/>
        </p:nvSpPr>
        <p:spPr>
          <a:xfrm>
            <a:off x="1572420" y="2669103"/>
            <a:ext cx="3825080"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Soft-max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entury Gothic"/>
                <a:ea typeface="+mn-ea"/>
                <a:cs typeface="+mn-cs"/>
              </a:rPr>
              <a:t> [map </a:t>
            </a:r>
            <a:r>
              <a:rPr kumimoji="0" lang="en-US" sz="16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600" b="0" i="0" u="none" strike="noStrike" kern="1200" cap="none" spc="0" normalizeH="0" baseline="30000" noProof="0" dirty="0">
                <a:ln>
                  <a:noFill/>
                </a:ln>
                <a:solidFill>
                  <a:srgbClr val="222222"/>
                </a:solidFill>
                <a:effectLst/>
                <a:uLnTx/>
                <a:uFillTx/>
                <a:latin typeface="Century Gothic"/>
                <a:ea typeface="+mn-ea"/>
                <a:cs typeface="+mn-cs"/>
              </a:rPr>
              <a:t>n </a:t>
            </a:r>
            <a:r>
              <a:rPr kumimoji="0" lang="en-US" sz="1600" b="0" i="0" u="none" strike="noStrike" kern="1200" cap="none" spc="0" normalizeH="0" baseline="0" noProof="0" dirty="0">
                <a:ln>
                  <a:noFill/>
                </a:ln>
                <a:solidFill>
                  <a:srgbClr val="222222"/>
                </a:solidFill>
                <a:effectLst/>
                <a:uLnTx/>
                <a:uFillTx/>
                <a:latin typeface="Century Gothic"/>
                <a:ea typeface="+mn-ea"/>
                <a:cs typeface="+mn-cs"/>
              </a:rPr>
              <a:t>to a probability distribution]</a:t>
            </a:r>
            <a:endParaRPr kumimoji="0" lang="el-GR" sz="16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3" name="Ορθογώνιο 22"/>
          <p:cNvSpPr/>
          <p:nvPr/>
        </p:nvSpPr>
        <p:spPr>
          <a:xfrm>
            <a:off x="5777848" y="2678668"/>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omic Sans MS" panose="030F0702030302020204" pitchFamily="66" charset="0"/>
              </a:rPr>
              <a:t>Linear (Identity) </a:t>
            </a:r>
          </a:p>
        </p:txBody>
      </p:sp>
      <p:sp>
        <p:nvSpPr>
          <p:cNvPr id="24" name="Ορθογώνιο 23"/>
          <p:cNvSpPr/>
          <p:nvPr/>
        </p:nvSpPr>
        <p:spPr>
          <a:xfrm>
            <a:off x="296095" y="4442547"/>
            <a:ext cx="1104790"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i="1" dirty="0">
                <a:solidFill>
                  <a:srgbClr val="FF0000"/>
                </a:solidFill>
                <a:latin typeface="Comic Sans MS" panose="030F0702030302020204" pitchFamily="66" charset="0"/>
              </a:rPr>
              <a:t>L</a:t>
            </a:r>
            <a:r>
              <a:rPr kumimoji="0" lang="en-US" sz="1800" i="1" u="none" strike="noStrike" kern="1200" cap="none" spc="0" normalizeH="0" baseline="0" noProof="0" dirty="0" err="1">
                <a:ln>
                  <a:noFill/>
                </a:ln>
                <a:solidFill>
                  <a:srgbClr val="FF0000"/>
                </a:solidFill>
                <a:effectLst/>
                <a:uLnTx/>
                <a:uFillTx/>
                <a:latin typeface="Comic Sans MS" panose="030F0702030302020204" pitchFamily="66" charset="0"/>
              </a:rPr>
              <a:t>oss</a:t>
            </a:r>
            <a:endParaRPr kumimoji="0" lang="en-US" sz="1800" i="1" u="none" strike="noStrike" kern="1200" cap="none" spc="0" normalizeH="0" baseline="0" noProof="0" dirty="0">
              <a:ln>
                <a:noFill/>
              </a:ln>
              <a:solidFill>
                <a:srgbClr val="FF0000"/>
              </a:solidFill>
              <a:effectLst/>
              <a:uLnTx/>
              <a:uFillTx/>
              <a:latin typeface="Comic Sans MS" panose="030F0702030302020204" pitchFamily="66"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Cross-entropy</a:t>
            </a:r>
            <a:endParaRPr kumimoji="0" lang="el-GR" sz="1800" b="0" i="0" u="none" strike="noStrike" kern="1200" cap="none" spc="0" normalizeH="0" baseline="0" noProof="0" dirty="0">
              <a:ln>
                <a:noFill/>
              </a:ln>
              <a:solidFill>
                <a:prstClr val="black"/>
              </a:solidFill>
              <a:effectLst/>
              <a:uLnTx/>
              <a:uFillTx/>
              <a:latin typeface="Comic Sans MS" panose="030F0702030302020204" pitchFamily="66" charset="0"/>
            </a:endParaRPr>
          </a:p>
        </p:txBody>
      </p:sp>
      <p:sp>
        <p:nvSpPr>
          <p:cNvPr id="26" name="Ορθογώνιο 25"/>
          <p:cNvSpPr/>
          <p:nvPr/>
        </p:nvSpPr>
        <p:spPr>
          <a:xfrm>
            <a:off x="5777848" y="4455328"/>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omic Sans MS" panose="030F0702030302020204" pitchFamily="66" charset="0"/>
              </a:rPr>
              <a:t>Mean Squared Error</a:t>
            </a: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400" b="0" i="0" u="none" strike="noStrike" kern="1200" cap="none" spc="0" normalizeH="0" baseline="0" noProof="0" dirty="0">
                <a:ln>
                  <a:noFill/>
                </a:ln>
                <a:solidFill>
                  <a:prstClr val="black"/>
                </a:solidFill>
                <a:effectLst/>
                <a:uLnTx/>
                <a:uFillTx/>
                <a:latin typeface="Century Gothic"/>
                <a:ea typeface="+mn-ea"/>
                <a:cs typeface="+mn-cs"/>
              </a:rPr>
              <a:t>f(x)=x</a:t>
            </a:r>
          </a:p>
        </p:txBody>
      </p:sp>
      <mc:AlternateContent xmlns:mc="http://schemas.openxmlformats.org/markup-compatibility/2006" xmlns:a14="http://schemas.microsoft.com/office/drawing/2010/main">
        <mc:Choice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𝐾</m:t>
                              </m:r>
                            </m:sup>
                            <m:e>
                              <m:d>
                                <m:dPr>
                                  <m:begChr m:val="["/>
                                  <m:endChr m:val="]"/>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𝑦</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sup>
                                  </m:sSubSup>
                                  <m:func>
                                    <m:func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400" b="0" i="0" u="none" strike="noStrike" kern="1200" cap="none" spc="0" normalizeH="0" baseline="0" noProof="0" smtClean="0">
                                          <a:ln>
                                            <a:noFill/>
                                          </a:ln>
                                          <a:solidFill>
                                            <a:prstClr val="black"/>
                                          </a:solidFill>
                                          <a:effectLst/>
                                          <a:uLnTx/>
                                          <a:uFillTx/>
                                          <a:latin typeface="Cambria Math" charset="0"/>
                                          <a:ea typeface="+mn-ea"/>
                                          <a:cs typeface="+mn-cs"/>
                                        </a:rPr>
                                        <m:t>log</m:t>
                                      </m:r>
                                    </m:fName>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𝑦</m:t>
                                              </m:r>
                                            </m:e>
                                          </m:acc>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sup>
                                      </m:sSub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d>
                                        <m:d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b>
                                              <m:r>
                                                <a:rPr kumimoji="0" lang="en-US" sz="1400" b="0" i="1" u="none" strike="noStrike" kern="1200" cap="none" spc="0" normalizeH="0" baseline="0" noProof="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bSup>
                                        </m:e>
                                      </m:d>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 </m:t>
                                      </m:r>
                                    </m:e>
                                  </m:func>
                                  <m:func>
                                    <m:func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400" b="0" i="0" u="none" strike="noStrike" kern="1200" cap="none" spc="0" normalizeH="0" baseline="0" noProof="0">
                                          <a:ln>
                                            <a:noFill/>
                                          </a:ln>
                                          <a:solidFill>
                                            <a:prstClr val="black"/>
                                          </a:solidFill>
                                          <a:effectLst/>
                                          <a:uLnTx/>
                                          <a:uFillTx/>
                                          <a:latin typeface="Cambria Math" charset="0"/>
                                          <a:ea typeface="+mn-ea"/>
                                          <a:cs typeface="+mn-cs"/>
                                        </a:rPr>
                                        <m:t>log</m:t>
                                      </m:r>
                                    </m:fName>
                                    <m:e>
                                      <m:d>
                                        <m:d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1− </m:t>
                                          </m:r>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b>
                                              <m:r>
                                                <a:rPr kumimoji="0" lang="en-US" sz="1400" b="0" i="1" u="none" strike="noStrike" kern="1200" cap="none" spc="0" normalizeH="0" baseline="0" noProof="0">
                                                  <a:ln>
                                                    <a:noFill/>
                                                  </a:ln>
                                                  <a:solidFill>
                                                    <a:prstClr val="black"/>
                                                  </a:solidFill>
                                                  <a:effectLst/>
                                                  <a:uLnTx/>
                                                  <a:uFillTx/>
                                                  <a:latin typeface="Cambria Math" charset="0"/>
                                                  <a:ea typeface="+mn-ea"/>
                                                  <a:cs typeface="+mn-cs"/>
                                                </a:rPr>
                                                <m:t>𝑘</m:t>
                                              </m:r>
                                            </m:sub>
                                            <m:sup>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e>
                                              </m:d>
                                            </m:sup>
                                          </m:sSubSup>
                                        </m:e>
                                      </m:d>
                                    </m:e>
                                  </m:func>
                                </m:e>
                              </m:d>
                            </m:e>
                          </m:nary>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 </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sSup>
                            <m:sSup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pPr>
                            <m:e>
                              <m:d>
                                <m:dPr>
                                  <m:ctrlPr>
                                    <a:rPr kumimoji="0" lang="mr-IN" sz="14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sSup>
                                    <m:sSupPr>
                                      <m:ctrlPr>
                                        <a:rPr kumimoji="0" lang="is-I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e>
                              </m:d>
                            </m:e>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2</m:t>
                              </m:r>
                            </m:sup>
                          </m:sSup>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 </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d>
                            <m:dPr>
                              <m:begChr m:val="|"/>
                              <m:endChr m:val="|"/>
                              <m:ctrlPr>
                                <a:rPr kumimoji="0" lang="hr-HR"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is-I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e>
                          </m:d>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omic Sans MS" panose="030F0702030302020204" pitchFamily="66" charset="0"/>
              </a:rPr>
              <a:t>Mean Absolute Error</a:t>
            </a:r>
          </a:p>
        </p:txBody>
      </p:sp>
      <p:sp>
        <p:nvSpPr>
          <p:cNvPr id="27" name="Slide Number Placeholder 1">
            <a:extLst>
              <a:ext uri="{FF2B5EF4-FFF2-40B4-BE49-F238E27FC236}">
                <a16:creationId xmlns:a16="http://schemas.microsoft.com/office/drawing/2014/main" id="{A3C93C9C-3F00-4180-90D1-7CA79EBF09C7}"/>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41</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cxnSp>
        <p:nvCxnSpPr>
          <p:cNvPr id="3" name="Straight Connector 2">
            <a:extLst>
              <a:ext uri="{FF2B5EF4-FFF2-40B4-BE49-F238E27FC236}">
                <a16:creationId xmlns:a16="http://schemas.microsoft.com/office/drawing/2014/main" id="{87F8581D-4FC9-41F5-9B76-FA9503DC7DEB}"/>
              </a:ext>
            </a:extLst>
          </p:cNvPr>
          <p:cNvCxnSpPr/>
          <p:nvPr/>
        </p:nvCxnSpPr>
        <p:spPr>
          <a:xfrm>
            <a:off x="22683" y="2514600"/>
            <a:ext cx="9098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5E77E2-025C-BB89-2618-4D624D9F4920}"/>
              </a:ext>
            </a:extLst>
          </p:cNvPr>
          <p:cNvCxnSpPr/>
          <p:nvPr/>
        </p:nvCxnSpPr>
        <p:spPr>
          <a:xfrm>
            <a:off x="45366" y="4267200"/>
            <a:ext cx="9098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6AF910-F51F-31D6-9D3C-58CDA8C1FE9C}"/>
              </a:ext>
            </a:extLst>
          </p:cNvPr>
          <p:cNvCxnSpPr/>
          <p:nvPr/>
        </p:nvCxnSpPr>
        <p:spPr>
          <a:xfrm>
            <a:off x="22683" y="1419739"/>
            <a:ext cx="9098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8B6B84-FBC2-D798-D03A-61F14CF041EF}"/>
              </a:ext>
            </a:extLst>
          </p:cNvPr>
          <p:cNvCxnSpPr/>
          <p:nvPr/>
        </p:nvCxnSpPr>
        <p:spPr>
          <a:xfrm>
            <a:off x="45366" y="6450628"/>
            <a:ext cx="90986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Ευθεία γραμμή σύνδεσης 13">
            <a:extLst>
              <a:ext uri="{FF2B5EF4-FFF2-40B4-BE49-F238E27FC236}">
                <a16:creationId xmlns:a16="http://schemas.microsoft.com/office/drawing/2014/main" id="{2E1C0D80-5A6B-A5AC-0769-07816E80C360}"/>
              </a:ext>
            </a:extLst>
          </p:cNvPr>
          <p:cNvCxnSpPr>
            <a:cxnSpLocks/>
          </p:cNvCxnSpPr>
          <p:nvPr/>
        </p:nvCxnSpPr>
        <p:spPr>
          <a:xfrm flipH="1">
            <a:off x="1666435" y="1418206"/>
            <a:ext cx="20152" cy="283558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903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3" grpId="0"/>
      <p:bldP spid="25" grpId="0"/>
      <p:bldP spid="26" grpId="0"/>
      <p:bldP spid="35" grpId="0"/>
      <p:bldP spid="38" grpId="0"/>
      <p:bldP spid="41" grpId="0"/>
      <p:bldP spid="42" grpId="0"/>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0" y="1"/>
            <a:ext cx="9144000" cy="762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Training Machine Learning</a:t>
            </a:r>
          </a:p>
        </p:txBody>
      </p:sp>
      <p:sp>
        <p:nvSpPr>
          <p:cNvPr id="19" name="Slide Number Placeholder 1">
            <a:extLst>
              <a:ext uri="{FF2B5EF4-FFF2-40B4-BE49-F238E27FC236}">
                <a16:creationId xmlns:a16="http://schemas.microsoft.com/office/drawing/2014/main" id="{ABEAA236-401D-482B-B5EE-4A5B121251AA}"/>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42</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 name="Rectangle 1">
            <a:extLst>
              <a:ext uri="{FF2B5EF4-FFF2-40B4-BE49-F238E27FC236}">
                <a16:creationId xmlns:a16="http://schemas.microsoft.com/office/drawing/2014/main" id="{15B68B73-4277-41E1-B61C-85B2A1EF3C08}"/>
              </a:ext>
            </a:extLst>
          </p:cNvPr>
          <p:cNvSpPr/>
          <p:nvPr/>
        </p:nvSpPr>
        <p:spPr>
          <a:xfrm>
            <a:off x="0" y="914400"/>
            <a:ext cx="9144000" cy="535531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When we start off with our neural network, we </a:t>
            </a:r>
            <a:r>
              <a:rPr kumimoji="0" lang="en-US" sz="2400" b="0" i="1" u="sng"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initialize our weights randomly</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Obviously, it </a:t>
            </a:r>
            <a:r>
              <a:rPr kumimoji="0" lang="en-US" sz="2400" b="0" i="1" u="sng" strike="noStrike" kern="1200" cap="none" spc="0" normalizeH="0" baseline="0" noProof="0" dirty="0">
                <a:ln>
                  <a:noFill/>
                </a:ln>
                <a:solidFill>
                  <a:srgbClr val="0000FF"/>
                </a:solidFill>
                <a:effectLst/>
                <a:uLnTx/>
                <a:uFillTx/>
                <a:latin typeface="Comic Sans MS" panose="030F0702030302020204" pitchFamily="66" charset="0"/>
                <a:ea typeface="Calibri" panose="020F0502020204030204" pitchFamily="34" charset="0"/>
              </a:rPr>
              <a:t>won’t give you good results</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In the process of training, we want to </a:t>
            </a:r>
            <a:r>
              <a:rPr kumimoji="0" lang="en-US" sz="2400" b="0" i="1" u="sng" strike="noStrike" kern="1200" cap="none" spc="0" normalizeH="0" baseline="0" noProof="0" dirty="0">
                <a:ln>
                  <a:noFill/>
                </a:ln>
                <a:uLnTx/>
                <a:uFillTx/>
                <a:latin typeface="Comic Sans MS" panose="030F0702030302020204" pitchFamily="66" charset="0"/>
                <a:ea typeface="Calibri" panose="020F0502020204030204" pitchFamily="34" charset="0"/>
              </a:rPr>
              <a:t>start with</a:t>
            </a:r>
            <a:r>
              <a:rPr kumimoji="0" lang="en-US" sz="2400" b="0" i="1" strike="noStrike" kern="1200" cap="none" spc="0" normalizeH="0" baseline="0" noProof="0" dirty="0">
                <a:ln>
                  <a:noFill/>
                </a:ln>
                <a:uLnTx/>
                <a:uFillTx/>
                <a:latin typeface="Comic Sans MS" panose="030F0702030302020204" pitchFamily="66" charset="0"/>
                <a:ea typeface="Calibri" panose="020F0502020204030204" pitchFamily="34" charset="0"/>
              </a:rPr>
              <a:t> </a:t>
            </a:r>
            <a:r>
              <a:rPr kumimoji="0" lang="en-US" sz="2400" b="0" i="1" strike="noStrike" kern="1200" cap="none" spc="0" normalizeH="0" baseline="0" noProof="0" dirty="0">
                <a:ln>
                  <a:noFill/>
                </a:ln>
                <a:solidFill>
                  <a:srgbClr val="0000FF"/>
                </a:solidFill>
                <a:uLnTx/>
                <a:uFillTx/>
                <a:latin typeface="Comic Sans MS" panose="030F0702030302020204" pitchFamily="66" charset="0"/>
                <a:ea typeface="Calibri" panose="020F0502020204030204" pitchFamily="34" charset="0"/>
              </a:rPr>
              <a:t>a </a:t>
            </a:r>
            <a:r>
              <a:rPr kumimoji="0" lang="en-US" sz="2400" b="0" i="1" u="sng"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rPr>
              <a:t>bad performing </a:t>
            </a:r>
            <a:r>
              <a:rPr kumimoji="0" lang="en-US" sz="2400" b="0" i="1" u="sng" strike="noStrike" kern="1200" cap="none" spc="0" normalizeH="0" baseline="0" noProof="0" dirty="0">
                <a:ln>
                  <a:noFill/>
                </a:ln>
                <a:solidFill>
                  <a:srgbClr val="0000FF"/>
                </a:solidFill>
                <a:uLnTx/>
                <a:uFillTx/>
                <a:latin typeface="Comic Sans MS" panose="030F0702030302020204" pitchFamily="66" charset="0"/>
                <a:ea typeface="Calibri" panose="020F0502020204030204" pitchFamily="34" charset="0"/>
              </a:rPr>
              <a:t>neural network</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and </a:t>
            </a:r>
            <a:r>
              <a:rPr kumimoji="0" lang="en-US" sz="2400" b="0" i="0" u="sng" strike="noStrike" kern="1200" cap="none" spc="0" normalizeH="0" baseline="0" noProof="0" dirty="0">
                <a:ln>
                  <a:noFill/>
                </a:ln>
                <a:effectLst/>
                <a:uLnTx/>
                <a:uFillTx/>
                <a:latin typeface="Comic Sans MS" panose="030F0702030302020204" pitchFamily="66" charset="0"/>
                <a:ea typeface="Calibri" panose="020F0502020204030204" pitchFamily="34" charset="0"/>
              </a:rPr>
              <a:t>wind up </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with </a:t>
            </a:r>
            <a:r>
              <a:rPr kumimoji="0" lang="en-US" sz="2400" b="0" i="0" u="none" strike="noStrike" kern="1200" cap="none" spc="0" normalizeH="0" baseline="0" noProof="0" dirty="0">
                <a:ln>
                  <a:noFill/>
                </a:ln>
                <a:solidFill>
                  <a:srgbClr val="0000FF"/>
                </a:solidFill>
                <a:effectLst/>
                <a:uLnTx/>
                <a:uFillTx/>
                <a:latin typeface="Comic Sans MS" panose="030F0702030302020204" pitchFamily="66" charset="0"/>
                <a:ea typeface="Calibri" panose="020F0502020204030204" pitchFamily="34" charset="0"/>
              </a:rPr>
              <a:t>network with </a:t>
            </a:r>
            <a:r>
              <a:rPr kumimoji="0" lang="en-US" sz="2400" b="0" i="0" u="sng" strike="noStrike" kern="1200" cap="none" spc="0" normalizeH="0" baseline="0" noProof="0" dirty="0">
                <a:ln>
                  <a:noFill/>
                </a:ln>
                <a:solidFill>
                  <a:srgbClr val="00B050"/>
                </a:solidFill>
                <a:effectLst/>
                <a:uLnTx/>
                <a:uFillTx/>
                <a:latin typeface="Comic Sans MS" panose="030F0702030302020204" pitchFamily="66" charset="0"/>
                <a:ea typeface="Calibri" panose="020F0502020204030204" pitchFamily="34" charset="0"/>
              </a:rPr>
              <a:t>high accuracy</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In terms of </a:t>
            </a:r>
            <a:r>
              <a:rPr kumimoji="0" lang="en-US" sz="2400" b="0" i="1" u="sng"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rPr>
              <a:t>loss function</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we want our </a:t>
            </a:r>
            <a:r>
              <a:rPr kumimoji="0" lang="en-US" sz="2400" b="0" i="1" u="sng" strike="noStrike" kern="1200" cap="none" spc="0" normalizeH="0" baseline="0" noProof="0" dirty="0">
                <a:ln>
                  <a:noFill/>
                </a:ln>
                <a:solidFill>
                  <a:srgbClr val="FF0000"/>
                </a:solidFill>
                <a:effectLst/>
                <a:uLnTx/>
                <a:uFillTx/>
                <a:latin typeface="Comic Sans MS" panose="030F0702030302020204" pitchFamily="66" charset="0"/>
                <a:ea typeface="Calibri" panose="020F0502020204030204" pitchFamily="34" charset="0"/>
              </a:rPr>
              <a:t>loss function </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to be much lower in the </a:t>
            </a:r>
            <a:r>
              <a:rPr kumimoji="0" lang="en-US" sz="2400" b="0" i="1" u="sng"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end of training</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a:t>
            </a:r>
            <a:r>
              <a:rPr kumimoji="0" lang="en-US" sz="2400" b="0" i="0" u="none" strike="noStrike" kern="1200" cap="none" spc="0" normalizeH="0" baseline="0" noProof="0" dirty="0">
                <a:ln>
                  <a:noFill/>
                </a:ln>
                <a:solidFill>
                  <a:srgbClr val="0000FF"/>
                </a:solidFill>
                <a:effectLst/>
                <a:uLnTx/>
                <a:uFillTx/>
                <a:latin typeface="Comic Sans MS" panose="030F0702030302020204" pitchFamily="66" charset="0"/>
                <a:ea typeface="Calibri" panose="020F0502020204030204" pitchFamily="34" charset="0"/>
              </a:rPr>
              <a:t>Indicates it is learning</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srgbClr val="0000FF"/>
                </a:solidFill>
                <a:effectLst/>
                <a:uLnTx/>
                <a:uFillTx/>
                <a:latin typeface="Comic Sans MS" panose="030F0702030302020204" pitchFamily="66" charset="0"/>
                <a:ea typeface="Calibri" panose="020F0502020204030204" pitchFamily="34" charset="0"/>
              </a:rPr>
              <a:t>Improving the network </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is possible, because we can change its “mapping function” by </a:t>
            </a:r>
            <a:r>
              <a:rPr kumimoji="0" lang="en-US" sz="2400" b="0" i="1" u="sng"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adjusting weights</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We want to find another function that performs better than the initial one.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The problem of </a:t>
            </a:r>
            <a:r>
              <a:rPr kumimoji="0" lang="en-US" sz="2400" b="0" i="0" u="sng" strike="noStrike" kern="1200" cap="none" spc="0" normalizeH="0" baseline="0" noProof="0" dirty="0">
                <a:ln>
                  <a:noFill/>
                </a:ln>
                <a:effectLst/>
                <a:uLnTx/>
                <a:uFillTx/>
                <a:latin typeface="Comic Sans MS" panose="030F0702030302020204" pitchFamily="66" charset="0"/>
                <a:ea typeface="Calibri" panose="020F0502020204030204" pitchFamily="34" charset="0"/>
              </a:rPr>
              <a:t>training is equivalent </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to the problem of </a:t>
            </a:r>
            <a:r>
              <a:rPr kumimoji="0" lang="en-US" sz="2400" b="0" i="1" u="none"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minimizing</a:t>
            </a:r>
            <a:r>
              <a:rPr kumimoji="0" lang="en-US" sz="24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a:t>
            </a:r>
            <a:r>
              <a:rPr kumimoji="0" lang="en-US" sz="2400" b="0" i="1" u="sng"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rPr>
              <a:t>the loss function</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Why </a:t>
            </a:r>
            <a:r>
              <a:rPr kumimoji="0" lang="en-US" sz="2400" b="0" i="1" u="sng" strike="noStrike" kern="1200" cap="none" spc="0" normalizeH="0" baseline="0" noProof="0" dirty="0">
                <a:ln>
                  <a:noFill/>
                </a:ln>
                <a:uLnTx/>
                <a:uFillTx/>
                <a:latin typeface="Comic Sans MS" panose="030F0702030302020204" pitchFamily="66" charset="0"/>
                <a:ea typeface="Calibri" panose="020F0502020204030204" pitchFamily="34" charset="0"/>
              </a:rPr>
              <a:t>minimize</a:t>
            </a:r>
            <a:r>
              <a:rPr kumimoji="0" lang="en-US" sz="2400" b="0" i="0" u="none" strike="noStrike" kern="120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a:t>
            </a:r>
            <a:r>
              <a:rPr kumimoji="0" lang="en-US" sz="2400" b="0" i="1" u="none"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rPr>
              <a:t>loss</a:t>
            </a:r>
            <a:r>
              <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rPr>
              <a:t>?</a:t>
            </a:r>
          </a:p>
          <a:p>
            <a:pPr marL="742950" lvl="1" indent="-285750">
              <a:spcAft>
                <a:spcPts val="600"/>
              </a:spcAft>
              <a:buFont typeface="Arial" panose="020B0604020202020204" pitchFamily="34" charset="0"/>
              <a:buChar char="•"/>
              <a:defRPr/>
            </a:pPr>
            <a:r>
              <a:rPr lang="en-US" sz="2400" noProof="0" dirty="0">
                <a:latin typeface="Comic Sans MS" panose="030F0702030302020204" pitchFamily="66" charset="0"/>
                <a:ea typeface="Calibri" panose="020F0502020204030204" pitchFamily="34" charset="0"/>
              </a:rPr>
              <a:t>Reduce the error </a:t>
            </a:r>
            <a:r>
              <a:rPr lang="en-US" sz="2400" noProof="0" dirty="0">
                <a:solidFill>
                  <a:srgbClr val="0000FF"/>
                </a:solidFill>
                <a:latin typeface="Calibri" panose="020F0502020204030204" pitchFamily="34" charset="0"/>
                <a:ea typeface="Calibri" panose="020F0502020204030204" pitchFamily="34" charset="0"/>
              </a:rPr>
              <a:t>thus </a:t>
            </a:r>
            <a:r>
              <a:rPr lang="en-US" sz="2400" noProof="0" dirty="0">
                <a:solidFill>
                  <a:srgbClr val="00B050"/>
                </a:solidFill>
                <a:latin typeface="Comic Sans MS" panose="030F0702030302020204" pitchFamily="66" charset="0"/>
                <a:ea typeface="Calibri" panose="020F0502020204030204" pitchFamily="34" charset="0"/>
              </a:rPr>
              <a:t>improve prediction </a:t>
            </a:r>
            <a:r>
              <a:rPr lang="en-US" sz="2400" noProof="0" dirty="0">
                <a:solidFill>
                  <a:srgbClr val="0000FF"/>
                </a:solidFill>
                <a:latin typeface="Calibri" panose="020F0502020204030204" pitchFamily="34" charset="0"/>
                <a:ea typeface="Calibri" panose="020F0502020204030204" pitchFamily="34" charset="0"/>
              </a:rPr>
              <a:t>capability.</a:t>
            </a:r>
            <a:endParaRPr kumimoji="0" lang="en-US" sz="24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155574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3999" cy="6858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ANN Training</a:t>
            </a:r>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a:ea typeface="+mn-ea"/>
                <a:cs typeface="+mn-cs"/>
              </a:rPr>
              <a:t>Sample labeled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a:ea typeface="+mn-ea"/>
                <a:cs typeface="+mn-cs"/>
              </a:rPr>
              <a:t>(</a:t>
            </a:r>
            <a:r>
              <a:rPr kumimoji="0" lang="en-US" sz="2000" b="1" i="0" u="none" strike="noStrike" kern="1200" cap="none" spc="0" normalizeH="0" baseline="0" noProof="0" dirty="0">
                <a:ln>
                  <a:noFill/>
                </a:ln>
                <a:solidFill>
                  <a:prstClr val="white"/>
                </a:solidFill>
                <a:effectLst/>
                <a:uLnTx/>
                <a:uFillTx/>
                <a:latin typeface="Century Gothic"/>
                <a:ea typeface="+mn-ea"/>
                <a:cs typeface="+mn-cs"/>
              </a:rPr>
              <a:t>batch</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Forward</a:t>
            </a:r>
            <a:r>
              <a:rPr kumimoji="0" lang="en-US" sz="2000" b="0" i="0" u="none" strike="noStrike" kern="1200" cap="none" spc="0" normalizeH="0" baseline="0" noProof="0" dirty="0">
                <a:ln>
                  <a:noFill/>
                </a:ln>
                <a:solidFill>
                  <a:prstClr val="white"/>
                </a:solidFill>
                <a:effectLst/>
                <a:uLnTx/>
                <a:uFillTx/>
                <a:latin typeface="Century Gothic"/>
                <a:ea typeface="+mn-ea"/>
                <a:cs typeface="+mn-cs"/>
              </a:rPr>
              <a:t> </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it through the network, get predictions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Back-propagate</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 the errors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Update</a:t>
            </a:r>
            <a:r>
              <a:rPr kumimoji="0" lang="en-US" sz="2000" b="0" i="0" u="none" strike="noStrike" kern="1200" cap="none" spc="0" normalizeH="0" baseline="0" noProof="0" dirty="0">
                <a:ln>
                  <a:noFill/>
                </a:ln>
                <a:solidFill>
                  <a:prstClr val="white"/>
                </a:solidFill>
                <a:effectLst/>
                <a:uLnTx/>
                <a:uFillTx/>
                <a:latin typeface="Century Gothic"/>
                <a:ea typeface="+mn-ea"/>
                <a:cs typeface="+mn-cs"/>
              </a:rPr>
              <a:t> </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the network weights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Optimize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(min. or max.) </a:t>
                </a: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objective/cost function </a:t>
                </a:r>
                <a14:m>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charset="0"/>
                        <a:ea typeface="+mn-ea"/>
                        <a:cs typeface="+mn-cs"/>
                      </a:rPr>
                      <m:t>𝑱</m:t>
                    </m:r>
                    <m:r>
                      <a:rPr kumimoji="0" lang="en-US" sz="1800" b="1" i="1" u="none" strike="noStrike" kern="1200" cap="none" spc="0" normalizeH="0" baseline="0" noProof="0" smtClean="0">
                        <a:ln>
                          <a:noFill/>
                        </a:ln>
                        <a:solidFill>
                          <a:srgbClr val="FF0000"/>
                        </a:solidFill>
                        <a:effectLst/>
                        <a:uLnTx/>
                        <a:uFillTx/>
                        <a:latin typeface="Cambria Math" charset="0"/>
                        <a:ea typeface="+mn-ea"/>
                        <a:cs typeface="+mn-cs"/>
                      </a:rPr>
                      <m:t>(</m:t>
                    </m:r>
                    <m:r>
                      <a:rPr kumimoji="0" lang="el-GR" sz="1800" b="1" i="1" u="none" strike="noStrike" kern="1200" cap="none" spc="0" normalizeH="0" baseline="0" noProof="0" smtClean="0">
                        <a:ln>
                          <a:noFill/>
                        </a:ln>
                        <a:solidFill>
                          <a:srgbClr val="FF0000"/>
                        </a:solidFill>
                        <a:effectLst/>
                        <a:uLnTx/>
                        <a:uFillTx/>
                        <a:latin typeface="Cambria Math" charset="0"/>
                        <a:ea typeface="+mn-ea"/>
                        <a:cs typeface="+mn-cs"/>
                      </a:rPr>
                      <m:t>𝜽</m:t>
                    </m:r>
                    <m:r>
                      <a:rPr kumimoji="0" lang="el-GR" sz="1800" b="1" i="1" u="none" strike="noStrike" kern="1200" cap="none" spc="0" normalizeH="0" baseline="0" noProof="0" smtClean="0">
                        <a:ln>
                          <a:noFill/>
                        </a:ln>
                        <a:solidFill>
                          <a:srgbClr val="FF0000"/>
                        </a:solidFill>
                        <a:effectLst/>
                        <a:uLnTx/>
                        <a:uFillTx/>
                        <a:latin typeface="Cambria Math" charset="0"/>
                        <a:ea typeface="+mn-ea"/>
                        <a:cs typeface="+mn-cs"/>
                      </a:rPr>
                      <m:t>)</m:t>
                    </m:r>
                  </m:oMath>
                </a14:m>
                <a:endParaRPr kumimoji="0" lang="en-US" sz="1800" b="1" i="0" u="none" strike="noStrike" kern="1200" cap="none" spc="0" normalizeH="0" baseline="0" noProof="0" dirty="0">
                  <a:ln>
                    <a:noFill/>
                  </a:ln>
                  <a:solidFill>
                    <a:srgbClr val="FF0000"/>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Generate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error signal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that </a:t>
                </a:r>
                <a:r>
                  <a:rPr kumimoji="0" lang="en-US" sz="1800" b="0" i="1" u="none" strike="noStrike" kern="1200" cap="none" spc="0" normalizeH="0" baseline="0" noProof="0" dirty="0">
                    <a:ln>
                      <a:noFill/>
                    </a:ln>
                    <a:solidFill>
                      <a:prstClr val="black"/>
                    </a:solidFill>
                    <a:effectLst/>
                    <a:uLnTx/>
                    <a:uFillTx/>
                    <a:latin typeface="Comic Sans MS" panose="030F0702030302020204" pitchFamily="66" charset="0"/>
                  </a:rPr>
                  <a:t>measures difference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between </a:t>
                </a:r>
                <a:r>
                  <a:rPr kumimoji="0" lang="en-US" sz="1800" b="0" i="0" u="none" strike="noStrike" kern="1200" cap="none" spc="0" normalizeH="0" baseline="0" noProof="0" dirty="0">
                    <a:ln>
                      <a:noFill/>
                    </a:ln>
                    <a:solidFill>
                      <a:srgbClr val="0000FF"/>
                    </a:solidFill>
                    <a:effectLst/>
                    <a:uLnTx/>
                    <a:uFillTx/>
                    <a:latin typeface="Comic Sans MS" panose="030F0702030302020204" pitchFamily="66" charset="0"/>
                  </a:rPr>
                  <a:t>predictions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and </a:t>
                </a:r>
                <a:r>
                  <a:rPr kumimoji="0" lang="en-US" sz="1800" b="0" i="0" u="none" strike="noStrike" kern="1200" cap="none" spc="0" normalizeH="0" baseline="0" noProof="0" dirty="0">
                    <a:ln>
                      <a:noFill/>
                    </a:ln>
                    <a:solidFill>
                      <a:srgbClr val="00B050"/>
                    </a:solidFill>
                    <a:effectLst/>
                    <a:uLnTx/>
                    <a:uFillTx/>
                    <a:latin typeface="Comic Sans MS" panose="030F0702030302020204" pitchFamily="66" charset="0"/>
                  </a:rPr>
                  <a:t>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a:blip r:embed="rId5"/>
                <a:stretch>
                  <a:fillRect l="-829" t="-3947" b="-9868"/>
                </a:stretch>
              </a:blipFill>
            </p:spPr>
            <p:txBody>
              <a:bodyPr/>
              <a:lstStyle/>
              <a:p>
                <a:r>
                  <a:rPr lang="en-US">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mic Sans MS" panose="030F0702030302020204" pitchFamily="66" charset="0"/>
              </a:rPr>
              <a:t>Use </a:t>
            </a:r>
            <a:r>
              <a:rPr kumimoji="0" lang="en-US" sz="1800" b="0" i="0" u="none" strike="noStrike" kern="1200" cap="none" spc="0" normalizeH="0" baseline="0" noProof="0" dirty="0">
                <a:ln>
                  <a:noFill/>
                </a:ln>
                <a:solidFill>
                  <a:srgbClr val="FF0000"/>
                </a:solidFill>
                <a:effectLst/>
                <a:uLnTx/>
                <a:uFillTx/>
                <a:latin typeface="Comic Sans MS" panose="030F0702030302020204" pitchFamily="66" charset="0"/>
              </a:rPr>
              <a:t>error signal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to </a:t>
            </a:r>
            <a:r>
              <a:rPr kumimoji="0" lang="en-US" sz="1800" i="0" u="sng" strike="noStrike" kern="1200" cap="none" spc="0" normalizeH="0" baseline="0" noProof="0" dirty="0">
                <a:ln>
                  <a:noFill/>
                </a:ln>
                <a:effectLst/>
                <a:uLnTx/>
                <a:uFillTx/>
                <a:latin typeface="Comic Sans MS" panose="030F0702030302020204" pitchFamily="66" charset="0"/>
              </a:rPr>
              <a:t>change the weights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and get more accurate predictions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omic Sans MS" panose="030F0702030302020204" pitchFamily="66" charset="0"/>
              </a:rPr>
              <a:t>Subtracting</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 fraction of the </a:t>
            </a:r>
            <a:r>
              <a:rPr kumimoji="0" lang="en-US" sz="1800" i="1" u="sng" strike="noStrike" kern="1200" cap="none" spc="0" normalizeH="0" baseline="0" noProof="0" dirty="0">
                <a:ln>
                  <a:noFill/>
                </a:ln>
                <a:solidFill>
                  <a:srgbClr val="FF0000"/>
                </a:solidFill>
                <a:effectLst/>
                <a:uLnTx/>
                <a:uFillTx/>
                <a:latin typeface="Comic Sans MS" panose="030F0702030302020204" pitchFamily="66" charset="0"/>
              </a:rPr>
              <a:t>gradient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moves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you </a:t>
            </a:r>
            <a:r>
              <a:rPr kumimoji="0" lang="en-US" sz="1800" b="0" i="1" u="none" strike="noStrike" kern="1200" cap="none" spc="0" normalizeH="0" baseline="0" noProof="0" dirty="0">
                <a:ln>
                  <a:noFill/>
                </a:ln>
                <a:solidFill>
                  <a:prstClr val="black"/>
                </a:solidFill>
                <a:effectLst/>
                <a:uLnTx/>
                <a:uFillTx/>
                <a:latin typeface="Comic Sans MS" panose="030F0702030302020204" pitchFamily="66" charset="0"/>
              </a:rPr>
              <a:t>towards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the </a:t>
            </a:r>
            <a:r>
              <a:rPr kumimoji="0" lang="en-US" sz="1800"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entury Gothic"/>
                <a:ea typeface="+mn-ea"/>
                <a:cs typeface="+mn-cs"/>
              </a:rPr>
              <a:t>(local) minimum of the cost function</a:t>
            </a:r>
            <a:endParaRPr kumimoji="0" lang="el-GR" sz="1800"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 name="Ορθογώνιο 4"/>
          <p:cNvSpPr/>
          <p:nvPr/>
        </p:nvSpPr>
        <p:spPr>
          <a:xfrm>
            <a:off x="1787857" y="6384342"/>
            <a:ext cx="7016694" cy="2308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https</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a:t>
            </a: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medium.com</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a:t>
            </a: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ramrajchandradevan</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/the-evolution-of-gradient-descend-optimization-algorithm-4106a6702d39</a:t>
            </a:r>
          </a:p>
        </p:txBody>
      </p:sp>
      <p:sp>
        <p:nvSpPr>
          <p:cNvPr id="16" name="Slide Number Placeholder 1">
            <a:extLst>
              <a:ext uri="{FF2B5EF4-FFF2-40B4-BE49-F238E27FC236}">
                <a16:creationId xmlns:a16="http://schemas.microsoft.com/office/drawing/2014/main" id="{552FF1DD-CEA6-41EF-AF38-B49AEFB3FF6E}"/>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43</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75198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0" y="1"/>
            <a:ext cx="9144000" cy="762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Gradient Descent</a:t>
            </a:r>
          </a:p>
        </p:txBody>
      </p:sp>
      <p:sp>
        <p:nvSpPr>
          <p:cNvPr id="19" name="Slide Number Placeholder 1">
            <a:extLst>
              <a:ext uri="{FF2B5EF4-FFF2-40B4-BE49-F238E27FC236}">
                <a16:creationId xmlns:a16="http://schemas.microsoft.com/office/drawing/2014/main" id="{ABEAA236-401D-482B-B5EE-4A5B121251AA}"/>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44</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 name="Rectangle 1">
            <a:extLst>
              <a:ext uri="{FF2B5EF4-FFF2-40B4-BE49-F238E27FC236}">
                <a16:creationId xmlns:a16="http://schemas.microsoft.com/office/drawing/2014/main" id="{15B68B73-4277-41E1-B61C-85B2A1EF3C08}"/>
              </a:ext>
            </a:extLst>
          </p:cNvPr>
          <p:cNvSpPr/>
          <p:nvPr/>
        </p:nvSpPr>
        <p:spPr>
          <a:xfrm>
            <a:off x="190500" y="2788771"/>
            <a:ext cx="8763000" cy="39549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Step #1</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Take the </a:t>
            </a:r>
            <a:r>
              <a:rPr kumimoji="0" lang="en-US" sz="2400" b="0" i="1" u="sng"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derivative</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of the </a:t>
            </a:r>
            <a:r>
              <a:rPr kumimoji="0" lang="en-US" sz="2400" b="0" i="1" u="sng"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rPr>
              <a:t>Loss Function </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for each parameter in it (take the </a:t>
            </a:r>
            <a:r>
              <a:rPr kumimoji="0" lang="en-US" sz="2400" i="1" u="sng"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Gradient</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of the </a:t>
            </a:r>
            <a:r>
              <a:rPr kumimoji="0" lang="en-US" sz="2400" i="1" u="sng"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rPr>
              <a:t>Loss Function</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a:t>
            </a:r>
          </a:p>
          <a:p>
            <a:pPr marL="342900" marR="0" lvl="0"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Step #2</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a:t>
            </a:r>
            <a:r>
              <a:rPr kumimoji="0" lang="en-US" sz="2400" b="0" i="1" u="sng"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Pick</a:t>
            </a:r>
            <a:r>
              <a:rPr kumimoji="0" lang="en-US" sz="24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random values </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for the parameters.</a:t>
            </a:r>
          </a:p>
          <a:p>
            <a:pPr marL="342900" marR="0" lvl="0"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Step #3</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a:t>
            </a:r>
            <a:r>
              <a:rPr kumimoji="0" lang="en-US" sz="2400" b="0" i="1" u="sng"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Plug</a:t>
            </a:r>
            <a:r>
              <a:rPr kumimoji="0" lang="en-US" sz="24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the parameter </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values into the derivatives (Gradient)</a:t>
            </a:r>
          </a:p>
          <a:p>
            <a:pPr marL="342900" marR="0" lvl="0"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Step #4</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a:t>
            </a:r>
            <a:r>
              <a:rPr kumimoji="0" lang="en-US" sz="2400" b="0" i="1" u="sng"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Calculate</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the </a:t>
            </a:r>
            <a:r>
              <a:rPr kumimoji="0" lang="en-US" sz="2400" b="0" i="1" u="none"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rPr>
              <a:t>Step Sizes</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1" u="none"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rPr>
              <a:t>Step Size </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Gradient x Learning Rate</a:t>
            </a:r>
          </a:p>
          <a:p>
            <a:pPr marL="342900" marR="0" lvl="0"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Step #5</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a:t>
            </a:r>
            <a:r>
              <a:rPr kumimoji="0" lang="en-US" sz="2400" b="0" i="1" u="sng" strike="noStrike" kern="1200" cap="none" spc="0" normalizeH="0" baseline="0" noProof="0" dirty="0">
                <a:ln>
                  <a:noFill/>
                </a:ln>
                <a:solidFill>
                  <a:srgbClr val="000000"/>
                </a:solidFill>
                <a:uLnTx/>
                <a:uFillTx/>
                <a:latin typeface="Comic Sans MS" panose="030F0702030302020204" pitchFamily="66" charset="0"/>
                <a:ea typeface="Calibri" panose="020F0502020204030204" pitchFamily="34" charset="0"/>
              </a:rPr>
              <a:t>Calculate</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 the New Parameters:</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New Parameter  = Old Parameter – </a:t>
            </a:r>
            <a:r>
              <a:rPr kumimoji="0" lang="en-US" sz="2400" b="0" i="1" u="none" strike="noStrike" kern="1200" cap="none" spc="0" normalizeH="0" baseline="0" noProof="0" dirty="0">
                <a:ln>
                  <a:noFill/>
                </a:ln>
                <a:solidFill>
                  <a:srgbClr val="FF0000"/>
                </a:solidFill>
                <a:uLnTx/>
                <a:uFillTx/>
                <a:latin typeface="Comic Sans MS" panose="030F0702030302020204" pitchFamily="66" charset="0"/>
                <a:ea typeface="Calibri" panose="020F0502020204030204" pitchFamily="34" charset="0"/>
              </a:rPr>
              <a:t>Step Size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0000FF"/>
                </a:solidFill>
                <a:uLnTx/>
                <a:uFillTx/>
                <a:latin typeface="Comic Sans MS" panose="030F0702030302020204" pitchFamily="66" charset="0"/>
                <a:ea typeface="Calibri" panose="020F0502020204030204" pitchFamily="34" charset="0"/>
              </a:rPr>
              <a:t>Go to </a:t>
            </a:r>
            <a:r>
              <a:rPr kumimoji="0" lang="en-US" sz="2400" b="0" i="1" u="none" strike="noStrike" kern="1200" cap="none" spc="0" normalizeH="0" baseline="0" noProof="0" dirty="0">
                <a:ln>
                  <a:noFill/>
                </a:ln>
                <a:solidFill>
                  <a:srgbClr val="00B050"/>
                </a:solidFill>
                <a:uLnTx/>
                <a:uFillTx/>
                <a:latin typeface="Comic Sans MS" panose="030F0702030302020204" pitchFamily="66" charset="0"/>
                <a:ea typeface="Calibri" panose="020F0502020204030204" pitchFamily="34" charset="0"/>
              </a:rPr>
              <a:t>Step #3</a:t>
            </a:r>
            <a:r>
              <a:rPr kumimoji="0" lang="en-US" sz="2400" b="0" i="1" u="none" strike="noStrike" kern="1200" cap="none" spc="0" normalizeH="0" baseline="0" noProof="0" dirty="0">
                <a:ln>
                  <a:noFill/>
                </a:ln>
                <a:solidFill>
                  <a:srgbClr val="0000FF"/>
                </a:solidFill>
                <a:uLnTx/>
                <a:uFillTx/>
                <a:latin typeface="Comic Sans MS" panose="030F0702030302020204" pitchFamily="66" charset="0"/>
                <a:ea typeface="Calibri" panose="020F0502020204030204" pitchFamily="34" charset="0"/>
              </a:rPr>
              <a:t> </a:t>
            </a:r>
            <a:r>
              <a:rPr kumimoji="0" lang="en-US" sz="24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(until step size is small or reached max iterations)</a:t>
            </a:r>
          </a:p>
        </p:txBody>
      </p:sp>
      <p:pic>
        <p:nvPicPr>
          <p:cNvPr id="2050" name="Picture 2" descr="Update the parameter value with gradient descent value">
            <a:extLst>
              <a:ext uri="{FF2B5EF4-FFF2-40B4-BE49-F238E27FC236}">
                <a16:creationId xmlns:a16="http://schemas.microsoft.com/office/drawing/2014/main" id="{2428AC08-2562-4D35-9D4A-675FA33A5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981644"/>
            <a:ext cx="5676900" cy="158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882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228600" y="2857500"/>
            <a:ext cx="86868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54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rPr>
              <a:t>Backpropagation Algorithm</a:t>
            </a:r>
            <a:endParaRPr kumimoji="0" lang="en-CA" sz="45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166771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F8F51786-C8B0-4731-A3E8-54FDE476AD17}"/>
              </a:ext>
            </a:extLst>
          </p:cNvPr>
          <p:cNvSpPr txBox="1">
            <a:spLocks/>
          </p:cNvSpPr>
          <p:nvPr/>
        </p:nvSpPr>
        <p:spPr bwMode="auto">
          <a:xfrm>
            <a:off x="8686800" y="6629400"/>
            <a:ext cx="457200" cy="22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46</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6" name="Picture 4">
            <a:extLst>
              <a:ext uri="{FF2B5EF4-FFF2-40B4-BE49-F238E27FC236}">
                <a16:creationId xmlns:a16="http://schemas.microsoft.com/office/drawing/2014/main" id="{670E52C5-42D4-4754-9AB7-C096D7E619EB}"/>
              </a:ext>
            </a:extLst>
          </p:cNvPr>
          <p:cNvPicPr>
            <a:picLocks noChangeAspect="1" noChangeArrowheads="1"/>
          </p:cNvPicPr>
          <p:nvPr>
            <p:custDataLst>
              <p:tags r:id="rId1"/>
            </p:custDataLst>
          </p:nvPr>
        </p:nvPicPr>
        <p:blipFill rotWithShape="1">
          <a:blip r:embed="rId5">
            <a:extLst>
              <a:ext uri="{28A0092B-C50C-407E-A947-70E740481C1C}">
                <a14:useLocalDpi xmlns:a14="http://schemas.microsoft.com/office/drawing/2010/main" val="0"/>
              </a:ext>
            </a:extLst>
          </a:blip>
          <a:srcRect l="17273" t="9588" r="21636" b="10816"/>
          <a:stretch/>
        </p:blipFill>
        <p:spPr bwMode="auto">
          <a:xfrm>
            <a:off x="2286000" y="2743199"/>
            <a:ext cx="4267200" cy="3505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a:extLst>
              <a:ext uri="{FF2B5EF4-FFF2-40B4-BE49-F238E27FC236}">
                <a16:creationId xmlns:a16="http://schemas.microsoft.com/office/drawing/2014/main" id="{54CE4B6D-1E87-4910-863A-11A0794C172A}"/>
              </a:ext>
            </a:extLst>
          </p:cNvPr>
          <p:cNvSpPr txBox="1">
            <a:spLocks noChangeArrowheads="1"/>
          </p:cNvSpPr>
          <p:nvPr>
            <p:custDataLst>
              <p:tags r:id="rId2"/>
            </p:custDataLst>
          </p:nvPr>
        </p:nvSpPr>
        <p:spPr bwMode="auto">
          <a:xfrm>
            <a:off x="342900" y="1109990"/>
            <a:ext cx="46101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srgbClr val="0000FF"/>
                </a:solidFill>
                <a:effectLst/>
                <a:uLnTx/>
                <a:uFillTx/>
                <a:latin typeface="Comic Sans MS" panose="030F0702030302020204" pitchFamily="66" charset="0"/>
              </a:rPr>
              <a:t>Conceptually:</a:t>
            </a:r>
          </a:p>
          <a:p>
            <a:pPr marL="914400" lvl="1" indent="-457200" algn="l">
              <a:buFont typeface="Arial" panose="020B0604020202020204" pitchFamily="34" charset="0"/>
              <a:buChar char="•"/>
              <a:defRPr/>
            </a:pPr>
            <a:r>
              <a:rPr kumimoji="0" lang="en-US" altLang="en-US" sz="2800" b="0" i="0" u="none" strike="noStrike" kern="0" cap="none" spc="0" normalizeH="0" baseline="0" noProof="0" dirty="0">
                <a:ln>
                  <a:noFill/>
                </a:ln>
                <a:solidFill>
                  <a:srgbClr val="00B050"/>
                </a:solidFill>
                <a:effectLst/>
                <a:uLnTx/>
                <a:uFillTx/>
                <a:latin typeface="Comic Sans MS" panose="030F0702030302020204" pitchFamily="66" charset="0"/>
                <a:ea typeface="+mj-ea"/>
                <a:cs typeface="+mj-cs"/>
              </a:rPr>
              <a:t>Forward Activity </a:t>
            </a:r>
          </a:p>
          <a:p>
            <a:pPr marL="914400" lvl="1" indent="-457200" algn="l">
              <a:buFont typeface="Arial" panose="020B0604020202020204" pitchFamily="34" charset="0"/>
              <a:buChar char="•"/>
              <a:defRPr/>
            </a:pPr>
            <a:r>
              <a:rPr kumimoji="0" lang="en-US" altLang="en-US" sz="2800" b="0" i="0" u="none" strike="noStrike" kern="0" cap="none" spc="0" normalizeH="0" baseline="0" noProof="0" dirty="0">
                <a:ln>
                  <a:noFill/>
                </a:ln>
                <a:solidFill>
                  <a:srgbClr val="FF0000"/>
                </a:solidFill>
                <a:effectLst/>
                <a:uLnTx/>
                <a:uFillTx/>
                <a:latin typeface="Comic Sans MS" panose="030F0702030302020204" pitchFamily="66" charset="0"/>
                <a:ea typeface="+mj-ea"/>
                <a:cs typeface="+mj-cs"/>
              </a:rPr>
              <a:t>Backward Error</a:t>
            </a:r>
          </a:p>
        </p:txBody>
      </p:sp>
      <p:sp>
        <p:nvSpPr>
          <p:cNvPr id="10" name="Title 1">
            <a:extLst>
              <a:ext uri="{FF2B5EF4-FFF2-40B4-BE49-F238E27FC236}">
                <a16:creationId xmlns:a16="http://schemas.microsoft.com/office/drawing/2014/main" id="{4CAF503E-12CF-BC09-CDA7-D8C2E84E5CDE}"/>
              </a:ext>
            </a:extLst>
          </p:cNvPr>
          <p:cNvSpPr>
            <a:spLocks noGrp="1"/>
          </p:cNvSpPr>
          <p:nvPr>
            <p:ph type="title"/>
          </p:nvPr>
        </p:nvSpPr>
        <p:spPr>
          <a:xfrm>
            <a:off x="0" y="0"/>
            <a:ext cx="9144000" cy="685800"/>
          </a:xfrm>
        </p:spPr>
        <p:txBody>
          <a:bodyPr>
            <a:normAutofit fontScale="90000"/>
          </a:bodyPr>
          <a:lstStyle/>
          <a:p>
            <a:pPr>
              <a:defRPr/>
            </a:pPr>
            <a:r>
              <a:rPr lang="en-US" sz="6000" b="1" dirty="0">
                <a:solidFill>
                  <a:srgbClr val="0070C0"/>
                </a:solidFill>
                <a:effectLst>
                  <a:outerShdw blurRad="38100" dist="38100" dir="2700000" algn="tl">
                    <a:srgbClr val="000000">
                      <a:alpha val="43137"/>
                    </a:srgbClr>
                  </a:outerShdw>
                </a:effectLst>
                <a:latin typeface="Comic Sans MS" panose="030F0702030302020204" pitchFamily="66" charset="0"/>
              </a:rPr>
              <a:t>Backpropagation Alg.</a:t>
            </a:r>
          </a:p>
        </p:txBody>
      </p:sp>
      <p:sp>
        <p:nvSpPr>
          <p:cNvPr id="2" name="TextBox 1">
            <a:extLst>
              <a:ext uri="{FF2B5EF4-FFF2-40B4-BE49-F238E27FC236}">
                <a16:creationId xmlns:a16="http://schemas.microsoft.com/office/drawing/2014/main" id="{63EF4122-E14B-2831-0EB6-D1E5E6154B7C}"/>
              </a:ext>
            </a:extLst>
          </p:cNvPr>
          <p:cNvSpPr txBox="1"/>
          <p:nvPr/>
        </p:nvSpPr>
        <p:spPr>
          <a:xfrm>
            <a:off x="283310" y="4858797"/>
            <a:ext cx="1284327" cy="646331"/>
          </a:xfrm>
          <a:prstGeom prst="rect">
            <a:avLst/>
          </a:prstGeom>
          <a:noFill/>
        </p:spPr>
        <p:txBody>
          <a:bodyPr wrap="none" rtlCol="0">
            <a:spAutoFit/>
          </a:bodyPr>
          <a:lstStyle/>
          <a:p>
            <a:pPr algn="ctr"/>
            <a:r>
              <a:rPr lang="en-US" dirty="0">
                <a:solidFill>
                  <a:srgbClr val="00B050"/>
                </a:solidFill>
                <a:latin typeface="Comic Sans MS" panose="030F0702030302020204" pitchFamily="66" charset="0"/>
              </a:rPr>
              <a:t>Data</a:t>
            </a:r>
          </a:p>
          <a:p>
            <a:pPr algn="ctr"/>
            <a:r>
              <a:rPr lang="en-US" dirty="0">
                <a:solidFill>
                  <a:srgbClr val="00B050"/>
                </a:solidFill>
                <a:latin typeface="Comic Sans MS" panose="030F0702030302020204" pitchFamily="66" charset="0"/>
              </a:rPr>
              <a:t>Movement</a:t>
            </a:r>
          </a:p>
        </p:txBody>
      </p:sp>
      <p:sp>
        <p:nvSpPr>
          <p:cNvPr id="3" name="TextBox 2">
            <a:extLst>
              <a:ext uri="{FF2B5EF4-FFF2-40B4-BE49-F238E27FC236}">
                <a16:creationId xmlns:a16="http://schemas.microsoft.com/office/drawing/2014/main" id="{AE6A2A9A-B45E-6756-A1F4-13BDA5601EAC}"/>
              </a:ext>
            </a:extLst>
          </p:cNvPr>
          <p:cNvSpPr txBox="1"/>
          <p:nvPr/>
        </p:nvSpPr>
        <p:spPr>
          <a:xfrm>
            <a:off x="7502122" y="5222680"/>
            <a:ext cx="1367683" cy="646331"/>
          </a:xfrm>
          <a:prstGeom prst="rect">
            <a:avLst/>
          </a:prstGeom>
          <a:noFill/>
        </p:spPr>
        <p:txBody>
          <a:bodyPr wrap="none" rtlCol="0">
            <a:spAutoFit/>
          </a:bodyPr>
          <a:lstStyle/>
          <a:p>
            <a:pPr algn="ctr"/>
            <a:r>
              <a:rPr lang="en-US" dirty="0">
                <a:solidFill>
                  <a:srgbClr val="FF0000"/>
                </a:solidFill>
                <a:latin typeface="Comic Sans MS" panose="030F0702030302020204" pitchFamily="66" charset="0"/>
              </a:rPr>
              <a:t>Error</a:t>
            </a:r>
          </a:p>
          <a:p>
            <a:pPr algn="ctr"/>
            <a:r>
              <a:rPr lang="en-US" dirty="0">
                <a:solidFill>
                  <a:srgbClr val="FF0000"/>
                </a:solidFill>
                <a:latin typeface="Comic Sans MS" panose="030F0702030302020204" pitchFamily="66" charset="0"/>
              </a:rPr>
              <a:t>Propagates</a:t>
            </a:r>
          </a:p>
        </p:txBody>
      </p:sp>
      <p:sp>
        <p:nvSpPr>
          <p:cNvPr id="4" name="TextBox 3">
            <a:extLst>
              <a:ext uri="{FF2B5EF4-FFF2-40B4-BE49-F238E27FC236}">
                <a16:creationId xmlns:a16="http://schemas.microsoft.com/office/drawing/2014/main" id="{2BCC7077-E320-57AC-B791-6B86C29159BB}"/>
              </a:ext>
            </a:extLst>
          </p:cNvPr>
          <p:cNvSpPr txBox="1"/>
          <p:nvPr/>
        </p:nvSpPr>
        <p:spPr>
          <a:xfrm>
            <a:off x="3352800" y="6260068"/>
            <a:ext cx="2308645" cy="461665"/>
          </a:xfrm>
          <a:prstGeom prst="rect">
            <a:avLst/>
          </a:prstGeom>
          <a:noFill/>
        </p:spPr>
        <p:txBody>
          <a:bodyPr wrap="none" rtlCol="0">
            <a:spAutoFit/>
          </a:bodyPr>
          <a:lstStyle/>
          <a:p>
            <a:r>
              <a:rPr lang="en-US" sz="2400" dirty="0">
                <a:latin typeface="Comic Sans MS" panose="030F0702030302020204" pitchFamily="66" charset="0"/>
              </a:rPr>
              <a:t>Input Patterns</a:t>
            </a:r>
          </a:p>
        </p:txBody>
      </p:sp>
      <p:sp>
        <p:nvSpPr>
          <p:cNvPr id="11" name="TextBox 10">
            <a:extLst>
              <a:ext uri="{FF2B5EF4-FFF2-40B4-BE49-F238E27FC236}">
                <a16:creationId xmlns:a16="http://schemas.microsoft.com/office/drawing/2014/main" id="{719F95C6-EDBF-62DC-6224-9135514443C0}"/>
              </a:ext>
            </a:extLst>
          </p:cNvPr>
          <p:cNvSpPr txBox="1"/>
          <p:nvPr/>
        </p:nvSpPr>
        <p:spPr>
          <a:xfrm>
            <a:off x="3429585" y="2404052"/>
            <a:ext cx="2212465" cy="400110"/>
          </a:xfrm>
          <a:prstGeom prst="rect">
            <a:avLst/>
          </a:prstGeom>
          <a:noFill/>
        </p:spPr>
        <p:txBody>
          <a:bodyPr wrap="none" rtlCol="0">
            <a:spAutoFit/>
          </a:bodyPr>
          <a:lstStyle/>
          <a:p>
            <a:r>
              <a:rPr lang="en-US" sz="2000" dirty="0">
                <a:latin typeface="Comic Sans MS" panose="030F0702030302020204" pitchFamily="66" charset="0"/>
              </a:rPr>
              <a:t>Output Response</a:t>
            </a:r>
          </a:p>
        </p:txBody>
      </p:sp>
      <p:sp>
        <p:nvSpPr>
          <p:cNvPr id="12" name="Arrow: Up 11">
            <a:extLst>
              <a:ext uri="{FF2B5EF4-FFF2-40B4-BE49-F238E27FC236}">
                <a16:creationId xmlns:a16="http://schemas.microsoft.com/office/drawing/2014/main" id="{92BBD66B-1CD5-156E-05AB-F97CD621EC84}"/>
              </a:ext>
            </a:extLst>
          </p:cNvPr>
          <p:cNvSpPr/>
          <p:nvPr/>
        </p:nvSpPr>
        <p:spPr>
          <a:xfrm>
            <a:off x="1720037" y="3401567"/>
            <a:ext cx="533400" cy="2467443"/>
          </a:xfrm>
          <a:prstGeom prst="upArrow">
            <a:avLst/>
          </a:prstGeom>
          <a:solidFill>
            <a:srgbClr val="00B050"/>
          </a:solid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Forward</a:t>
            </a:r>
          </a:p>
        </p:txBody>
      </p:sp>
      <p:sp>
        <p:nvSpPr>
          <p:cNvPr id="13" name="Arrow: Down 12">
            <a:extLst>
              <a:ext uri="{FF2B5EF4-FFF2-40B4-BE49-F238E27FC236}">
                <a16:creationId xmlns:a16="http://schemas.microsoft.com/office/drawing/2014/main" id="{7470A222-E127-CDAE-8E3E-79DAC2881A50}"/>
              </a:ext>
            </a:extLst>
          </p:cNvPr>
          <p:cNvSpPr/>
          <p:nvPr/>
        </p:nvSpPr>
        <p:spPr>
          <a:xfrm>
            <a:off x="6654902" y="3345706"/>
            <a:ext cx="653237" cy="25146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Backward</a:t>
            </a:r>
          </a:p>
        </p:txBody>
      </p:sp>
    </p:spTree>
    <p:extLst>
      <p:ext uri="{BB962C8B-B14F-4D97-AF65-F5344CB8AC3E}">
        <p14:creationId xmlns:p14="http://schemas.microsoft.com/office/powerpoint/2010/main" val="18388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1" grpId="0"/>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fontScale="90000"/>
          </a:bodyPr>
          <a:lstStyle/>
          <a:p>
            <a:pPr>
              <a:defRPr/>
            </a:pPr>
            <a:r>
              <a:rPr lang="en-US" sz="6000" b="1" dirty="0">
                <a:solidFill>
                  <a:srgbClr val="0070C0"/>
                </a:solidFill>
                <a:effectLst>
                  <a:outerShdw blurRad="38100" dist="38100" dir="2700000" algn="tl">
                    <a:srgbClr val="000000">
                      <a:alpha val="43137"/>
                    </a:srgbClr>
                  </a:outerShdw>
                </a:effectLst>
                <a:latin typeface="Comic Sans MS" panose="030F0702030302020204" pitchFamily="66" charset="0"/>
              </a:rPr>
              <a:t>Backpropagation Alg.</a:t>
            </a:r>
          </a:p>
        </p:txBody>
      </p:sp>
      <p:sp>
        <p:nvSpPr>
          <p:cNvPr id="32771" name="Content Placeholder 2"/>
          <p:cNvSpPr>
            <a:spLocks noGrp="1"/>
          </p:cNvSpPr>
          <p:nvPr>
            <p:ph idx="1"/>
          </p:nvPr>
        </p:nvSpPr>
        <p:spPr>
          <a:xfrm>
            <a:off x="38100" y="863436"/>
            <a:ext cx="9067800" cy="5181184"/>
          </a:xfrm>
        </p:spPr>
        <p:txBody>
          <a:bodyPr/>
          <a:lstStyle/>
          <a:p>
            <a:pPr>
              <a:buFont typeface="Courier New" panose="02070309020205020404" pitchFamily="49" charset="0"/>
              <a:buChar char="o"/>
            </a:pPr>
            <a:r>
              <a:rPr lang="en-US" sz="2200" dirty="0">
                <a:solidFill>
                  <a:srgbClr val="0000FF"/>
                </a:solidFill>
                <a:ea typeface="ＭＳ Ｐゴシック" pitchFamily="1" charset="-128"/>
                <a:cs typeface="ＭＳ Ｐゴシック" pitchFamily="1" charset="-128"/>
              </a:rPr>
              <a:t>In machine learning, </a:t>
            </a:r>
            <a:r>
              <a:rPr lang="en-US" sz="2200" u="sng" dirty="0">
                <a:latin typeface="Comic Sans MS" panose="030F0702030302020204" pitchFamily="66" charset="0"/>
                <a:ea typeface="ＭＳ Ｐゴシック" pitchFamily="1" charset="-128"/>
                <a:cs typeface="ＭＳ Ｐゴシック" pitchFamily="1" charset="-128"/>
              </a:rPr>
              <a:t>backpropagation</a:t>
            </a:r>
            <a:r>
              <a:rPr lang="en-US" sz="2200" dirty="0">
                <a:solidFill>
                  <a:srgbClr val="0000FF"/>
                </a:solidFill>
                <a:ea typeface="ＭＳ Ｐゴシック" pitchFamily="1" charset="-128"/>
                <a:cs typeface="ＭＳ Ｐゴシック" pitchFamily="1" charset="-128"/>
              </a:rPr>
              <a:t> is a </a:t>
            </a:r>
            <a:r>
              <a:rPr lang="en-US" sz="2200" dirty="0">
                <a:latin typeface="Comic Sans MS" panose="030F0702030302020204" pitchFamily="66" charset="0"/>
                <a:ea typeface="ＭＳ Ｐゴシック" pitchFamily="1" charset="-128"/>
                <a:cs typeface="ＭＳ Ｐゴシック" pitchFamily="1" charset="-128"/>
              </a:rPr>
              <a:t>widely used algorithm </a:t>
            </a:r>
            <a:r>
              <a:rPr lang="en-US" sz="2200" dirty="0">
                <a:solidFill>
                  <a:srgbClr val="0000FF"/>
                </a:solidFill>
                <a:ea typeface="ＭＳ Ｐゴシック" pitchFamily="1" charset="-128"/>
                <a:cs typeface="ＭＳ Ｐゴシック" pitchFamily="1" charset="-128"/>
              </a:rPr>
              <a:t>for </a:t>
            </a:r>
            <a:r>
              <a:rPr lang="en-US" sz="2200" i="1" u="sng" dirty="0">
                <a:latin typeface="Comic Sans MS" panose="030F0702030302020204" pitchFamily="66" charset="0"/>
                <a:ea typeface="ＭＳ Ｐゴシック" pitchFamily="1" charset="-128"/>
                <a:cs typeface="ＭＳ Ｐゴシック" pitchFamily="1" charset="-128"/>
              </a:rPr>
              <a:t>training</a:t>
            </a:r>
            <a:r>
              <a:rPr lang="en-US" sz="2200" dirty="0">
                <a:effectLst>
                  <a:outerShdw blurRad="38100" dist="38100" dir="2700000" algn="tl">
                    <a:srgbClr val="000000">
                      <a:alpha val="43137"/>
                    </a:srgbClr>
                  </a:outerShdw>
                </a:effectLst>
                <a:ea typeface="ＭＳ Ｐゴシック" pitchFamily="1" charset="-128"/>
                <a:cs typeface="ＭＳ Ｐゴシック" pitchFamily="1" charset="-128"/>
              </a:rPr>
              <a:t> </a:t>
            </a:r>
            <a:r>
              <a:rPr lang="en-US" sz="2200" dirty="0">
                <a:solidFill>
                  <a:srgbClr val="FF0000"/>
                </a:solidFill>
                <a:latin typeface="Comic Sans MS" panose="030F0702030302020204" pitchFamily="66" charset="0"/>
                <a:ea typeface="ＭＳ Ｐゴシック" pitchFamily="1" charset="-128"/>
                <a:cs typeface="ＭＳ Ｐゴシック" pitchFamily="1" charset="-128"/>
              </a:rPr>
              <a:t>feedforward neural networks</a:t>
            </a:r>
            <a:r>
              <a:rPr lang="en-US" sz="2200" dirty="0">
                <a:solidFill>
                  <a:srgbClr val="0000FF"/>
                </a:solidFill>
                <a:ea typeface="ＭＳ Ｐゴシック" pitchFamily="1" charset="-128"/>
                <a:cs typeface="ＭＳ Ｐゴシック" pitchFamily="1" charset="-128"/>
              </a:rPr>
              <a:t>. </a:t>
            </a:r>
          </a:p>
          <a:p>
            <a:pPr>
              <a:buFont typeface="Courier New" panose="02070309020205020404" pitchFamily="49" charset="0"/>
              <a:buChar char="o"/>
            </a:pPr>
            <a:r>
              <a:rPr lang="en-US" sz="2200" dirty="0">
                <a:solidFill>
                  <a:srgbClr val="0000FF"/>
                </a:solidFill>
                <a:ea typeface="ＭＳ Ｐゴシック" pitchFamily="1" charset="-128"/>
                <a:cs typeface="ＭＳ Ｐゴシック" pitchFamily="1" charset="-128"/>
              </a:rPr>
              <a:t>In fitting a neural network, backpropagation </a:t>
            </a:r>
            <a:r>
              <a:rPr lang="en-US" sz="2200" i="1" dirty="0">
                <a:solidFill>
                  <a:srgbClr val="00B050"/>
                </a:solidFill>
                <a:latin typeface="Comic Sans MS" panose="030F0702030302020204" pitchFamily="66" charset="0"/>
                <a:ea typeface="ＭＳ Ｐゴシック" pitchFamily="1" charset="-128"/>
                <a:cs typeface="ＭＳ Ｐゴシック" pitchFamily="1" charset="-128"/>
              </a:rPr>
              <a:t>computes the gradient</a:t>
            </a:r>
            <a:r>
              <a:rPr lang="en-US" sz="2200" dirty="0">
                <a:effectLst>
                  <a:outerShdw blurRad="38100" dist="38100" dir="2700000" algn="tl">
                    <a:srgbClr val="000000">
                      <a:alpha val="43137"/>
                    </a:srgbClr>
                  </a:outerShdw>
                </a:effectLst>
                <a:latin typeface="Comic Sans MS" panose="030F0702030302020204" pitchFamily="66" charset="0"/>
                <a:ea typeface="ＭＳ Ｐゴシック" pitchFamily="1" charset="-128"/>
                <a:cs typeface="ＭＳ Ｐゴシック" pitchFamily="1" charset="-128"/>
              </a:rPr>
              <a:t> </a:t>
            </a:r>
            <a:r>
              <a:rPr lang="en-US" sz="2200" dirty="0">
                <a:solidFill>
                  <a:srgbClr val="0000FF"/>
                </a:solidFill>
                <a:effectLst>
                  <a:outerShdw blurRad="38100" dist="38100" dir="2700000" algn="tl">
                    <a:srgbClr val="000000">
                      <a:alpha val="43137"/>
                    </a:srgbClr>
                  </a:outerShdw>
                </a:effectLst>
                <a:ea typeface="ＭＳ Ｐゴシック" pitchFamily="1" charset="-128"/>
                <a:cs typeface="ＭＳ Ｐゴシック" pitchFamily="1" charset="-128"/>
              </a:rPr>
              <a:t>of the</a:t>
            </a:r>
            <a:r>
              <a:rPr lang="en-US" sz="2200" dirty="0">
                <a:effectLst>
                  <a:outerShdw blurRad="38100" dist="38100" dir="2700000" algn="tl">
                    <a:srgbClr val="000000">
                      <a:alpha val="43137"/>
                    </a:srgbClr>
                  </a:outerShdw>
                </a:effectLst>
                <a:ea typeface="ＭＳ Ｐゴシック" pitchFamily="1" charset="-128"/>
                <a:cs typeface="ＭＳ Ｐゴシック" pitchFamily="1" charset="-128"/>
              </a:rPr>
              <a:t> </a:t>
            </a:r>
            <a:r>
              <a:rPr lang="en-US" sz="2200" i="1" u="sng" dirty="0">
                <a:solidFill>
                  <a:srgbClr val="FF0000"/>
                </a:solidFill>
                <a:latin typeface="Comic Sans MS" panose="030F0702030302020204" pitchFamily="66" charset="0"/>
                <a:ea typeface="ＭＳ Ｐゴシック" pitchFamily="1" charset="-128"/>
                <a:cs typeface="ＭＳ Ｐゴシック" pitchFamily="1" charset="-128"/>
              </a:rPr>
              <a:t>loss function</a:t>
            </a:r>
            <a:r>
              <a:rPr lang="en-US" sz="2200" i="1" dirty="0">
                <a:solidFill>
                  <a:srgbClr val="FF0000"/>
                </a:solidFill>
                <a:latin typeface="Comic Sans MS" panose="030F0702030302020204" pitchFamily="66" charset="0"/>
                <a:ea typeface="ＭＳ Ｐゴシック" pitchFamily="1" charset="-128"/>
                <a:cs typeface="ＭＳ Ｐゴシック" pitchFamily="1" charset="-128"/>
              </a:rPr>
              <a:t> </a:t>
            </a:r>
            <a:r>
              <a:rPr lang="en-US" sz="2200" dirty="0">
                <a:solidFill>
                  <a:srgbClr val="0000FF"/>
                </a:solidFill>
                <a:latin typeface="Comic Sans MS" panose="030F0702030302020204" pitchFamily="66" charset="0"/>
                <a:ea typeface="ＭＳ Ｐゴシック" pitchFamily="1" charset="-128"/>
                <a:cs typeface="ＭＳ Ｐゴシック" pitchFamily="1" charset="-128"/>
              </a:rPr>
              <a:t>with respect to </a:t>
            </a:r>
            <a:r>
              <a:rPr lang="en-US" sz="2200" u="sng" dirty="0">
                <a:latin typeface="Comic Sans MS" panose="030F0702030302020204" pitchFamily="66" charset="0"/>
                <a:ea typeface="ＭＳ Ｐゴシック" pitchFamily="1" charset="-128"/>
                <a:cs typeface="ＭＳ Ｐゴシック" pitchFamily="1" charset="-128"/>
              </a:rPr>
              <a:t>the weights</a:t>
            </a:r>
            <a:r>
              <a:rPr lang="en-US" sz="2200" dirty="0">
                <a:latin typeface="Comic Sans MS" panose="030F0702030302020204" pitchFamily="66" charset="0"/>
                <a:ea typeface="ＭＳ Ｐゴシック" pitchFamily="1" charset="-128"/>
                <a:cs typeface="ＭＳ Ｐゴシック" pitchFamily="1" charset="-128"/>
              </a:rPr>
              <a:t> of the network </a:t>
            </a:r>
            <a:r>
              <a:rPr lang="en-US" sz="2200" dirty="0">
                <a:solidFill>
                  <a:srgbClr val="0000FF"/>
                </a:solidFill>
                <a:ea typeface="ＭＳ Ｐゴシック" pitchFamily="1" charset="-128"/>
                <a:cs typeface="ＭＳ Ｐゴシック" pitchFamily="1" charset="-128"/>
              </a:rPr>
              <a:t>for a single input–output example, and does so efficiently, unlike a naive direct computation of the gradient with respect to each weight individually.</a:t>
            </a:r>
          </a:p>
          <a:p>
            <a:pPr>
              <a:buFont typeface="Courier New" panose="02070309020205020404" pitchFamily="49" charset="0"/>
              <a:buChar char="o"/>
            </a:pPr>
            <a:r>
              <a:rPr lang="en-US" sz="2200" dirty="0">
                <a:solidFill>
                  <a:srgbClr val="0000FF"/>
                </a:solidFill>
                <a:ea typeface="ＭＳ Ｐゴシック" pitchFamily="1" charset="-128"/>
                <a:cs typeface="ＭＳ Ｐゴシック" pitchFamily="1" charset="-128"/>
              </a:rPr>
              <a:t>This efficiency makes it feasible to use gradient methods for </a:t>
            </a:r>
            <a:r>
              <a:rPr lang="en-US" sz="2200" i="1" u="sng" dirty="0">
                <a:latin typeface="Comic Sans MS" panose="030F0702030302020204" pitchFamily="66" charset="0"/>
                <a:ea typeface="ＭＳ Ｐゴシック" pitchFamily="1" charset="-128"/>
                <a:cs typeface="ＭＳ Ｐゴシック" pitchFamily="1" charset="-128"/>
              </a:rPr>
              <a:t>training</a:t>
            </a:r>
            <a:r>
              <a:rPr lang="en-US" sz="2200" dirty="0">
                <a:ea typeface="ＭＳ Ｐゴシック" pitchFamily="1" charset="-128"/>
                <a:cs typeface="ＭＳ Ｐゴシック" pitchFamily="1" charset="-128"/>
              </a:rPr>
              <a:t> </a:t>
            </a:r>
            <a:r>
              <a:rPr lang="en-US" sz="2200" i="1" dirty="0">
                <a:solidFill>
                  <a:srgbClr val="FF0000"/>
                </a:solidFill>
                <a:latin typeface="Comic Sans MS" panose="030F0702030302020204" pitchFamily="66" charset="0"/>
                <a:ea typeface="ＭＳ Ｐゴシック" pitchFamily="1" charset="-128"/>
                <a:cs typeface="ＭＳ Ｐゴシック" pitchFamily="1" charset="-128"/>
              </a:rPr>
              <a:t>multilayer networks</a:t>
            </a:r>
            <a:r>
              <a:rPr lang="en-US" sz="2200" dirty="0">
                <a:solidFill>
                  <a:srgbClr val="0000FF"/>
                </a:solidFill>
                <a:ea typeface="ＭＳ Ｐゴシック" pitchFamily="1" charset="-128"/>
                <a:cs typeface="ＭＳ Ｐゴシック" pitchFamily="1" charset="-128"/>
              </a:rPr>
              <a:t>, </a:t>
            </a:r>
            <a:r>
              <a:rPr lang="en-US" sz="2200" u="sng" dirty="0">
                <a:latin typeface="Comic Sans MS" panose="030F0702030302020204" pitchFamily="66" charset="0"/>
                <a:ea typeface="ＭＳ Ｐゴシック" pitchFamily="1" charset="-128"/>
                <a:cs typeface="ＭＳ Ｐゴシック" pitchFamily="1" charset="-128"/>
              </a:rPr>
              <a:t>updating weights to minimize loss</a:t>
            </a:r>
            <a:r>
              <a:rPr lang="en-US" sz="2200" dirty="0">
                <a:solidFill>
                  <a:srgbClr val="0000FF"/>
                </a:solidFill>
                <a:ea typeface="ＭＳ Ｐゴシック" pitchFamily="1" charset="-128"/>
                <a:cs typeface="ＭＳ Ｐゴシック" pitchFamily="1" charset="-128"/>
              </a:rPr>
              <a:t>; gradient descent, or variants such as stochastic gradient descent, are commonly used. </a:t>
            </a:r>
          </a:p>
          <a:p>
            <a:pPr>
              <a:buFont typeface="Courier New" panose="02070309020205020404" pitchFamily="49" charset="0"/>
              <a:buChar char="o"/>
            </a:pPr>
            <a:r>
              <a:rPr lang="en-US" sz="2200" dirty="0">
                <a:solidFill>
                  <a:srgbClr val="0000FF"/>
                </a:solidFill>
                <a:ea typeface="ＭＳ Ｐゴシック" pitchFamily="1" charset="-128"/>
                <a:cs typeface="ＭＳ Ｐゴシック" pitchFamily="1" charset="-128"/>
              </a:rPr>
              <a:t>The </a:t>
            </a:r>
            <a:r>
              <a:rPr lang="en-US" sz="2200" i="1" dirty="0">
                <a:latin typeface="Comic Sans MS" panose="030F0702030302020204" pitchFamily="66" charset="0"/>
                <a:ea typeface="ＭＳ Ｐゴシック" pitchFamily="1" charset="-128"/>
                <a:cs typeface="ＭＳ Ｐゴシック" pitchFamily="1" charset="-128"/>
              </a:rPr>
              <a:t>backpropagation algorithm </a:t>
            </a:r>
            <a:r>
              <a:rPr lang="en-US" sz="2200" dirty="0">
                <a:solidFill>
                  <a:srgbClr val="0000FF"/>
                </a:solidFill>
                <a:ea typeface="ＭＳ Ｐゴシック" pitchFamily="1" charset="-128"/>
                <a:cs typeface="ＭＳ Ｐゴシック" pitchFamily="1" charset="-128"/>
              </a:rPr>
              <a:t>works by </a:t>
            </a:r>
            <a:r>
              <a:rPr lang="en-US" sz="2200" i="1" u="sng" dirty="0">
                <a:solidFill>
                  <a:srgbClr val="00B050"/>
                </a:solidFill>
                <a:latin typeface="Comic Sans MS" panose="030F0702030302020204" pitchFamily="66" charset="0"/>
                <a:ea typeface="ＭＳ Ｐゴシック" pitchFamily="1" charset="-128"/>
                <a:cs typeface="ＭＳ Ｐゴシック" pitchFamily="1" charset="-128"/>
              </a:rPr>
              <a:t>computing the gradient</a:t>
            </a:r>
            <a:r>
              <a:rPr lang="en-US" sz="2200" i="1" dirty="0">
                <a:solidFill>
                  <a:srgbClr val="00B050"/>
                </a:solidFill>
                <a:latin typeface="Comic Sans MS" panose="030F0702030302020204" pitchFamily="66" charset="0"/>
                <a:ea typeface="ＭＳ Ｐゴシック" pitchFamily="1" charset="-128"/>
                <a:cs typeface="ＭＳ Ｐゴシック" pitchFamily="1" charset="-128"/>
              </a:rPr>
              <a:t> </a:t>
            </a:r>
            <a:r>
              <a:rPr lang="en-US" sz="2200" dirty="0">
                <a:solidFill>
                  <a:srgbClr val="0000FF"/>
                </a:solidFill>
                <a:ea typeface="ＭＳ Ｐゴシック" pitchFamily="1" charset="-128"/>
                <a:cs typeface="ＭＳ Ｐゴシック" pitchFamily="1" charset="-128"/>
              </a:rPr>
              <a:t>of the </a:t>
            </a:r>
            <a:r>
              <a:rPr lang="en-US" sz="2200" i="1" dirty="0">
                <a:solidFill>
                  <a:srgbClr val="FF0000"/>
                </a:solidFill>
                <a:latin typeface="Comic Sans MS" panose="030F0702030302020204" pitchFamily="66" charset="0"/>
                <a:ea typeface="ＭＳ Ｐゴシック" pitchFamily="1" charset="-128"/>
                <a:cs typeface="ＭＳ Ｐゴシック" pitchFamily="1" charset="-128"/>
              </a:rPr>
              <a:t>loss function </a:t>
            </a:r>
            <a:r>
              <a:rPr lang="en-US" sz="2200" dirty="0">
                <a:solidFill>
                  <a:srgbClr val="0000FF"/>
                </a:solidFill>
                <a:ea typeface="ＭＳ Ｐゴシック" pitchFamily="1" charset="-128"/>
                <a:cs typeface="ＭＳ Ｐゴシック" pitchFamily="1" charset="-128"/>
              </a:rPr>
              <a:t>with respect to each weight </a:t>
            </a:r>
            <a:r>
              <a:rPr lang="en-US" sz="2200" i="1" u="sng" dirty="0">
                <a:solidFill>
                  <a:srgbClr val="FF0000"/>
                </a:solidFill>
                <a:latin typeface="Comic Sans MS" panose="030F0702030302020204" pitchFamily="66" charset="0"/>
                <a:ea typeface="ＭＳ Ｐゴシック" pitchFamily="1" charset="-128"/>
                <a:cs typeface="ＭＳ Ｐゴシック" pitchFamily="1" charset="-128"/>
              </a:rPr>
              <a:t>by the chain rule</a:t>
            </a:r>
            <a:r>
              <a:rPr lang="en-US" sz="2200" dirty="0">
                <a:solidFill>
                  <a:srgbClr val="0000FF"/>
                </a:solidFill>
                <a:ea typeface="ＭＳ Ｐゴシック" pitchFamily="1" charset="-128"/>
                <a:cs typeface="ＭＳ Ｐゴシック" pitchFamily="1" charset="-128"/>
              </a:rPr>
              <a:t>,</a:t>
            </a:r>
          </a:p>
          <a:p>
            <a:pPr lvl="1">
              <a:buFont typeface="Wingdings" panose="05000000000000000000" pitchFamily="2" charset="2"/>
              <a:buChar char="§"/>
            </a:pPr>
            <a:r>
              <a:rPr lang="en-US" sz="2200" dirty="0">
                <a:solidFill>
                  <a:srgbClr val="0000FF"/>
                </a:solidFill>
                <a:ea typeface="ＭＳ Ｐゴシック" pitchFamily="1" charset="-128"/>
                <a:cs typeface="ＭＳ Ｐゴシック" pitchFamily="1" charset="-128"/>
              </a:rPr>
              <a:t>Computing the gradient one layer at a time, </a:t>
            </a:r>
            <a:r>
              <a:rPr lang="en-US" sz="2200" dirty="0">
                <a:latin typeface="Comic Sans MS" panose="030F0702030302020204" pitchFamily="66" charset="0"/>
                <a:ea typeface="ＭＳ Ｐゴシック" pitchFamily="1" charset="-128"/>
                <a:cs typeface="ＭＳ Ｐゴシック" pitchFamily="1" charset="-128"/>
              </a:rPr>
              <a:t>iterating backward from the last layer</a:t>
            </a:r>
            <a:r>
              <a:rPr lang="en-US" sz="2200" dirty="0">
                <a:solidFill>
                  <a:srgbClr val="0000FF"/>
                </a:solidFill>
                <a:ea typeface="ＭＳ Ｐゴシック" pitchFamily="1" charset="-128"/>
                <a:cs typeface="ＭＳ Ｐゴシック" pitchFamily="1" charset="-128"/>
              </a:rPr>
              <a:t> to avoid redundant calculations of intermediate terms in the </a:t>
            </a:r>
            <a:r>
              <a:rPr lang="en-US" sz="2200" dirty="0">
                <a:solidFill>
                  <a:srgbClr val="FF0000"/>
                </a:solidFill>
                <a:latin typeface="Comic Sans MS" panose="030F0702030302020204" pitchFamily="66" charset="0"/>
                <a:ea typeface="ＭＳ Ｐゴシック" pitchFamily="1" charset="-128"/>
                <a:cs typeface="ＭＳ Ｐゴシック" pitchFamily="1" charset="-128"/>
              </a:rPr>
              <a:t>chain rule</a:t>
            </a:r>
            <a:r>
              <a:rPr lang="en-US" sz="2200" dirty="0">
                <a:solidFill>
                  <a:srgbClr val="0000FF"/>
                </a:solidFill>
                <a:ea typeface="ＭＳ Ｐゴシック" pitchFamily="1" charset="-128"/>
                <a:cs typeface="ＭＳ Ｐゴシック" pitchFamily="1" charset="-128"/>
              </a:rPr>
              <a:t>. </a:t>
            </a:r>
          </a:p>
        </p:txBody>
      </p:sp>
      <p:sp>
        <p:nvSpPr>
          <p:cNvPr id="3" name="Action Button: Blank 2">
            <a:hlinkClick r:id="rId3" action="ppaction://hlinksldjump" highlightClick="1"/>
            <a:extLst>
              <a:ext uri="{FF2B5EF4-FFF2-40B4-BE49-F238E27FC236}">
                <a16:creationId xmlns:a16="http://schemas.microsoft.com/office/drawing/2014/main" id="{5FE57293-4563-A27B-15BE-402E14AC0CC5}"/>
              </a:ext>
            </a:extLst>
          </p:cNvPr>
          <p:cNvSpPr/>
          <p:nvPr/>
        </p:nvSpPr>
        <p:spPr bwMode="auto">
          <a:xfrm>
            <a:off x="0" y="6326377"/>
            <a:ext cx="1066800" cy="531623"/>
          </a:xfrm>
          <a:prstGeom prst="actionButtonBlank">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 name="Arrow: Left 3">
            <a:extLst>
              <a:ext uri="{FF2B5EF4-FFF2-40B4-BE49-F238E27FC236}">
                <a16:creationId xmlns:a16="http://schemas.microsoft.com/office/drawing/2014/main" id="{7B67C2A3-FC79-B440-1302-0402B5F60AE2}"/>
              </a:ext>
            </a:extLst>
          </p:cNvPr>
          <p:cNvSpPr/>
          <p:nvPr/>
        </p:nvSpPr>
        <p:spPr bwMode="auto">
          <a:xfrm>
            <a:off x="266700" y="6451344"/>
            <a:ext cx="533400" cy="332232"/>
          </a:xfrm>
          <a:prstGeom prst="lef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Slide Number Placeholder 1">
            <a:extLst>
              <a:ext uri="{FF2B5EF4-FFF2-40B4-BE49-F238E27FC236}">
                <a16:creationId xmlns:a16="http://schemas.microsoft.com/office/drawing/2014/main" id="{90E826C7-0B3A-D95A-9BF2-C851B33D2806}"/>
              </a:ext>
            </a:extLst>
          </p:cNvPr>
          <p:cNvSpPr txBox="1">
            <a:spLocks/>
          </p:cNvSpPr>
          <p:nvPr/>
        </p:nvSpPr>
        <p:spPr bwMode="auto">
          <a:xfrm>
            <a:off x="8686800" y="6629400"/>
            <a:ext cx="457200" cy="22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47</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20806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15AC1DD6-5722-45EF-BB3C-693DB5CF01AB}"/>
              </a:ext>
            </a:extLst>
          </p:cNvPr>
          <p:cNvSpPr>
            <a:spLocks noGrp="1" noChangeArrowheads="1"/>
          </p:cNvSpPr>
          <p:nvPr>
            <p:ph type="body" idx="1"/>
          </p:nvPr>
        </p:nvSpPr>
        <p:spPr>
          <a:xfrm>
            <a:off x="321623" y="1341437"/>
            <a:ext cx="8610600" cy="4525963"/>
          </a:xfrm>
          <a:ln w="50800">
            <a:solidFill>
              <a:schemeClr val="tx1"/>
            </a:solidFill>
          </a:ln>
        </p:spPr>
        <p:txBody>
          <a:bodyPr/>
          <a:lstStyle/>
          <a:p>
            <a:pPr eaLnBrk="1" hangingPunct="1">
              <a:lnSpc>
                <a:spcPct val="90000"/>
              </a:lnSpc>
              <a:defRPr/>
            </a:pPr>
            <a:endParaRPr lang="en-US" dirty="0"/>
          </a:p>
          <a:p>
            <a:pPr eaLnBrk="1" hangingPunct="1">
              <a:lnSpc>
                <a:spcPct val="90000"/>
              </a:lnSpc>
              <a:defRPr/>
            </a:pPr>
            <a:r>
              <a:rPr lang="en-US" dirty="0"/>
              <a:t>1. </a:t>
            </a:r>
            <a:r>
              <a:rPr lang="en-US" i="1" dirty="0">
                <a:solidFill>
                  <a:srgbClr val="FF0000"/>
                </a:solidFill>
                <a:latin typeface="Comic Sans MS" panose="030F0702030302020204" pitchFamily="66" charset="0"/>
              </a:rPr>
              <a:t>Initialize</a:t>
            </a:r>
            <a:r>
              <a:rPr lang="en-US" dirty="0"/>
              <a:t> </a:t>
            </a:r>
            <a:r>
              <a:rPr lang="en-US" dirty="0">
                <a:solidFill>
                  <a:srgbClr val="0000FF"/>
                </a:solidFill>
              </a:rPr>
              <a:t>network with </a:t>
            </a:r>
            <a:r>
              <a:rPr lang="en-US" u="sng" dirty="0">
                <a:latin typeface="Comic Sans MS" panose="030F0702030302020204" pitchFamily="66" charset="0"/>
              </a:rPr>
              <a:t>random weights</a:t>
            </a:r>
          </a:p>
          <a:p>
            <a:pPr eaLnBrk="1" hangingPunct="1">
              <a:lnSpc>
                <a:spcPct val="90000"/>
              </a:lnSpc>
              <a:defRPr/>
            </a:pPr>
            <a:r>
              <a:rPr lang="en-US" dirty="0"/>
              <a:t>2. </a:t>
            </a:r>
            <a:r>
              <a:rPr lang="en-US" i="1" dirty="0">
                <a:solidFill>
                  <a:srgbClr val="FF0000"/>
                </a:solidFill>
                <a:latin typeface="Comic Sans MS" panose="030F0702030302020204" pitchFamily="66" charset="0"/>
              </a:rPr>
              <a:t>For all</a:t>
            </a:r>
            <a:r>
              <a:rPr lang="en-US" i="1" dirty="0">
                <a:latin typeface="Comic Sans MS" panose="030F0702030302020204" pitchFamily="66" charset="0"/>
              </a:rPr>
              <a:t> </a:t>
            </a:r>
            <a:r>
              <a:rPr lang="en-US" dirty="0">
                <a:solidFill>
                  <a:srgbClr val="0000FF"/>
                </a:solidFill>
                <a:latin typeface="Comic Sans MS" panose="030F0702030302020204" pitchFamily="66" charset="0"/>
              </a:rPr>
              <a:t>training</a:t>
            </a:r>
            <a:r>
              <a:rPr lang="en-US" dirty="0"/>
              <a:t> cases (</a:t>
            </a:r>
            <a:r>
              <a:rPr lang="en-US" dirty="0">
                <a:latin typeface="Comic Sans MS" panose="030F0702030302020204" pitchFamily="66" charset="0"/>
              </a:rPr>
              <a:t>called examples</a:t>
            </a:r>
            <a:r>
              <a:rPr lang="en-US" dirty="0"/>
              <a:t>):</a:t>
            </a:r>
          </a:p>
          <a:p>
            <a:pPr lvl="1" eaLnBrk="1" hangingPunct="1">
              <a:lnSpc>
                <a:spcPct val="90000"/>
              </a:lnSpc>
              <a:defRPr/>
            </a:pPr>
            <a:r>
              <a:rPr lang="en-US" b="1" dirty="0">
                <a:solidFill>
                  <a:srgbClr val="FF0000"/>
                </a:solidFill>
              </a:rPr>
              <a:t>a.</a:t>
            </a:r>
            <a:r>
              <a:rPr lang="en-US" dirty="0"/>
              <a:t> Present </a:t>
            </a:r>
            <a:r>
              <a:rPr lang="en-US" u="sng" dirty="0">
                <a:solidFill>
                  <a:srgbClr val="0000FF"/>
                </a:solidFill>
                <a:latin typeface="Comic Sans MS" panose="030F0702030302020204" pitchFamily="66" charset="0"/>
              </a:rPr>
              <a:t>training inputs</a:t>
            </a:r>
            <a:r>
              <a:rPr lang="en-US" dirty="0">
                <a:solidFill>
                  <a:srgbClr val="0000FF"/>
                </a:solidFill>
                <a:latin typeface="Comic Sans MS" panose="030F0702030302020204" pitchFamily="66" charset="0"/>
              </a:rPr>
              <a:t> </a:t>
            </a:r>
            <a:r>
              <a:rPr lang="en-US" dirty="0"/>
              <a:t>to network and </a:t>
            </a:r>
            <a:r>
              <a:rPr lang="en-US" u="sng" dirty="0">
                <a:latin typeface="Comic Sans MS" panose="030F0702030302020204" pitchFamily="66" charset="0"/>
              </a:rPr>
              <a:t>calculate output</a:t>
            </a:r>
          </a:p>
          <a:p>
            <a:pPr lvl="1" eaLnBrk="1" hangingPunct="1">
              <a:lnSpc>
                <a:spcPct val="90000"/>
              </a:lnSpc>
              <a:defRPr/>
            </a:pPr>
            <a:r>
              <a:rPr lang="en-US" b="1" dirty="0">
                <a:solidFill>
                  <a:srgbClr val="FF0000"/>
                </a:solidFill>
                <a:effectLst>
                  <a:outerShdw blurRad="38100" dist="38100" dir="2700000" algn="tl">
                    <a:srgbClr val="C0C0C0"/>
                  </a:outerShdw>
                </a:effectLst>
              </a:rPr>
              <a:t>b.</a:t>
            </a:r>
            <a:r>
              <a:rPr lang="en-US" dirty="0"/>
              <a:t> </a:t>
            </a:r>
            <a:r>
              <a:rPr lang="en-US" i="1" dirty="0">
                <a:latin typeface="Comic Sans MS" panose="030F0702030302020204" pitchFamily="66" charset="0"/>
              </a:rPr>
              <a:t>For </a:t>
            </a:r>
            <a:r>
              <a:rPr lang="en-US" i="1" u="sng" dirty="0">
                <a:latin typeface="Comic Sans MS" panose="030F0702030302020204" pitchFamily="66" charset="0"/>
              </a:rPr>
              <a:t>all layers</a:t>
            </a:r>
            <a:r>
              <a:rPr lang="en-US" i="1" dirty="0">
                <a:latin typeface="Comic Sans MS" panose="030F0702030302020204" pitchFamily="66" charset="0"/>
              </a:rPr>
              <a:t>                                       </a:t>
            </a:r>
            <a:r>
              <a:rPr lang="en-US" dirty="0"/>
              <a:t>(</a:t>
            </a:r>
            <a:r>
              <a:rPr lang="en-US" sz="2400" dirty="0">
                <a:latin typeface="Comic Sans MS" panose="030F0702030302020204" pitchFamily="66" charset="0"/>
              </a:rPr>
              <a:t>starting with </a:t>
            </a:r>
            <a:r>
              <a:rPr lang="en-US" sz="2400" u="sng" dirty="0">
                <a:solidFill>
                  <a:srgbClr val="0000FF"/>
                </a:solidFill>
                <a:latin typeface="Comic Sans MS" panose="030F0702030302020204" pitchFamily="66" charset="0"/>
              </a:rPr>
              <a:t>output layer</a:t>
            </a:r>
            <a:r>
              <a:rPr lang="en-US" sz="2400" dirty="0">
                <a:latin typeface="Comic Sans MS" panose="030F0702030302020204" pitchFamily="66" charset="0"/>
              </a:rPr>
              <a:t>, back to input layer</a:t>
            </a:r>
            <a:r>
              <a:rPr lang="en-US" dirty="0"/>
              <a:t>):</a:t>
            </a:r>
          </a:p>
          <a:p>
            <a:pPr lvl="2" eaLnBrk="1" hangingPunct="1">
              <a:lnSpc>
                <a:spcPct val="90000"/>
              </a:lnSpc>
              <a:defRPr/>
            </a:pPr>
            <a:r>
              <a:rPr lang="en-US" dirty="0" err="1"/>
              <a:t>i</a:t>
            </a:r>
            <a:r>
              <a:rPr lang="en-US" dirty="0"/>
              <a:t>. </a:t>
            </a:r>
            <a:r>
              <a:rPr lang="en-US" sz="2200" u="sng" dirty="0">
                <a:solidFill>
                  <a:srgbClr val="00B050"/>
                </a:solidFill>
                <a:latin typeface="Comic Sans MS" panose="030F0702030302020204" pitchFamily="66" charset="0"/>
              </a:rPr>
              <a:t>Compare</a:t>
            </a:r>
            <a:r>
              <a:rPr lang="en-US" sz="2200" dirty="0"/>
              <a:t> </a:t>
            </a:r>
            <a:r>
              <a:rPr lang="en-US" sz="2200" dirty="0">
                <a:solidFill>
                  <a:srgbClr val="0000FF"/>
                </a:solidFill>
                <a:latin typeface="Comic Sans MS" panose="030F0702030302020204" pitchFamily="66" charset="0"/>
              </a:rPr>
              <a:t>network output </a:t>
            </a:r>
            <a:r>
              <a:rPr lang="en-US" sz="2200" dirty="0"/>
              <a:t>with </a:t>
            </a:r>
            <a:r>
              <a:rPr lang="en-US" sz="2200" i="1" dirty="0">
                <a:solidFill>
                  <a:srgbClr val="FF0000"/>
                </a:solidFill>
                <a:latin typeface="Comic Sans MS" panose="030F0702030302020204" pitchFamily="66" charset="0"/>
              </a:rPr>
              <a:t>label</a:t>
            </a:r>
            <a:r>
              <a:rPr lang="en-US" sz="2200" dirty="0"/>
              <a:t> (error function)</a:t>
            </a:r>
          </a:p>
          <a:p>
            <a:pPr lvl="2" eaLnBrk="1" hangingPunct="1">
              <a:lnSpc>
                <a:spcPct val="90000"/>
              </a:lnSpc>
              <a:defRPr/>
            </a:pPr>
            <a:r>
              <a:rPr lang="en-US" sz="2200" dirty="0"/>
              <a:t>ii. </a:t>
            </a:r>
            <a:r>
              <a:rPr lang="en-US" sz="2200" i="1" u="sng" dirty="0">
                <a:solidFill>
                  <a:srgbClr val="00B050"/>
                </a:solidFill>
                <a:latin typeface="Comic Sans MS" panose="030F0702030302020204" pitchFamily="66" charset="0"/>
              </a:rPr>
              <a:t>Adapt</a:t>
            </a:r>
            <a:r>
              <a:rPr lang="en-US" sz="2200" i="1" dirty="0">
                <a:solidFill>
                  <a:schemeClr val="accent2"/>
                </a:solidFill>
                <a:latin typeface="Comic Sans MS" panose="030F0702030302020204" pitchFamily="66" charset="0"/>
              </a:rPr>
              <a:t> </a:t>
            </a:r>
            <a:r>
              <a:rPr lang="en-US" sz="2200" u="sng" dirty="0">
                <a:latin typeface="Comic Sans MS" panose="030F0702030302020204" pitchFamily="66" charset="0"/>
              </a:rPr>
              <a:t>weights</a:t>
            </a:r>
            <a:r>
              <a:rPr lang="en-US" sz="2200" dirty="0">
                <a:latin typeface="Comic Sans MS" panose="030F0702030302020204" pitchFamily="66" charset="0"/>
              </a:rPr>
              <a:t> in current layer</a:t>
            </a:r>
          </a:p>
          <a:p>
            <a:pPr lvl="1" eaLnBrk="1" hangingPunct="1">
              <a:lnSpc>
                <a:spcPct val="90000"/>
              </a:lnSpc>
              <a:defRPr/>
            </a:pPr>
            <a:endParaRPr lang="en-US" dirty="0"/>
          </a:p>
        </p:txBody>
      </p:sp>
      <p:sp>
        <p:nvSpPr>
          <p:cNvPr id="5" name="Slide Number Placeholder 1">
            <a:extLst>
              <a:ext uri="{FF2B5EF4-FFF2-40B4-BE49-F238E27FC236}">
                <a16:creationId xmlns:a16="http://schemas.microsoft.com/office/drawing/2014/main" id="{F8F51786-C8B0-4731-A3E8-54FDE476AD17}"/>
              </a:ext>
            </a:extLst>
          </p:cNvPr>
          <p:cNvSpPr txBox="1">
            <a:spLocks/>
          </p:cNvSpPr>
          <p:nvPr/>
        </p:nvSpPr>
        <p:spPr bwMode="auto">
          <a:xfrm>
            <a:off x="8686800" y="6629400"/>
            <a:ext cx="457200" cy="22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48</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 name="Title 1">
            <a:extLst>
              <a:ext uri="{FF2B5EF4-FFF2-40B4-BE49-F238E27FC236}">
                <a16:creationId xmlns:a16="http://schemas.microsoft.com/office/drawing/2014/main" id="{164441DB-9F9D-9EBA-BF22-7A9B4D0DFDE6}"/>
              </a:ext>
            </a:extLst>
          </p:cNvPr>
          <p:cNvSpPr>
            <a:spLocks noGrp="1"/>
          </p:cNvSpPr>
          <p:nvPr>
            <p:ph type="title"/>
          </p:nvPr>
        </p:nvSpPr>
        <p:spPr>
          <a:xfrm>
            <a:off x="0" y="0"/>
            <a:ext cx="9144000" cy="685800"/>
          </a:xfrm>
        </p:spPr>
        <p:txBody>
          <a:bodyPr>
            <a:normAutofit fontScale="90000"/>
          </a:bodyPr>
          <a:lstStyle/>
          <a:p>
            <a:pPr>
              <a:defRPr/>
            </a:pPr>
            <a:r>
              <a:rPr lang="en-US" sz="6000" b="1" dirty="0">
                <a:solidFill>
                  <a:srgbClr val="0070C0"/>
                </a:solidFill>
                <a:effectLst>
                  <a:outerShdw blurRad="38100" dist="38100" dir="2700000" algn="tl">
                    <a:srgbClr val="000000">
                      <a:alpha val="43137"/>
                    </a:srgbClr>
                  </a:outerShdw>
                </a:effectLst>
                <a:latin typeface="Comic Sans MS" panose="030F0702030302020204" pitchFamily="66" charset="0"/>
              </a:rPr>
              <a:t>Backpropagation Alg.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2AFBAC5-A2C5-4807-98D0-297554A5A86B}"/>
              </a:ext>
            </a:extLst>
          </p:cNvPr>
          <p:cNvSpPr>
            <a:spLocks noGrp="1" noChangeArrowheads="1"/>
          </p:cNvSpPr>
          <p:nvPr>
            <p:ph type="title"/>
            <p:custDataLst>
              <p:tags r:id="rId1"/>
            </p:custDataLst>
          </p:nvPr>
        </p:nvSpPr>
        <p:spPr>
          <a:xfrm>
            <a:off x="0" y="0"/>
            <a:ext cx="9144000" cy="1032509"/>
          </a:xfrm>
        </p:spPr>
        <p:txBody>
          <a:bodyPr>
            <a:normAutofit fontScale="90000"/>
          </a:bodyPr>
          <a:lstStyle/>
          <a:p>
            <a:pPr algn="ctr"/>
            <a:r>
              <a:rPr lang="en-US" altLang="en-US" sz="4900" b="1" dirty="0">
                <a:solidFill>
                  <a:srgbClr val="0070C0"/>
                </a:solidFill>
                <a:effectLst>
                  <a:outerShdw blurRad="38100" dist="38100" dir="2700000" algn="tl">
                    <a:srgbClr val="000000">
                      <a:alpha val="43137"/>
                    </a:srgbClr>
                  </a:outerShdw>
                </a:effectLst>
                <a:latin typeface="Comic Sans MS" panose="030F0702030302020204" pitchFamily="66" charset="0"/>
              </a:rPr>
              <a:t>‘Back-prop’ Algorithm Summary </a:t>
            </a:r>
            <a:br>
              <a:rPr lang="en-US" altLang="en-US" b="1" dirty="0">
                <a:solidFill>
                  <a:srgbClr val="0070C0"/>
                </a:solidFill>
                <a:effectLst>
                  <a:outerShdw blurRad="38100" dist="38100" dir="2700000" algn="tl">
                    <a:srgbClr val="000000">
                      <a:alpha val="43137"/>
                    </a:srgbClr>
                  </a:outerShdw>
                </a:effectLst>
              </a:rPr>
            </a:br>
            <a:r>
              <a:rPr lang="en-US" altLang="en-US" sz="1800" b="1" dirty="0">
                <a:solidFill>
                  <a:srgbClr val="0070C0"/>
                </a:solidFill>
                <a:effectLst>
                  <a:outerShdw blurRad="38100" dist="38100" dir="2700000" algn="tl">
                    <a:srgbClr val="000000">
                      <a:alpha val="43137"/>
                    </a:srgbClr>
                  </a:outerShdw>
                </a:effectLst>
              </a:rPr>
              <a:t>(with NO Math!)</a:t>
            </a:r>
          </a:p>
        </p:txBody>
      </p:sp>
      <p:pic>
        <p:nvPicPr>
          <p:cNvPr id="32771" name="Picture 5">
            <a:extLst>
              <a:ext uri="{FF2B5EF4-FFF2-40B4-BE49-F238E27FC236}">
                <a16:creationId xmlns:a16="http://schemas.microsoft.com/office/drawing/2014/main" id="{8125D526-B271-4D31-98DF-B43EF7002B3C}"/>
              </a:ext>
            </a:extLst>
          </p:cNvPr>
          <p:cNvPicPr>
            <a:picLocks noChangeAspect="1" noChangeArrowheads="1"/>
          </p:cNvPicPr>
          <p:nvPr>
            <p:custDataLst>
              <p:tags r:id="rId2"/>
            </p:custDataLst>
          </p:nvPr>
        </p:nvPicPr>
        <p:blipFill rotWithShape="1">
          <a:blip r:embed="rId9">
            <a:extLst>
              <a:ext uri="{28A0092B-C50C-407E-A947-70E740481C1C}">
                <a14:useLocalDpi xmlns:a14="http://schemas.microsoft.com/office/drawing/2010/main" val="0"/>
              </a:ext>
            </a:extLst>
          </a:blip>
          <a:srcRect b="90948"/>
          <a:stretch/>
        </p:blipFill>
        <p:spPr bwMode="auto">
          <a:xfrm>
            <a:off x="827088" y="1604011"/>
            <a:ext cx="77755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1">
            <a:extLst>
              <a:ext uri="{FF2B5EF4-FFF2-40B4-BE49-F238E27FC236}">
                <a16:creationId xmlns:a16="http://schemas.microsoft.com/office/drawing/2014/main" id="{9A88214A-9266-4F64-8CBE-CCA4C62540DB}"/>
              </a:ext>
            </a:extLst>
          </p:cNvPr>
          <p:cNvSpPr txBox="1">
            <a:spLocks/>
          </p:cNvSpPr>
          <p:nvPr/>
        </p:nvSpPr>
        <p:spPr bwMode="auto">
          <a:xfrm>
            <a:off x="8602662" y="6629400"/>
            <a:ext cx="5413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49</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6" name="Picture 5">
            <a:extLst>
              <a:ext uri="{FF2B5EF4-FFF2-40B4-BE49-F238E27FC236}">
                <a16:creationId xmlns:a16="http://schemas.microsoft.com/office/drawing/2014/main" id="{BA5A06BD-C281-F85A-277A-74D95EC631D7}"/>
              </a:ext>
            </a:extLst>
          </p:cNvPr>
          <p:cNvPicPr>
            <a:picLocks noChangeAspect="1" noChangeArrowheads="1"/>
          </p:cNvPicPr>
          <p:nvPr>
            <p:custDataLst>
              <p:tags r:id="rId3"/>
            </p:custDataLst>
          </p:nvPr>
        </p:nvPicPr>
        <p:blipFill rotWithShape="1">
          <a:blip r:embed="rId9">
            <a:extLst>
              <a:ext uri="{28A0092B-C50C-407E-A947-70E740481C1C}">
                <a14:useLocalDpi xmlns:a14="http://schemas.microsoft.com/office/drawing/2010/main" val="0"/>
              </a:ext>
            </a:extLst>
          </a:blip>
          <a:srcRect t="9351" b="65053"/>
          <a:stretch/>
        </p:blipFill>
        <p:spPr bwMode="auto">
          <a:xfrm>
            <a:off x="827088" y="1981200"/>
            <a:ext cx="7775575" cy="103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D6465A29-AD9A-1FCB-6264-D9B2FD2FE3FF}"/>
              </a:ext>
            </a:extLst>
          </p:cNvPr>
          <p:cNvPicPr>
            <a:picLocks noChangeAspect="1" noChangeArrowheads="1"/>
          </p:cNvPicPr>
          <p:nvPr>
            <p:custDataLst>
              <p:tags r:id="rId4"/>
            </p:custDataLst>
          </p:nvPr>
        </p:nvPicPr>
        <p:blipFill rotWithShape="1">
          <a:blip r:embed="rId9">
            <a:extLst>
              <a:ext uri="{28A0092B-C50C-407E-A947-70E740481C1C}">
                <a14:useLocalDpi xmlns:a14="http://schemas.microsoft.com/office/drawing/2010/main" val="0"/>
              </a:ext>
            </a:extLst>
          </a:blip>
          <a:srcRect t="33908" r="2838" b="56735"/>
          <a:stretch/>
        </p:blipFill>
        <p:spPr bwMode="auto">
          <a:xfrm>
            <a:off x="827087" y="2950371"/>
            <a:ext cx="7554913" cy="37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F6B945EA-4888-66BE-9FC5-4515160E3D3E}"/>
              </a:ext>
            </a:extLst>
          </p:cNvPr>
          <p:cNvPicPr>
            <a:picLocks noChangeAspect="1" noChangeArrowheads="1"/>
          </p:cNvPicPr>
          <p:nvPr>
            <p:custDataLst>
              <p:tags r:id="rId5"/>
            </p:custDataLst>
          </p:nvPr>
        </p:nvPicPr>
        <p:blipFill rotWithShape="1">
          <a:blip r:embed="rId9">
            <a:extLst>
              <a:ext uri="{28A0092B-C50C-407E-A947-70E740481C1C}">
                <a14:useLocalDpi xmlns:a14="http://schemas.microsoft.com/office/drawing/2010/main" val="0"/>
              </a:ext>
            </a:extLst>
          </a:blip>
          <a:srcRect t="58465"/>
          <a:stretch/>
        </p:blipFill>
        <p:spPr bwMode="auto">
          <a:xfrm>
            <a:off x="827088" y="3962400"/>
            <a:ext cx="7775575" cy="167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4DF51137-B679-2BBE-C2F4-6DC9C59E6443}"/>
              </a:ext>
            </a:extLst>
          </p:cNvPr>
          <p:cNvSpPr/>
          <p:nvPr/>
        </p:nvSpPr>
        <p:spPr>
          <a:xfrm>
            <a:off x="827088" y="1447800"/>
            <a:ext cx="7775575" cy="441960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0ED3620-B3AC-2B0E-ED60-3DBB80B47565}"/>
              </a:ext>
            </a:extLst>
          </p:cNvPr>
          <p:cNvSpPr/>
          <p:nvPr/>
        </p:nvSpPr>
        <p:spPr>
          <a:xfrm>
            <a:off x="1371600" y="2514600"/>
            <a:ext cx="1752600" cy="365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7DB4213-F703-10D4-798A-53F193DEC7B6}"/>
              </a:ext>
            </a:extLst>
          </p:cNvPr>
          <p:cNvSpPr/>
          <p:nvPr/>
        </p:nvSpPr>
        <p:spPr>
          <a:xfrm>
            <a:off x="5334000" y="2989781"/>
            <a:ext cx="1524000" cy="36888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04BB605-6548-2193-8FB7-9E1D5BB14583}"/>
              </a:ext>
            </a:extLst>
          </p:cNvPr>
          <p:cNvSpPr/>
          <p:nvPr/>
        </p:nvSpPr>
        <p:spPr>
          <a:xfrm>
            <a:off x="3080196" y="4065760"/>
            <a:ext cx="3396803" cy="365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0E44A8-3A50-B605-94FB-59A79FB51E2F}"/>
              </a:ext>
            </a:extLst>
          </p:cNvPr>
          <p:cNvSpPr/>
          <p:nvPr/>
        </p:nvSpPr>
        <p:spPr>
          <a:xfrm>
            <a:off x="5105400" y="3567223"/>
            <a:ext cx="1524000" cy="2770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637255-3928-2B29-3398-600D37416CFE}"/>
              </a:ext>
            </a:extLst>
          </p:cNvPr>
          <p:cNvSpPr/>
          <p:nvPr/>
        </p:nvSpPr>
        <p:spPr>
          <a:xfrm>
            <a:off x="2007347" y="3002320"/>
            <a:ext cx="1802653" cy="36888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E2FAEB-F15B-8FA4-C0CF-8BC7DFC2D92C}"/>
              </a:ext>
            </a:extLst>
          </p:cNvPr>
          <p:cNvSpPr/>
          <p:nvPr/>
        </p:nvSpPr>
        <p:spPr>
          <a:xfrm>
            <a:off x="2007346" y="3327834"/>
            <a:ext cx="1524000" cy="2770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5">
            <a:extLst>
              <a:ext uri="{FF2B5EF4-FFF2-40B4-BE49-F238E27FC236}">
                <a16:creationId xmlns:a16="http://schemas.microsoft.com/office/drawing/2014/main" id="{B337FB26-DB06-91F8-2666-9A2839B31DCD}"/>
              </a:ext>
            </a:extLst>
          </p:cNvPr>
          <p:cNvPicPr>
            <a:picLocks noChangeAspect="1" noChangeArrowheads="1"/>
          </p:cNvPicPr>
          <p:nvPr>
            <p:custDataLst>
              <p:tags r:id="rId6"/>
            </p:custDataLst>
          </p:nvPr>
        </p:nvPicPr>
        <p:blipFill rotWithShape="1">
          <a:blip r:embed="rId9">
            <a:extLst>
              <a:ext uri="{28A0092B-C50C-407E-A947-70E740481C1C}">
                <a14:useLocalDpi xmlns:a14="http://schemas.microsoft.com/office/drawing/2010/main" val="0"/>
              </a:ext>
            </a:extLst>
          </a:blip>
          <a:srcRect l="2104" t="42453" r="3676" b="40495"/>
          <a:stretch/>
        </p:blipFill>
        <p:spPr bwMode="auto">
          <a:xfrm>
            <a:off x="990600" y="3295016"/>
            <a:ext cx="7326312" cy="68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a:extLst>
              <a:ext uri="{FF2B5EF4-FFF2-40B4-BE49-F238E27FC236}">
                <a16:creationId xmlns:a16="http://schemas.microsoft.com/office/drawing/2014/main" id="{69EB0E90-6DA4-33DD-7F64-9FBCADE6556C}"/>
              </a:ext>
            </a:extLst>
          </p:cNvPr>
          <p:cNvSpPr/>
          <p:nvPr/>
        </p:nvSpPr>
        <p:spPr>
          <a:xfrm>
            <a:off x="1701973" y="3327741"/>
            <a:ext cx="1524000" cy="2770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26ED6D6-FC6B-7DC1-824F-FBBC986BA43E}"/>
              </a:ext>
            </a:extLst>
          </p:cNvPr>
          <p:cNvSpPr/>
          <p:nvPr/>
        </p:nvSpPr>
        <p:spPr>
          <a:xfrm>
            <a:off x="5105399" y="3553885"/>
            <a:ext cx="1524000" cy="2770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27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9" grpId="0"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a:extLst>
              <a:ext uri="{FF2B5EF4-FFF2-40B4-BE49-F238E27FC236}">
                <a16:creationId xmlns:a16="http://schemas.microsoft.com/office/drawing/2014/main" id="{BEF3C843-126B-4E6B-8010-B79583B8B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563" y="1071563"/>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4" descr="f(x) = \frac{1}{1 + \mathrm e^{-x}} ">
            <a:extLst>
              <a:ext uri="{FF2B5EF4-FFF2-40B4-BE49-F238E27FC236}">
                <a16:creationId xmlns:a16="http://schemas.microsoft.com/office/drawing/2014/main" id="{57A421CD-1893-4487-A2CD-5CA517FE57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8039" y="5133976"/>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6" descr="http://upload.wikimedia.org/wikipedia/commons/thumb/8/88/Logistic-curve.svg/480px-Logistic-curve.svg.png">
            <a:extLst>
              <a:ext uri="{FF2B5EF4-FFF2-40B4-BE49-F238E27FC236}">
                <a16:creationId xmlns:a16="http://schemas.microsoft.com/office/drawing/2014/main" id="{95B1841D-EC92-42DC-A33A-C92202E207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051" y="4829175"/>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1">
            <a:extLst>
              <a:ext uri="{FF2B5EF4-FFF2-40B4-BE49-F238E27FC236}">
                <a16:creationId xmlns:a16="http://schemas.microsoft.com/office/drawing/2014/main" id="{25824122-0430-4243-A2CD-E83910CFCFA9}"/>
              </a:ext>
            </a:extLst>
          </p:cNvPr>
          <p:cNvSpPr txBox="1">
            <a:spLocks noChangeArrowheads="1"/>
          </p:cNvSpPr>
          <p:nvPr/>
        </p:nvSpPr>
        <p:spPr bwMode="auto">
          <a:xfrm>
            <a:off x="2235200" y="1757363"/>
            <a:ext cx="636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2.7</a:t>
            </a:r>
          </a:p>
        </p:txBody>
      </p:sp>
      <p:sp>
        <p:nvSpPr>
          <p:cNvPr id="11270" name="TextBox 35">
            <a:extLst>
              <a:ext uri="{FF2B5EF4-FFF2-40B4-BE49-F238E27FC236}">
                <a16:creationId xmlns:a16="http://schemas.microsoft.com/office/drawing/2014/main" id="{5C900CA1-02AB-413A-AFC0-0376CA8ECB76}"/>
              </a:ext>
            </a:extLst>
          </p:cNvPr>
          <p:cNvSpPr txBox="1">
            <a:spLocks noChangeArrowheads="1"/>
          </p:cNvSpPr>
          <p:nvPr/>
        </p:nvSpPr>
        <p:spPr bwMode="auto">
          <a:xfrm>
            <a:off x="1920875" y="2824163"/>
            <a:ext cx="764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-8.6</a:t>
            </a:r>
          </a:p>
        </p:txBody>
      </p:sp>
      <p:sp>
        <p:nvSpPr>
          <p:cNvPr id="11271" name="TextBox 36">
            <a:extLst>
              <a:ext uri="{FF2B5EF4-FFF2-40B4-BE49-F238E27FC236}">
                <a16:creationId xmlns:a16="http://schemas.microsoft.com/office/drawing/2014/main" id="{25580A0E-4934-4F90-9A30-0DBE96B7E215}"/>
              </a:ext>
            </a:extLst>
          </p:cNvPr>
          <p:cNvSpPr txBox="1">
            <a:spLocks noChangeArrowheads="1"/>
          </p:cNvSpPr>
          <p:nvPr/>
        </p:nvSpPr>
        <p:spPr bwMode="auto">
          <a:xfrm>
            <a:off x="1917700" y="3971925"/>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0.002</a:t>
            </a:r>
          </a:p>
        </p:txBody>
      </p:sp>
      <p:sp>
        <p:nvSpPr>
          <p:cNvPr id="11272" name="TextBox 2">
            <a:extLst>
              <a:ext uri="{FF2B5EF4-FFF2-40B4-BE49-F238E27FC236}">
                <a16:creationId xmlns:a16="http://schemas.microsoft.com/office/drawing/2014/main" id="{0EFC0AA0-A8BF-4108-B80D-D8C9C74BF9FD}"/>
              </a:ext>
            </a:extLst>
          </p:cNvPr>
          <p:cNvSpPr txBox="1">
            <a:spLocks noChangeArrowheads="1"/>
          </p:cNvSpPr>
          <p:nvPr/>
        </p:nvSpPr>
        <p:spPr bwMode="auto">
          <a:xfrm>
            <a:off x="4057650" y="2827338"/>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p>
        </p:txBody>
      </p:sp>
      <p:sp>
        <p:nvSpPr>
          <p:cNvPr id="11273" name="TextBox 39">
            <a:extLst>
              <a:ext uri="{FF2B5EF4-FFF2-40B4-BE49-F238E27FC236}">
                <a16:creationId xmlns:a16="http://schemas.microsoft.com/office/drawing/2014/main" id="{60A62F42-53A1-4997-A087-BCB9EB151688}"/>
              </a:ext>
            </a:extLst>
          </p:cNvPr>
          <p:cNvSpPr txBox="1">
            <a:spLocks noChangeArrowheads="1"/>
          </p:cNvSpPr>
          <p:nvPr/>
        </p:nvSpPr>
        <p:spPr bwMode="auto">
          <a:xfrm>
            <a:off x="488950" y="5124450"/>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a:t>
            </a:r>
          </a:p>
        </p:txBody>
      </p:sp>
      <p:sp>
        <p:nvSpPr>
          <p:cNvPr id="11274" name="TextBox 39">
            <a:extLst>
              <a:ext uri="{FF2B5EF4-FFF2-40B4-BE49-F238E27FC236}">
                <a16:creationId xmlns:a16="http://schemas.microsoft.com/office/drawing/2014/main" id="{519948BE-C797-4F88-B354-8D5AEF5B8DD0}"/>
              </a:ext>
            </a:extLst>
          </p:cNvPr>
          <p:cNvSpPr txBox="1">
            <a:spLocks noChangeArrowheads="1"/>
          </p:cNvSpPr>
          <p:nvPr/>
        </p:nvSpPr>
        <p:spPr bwMode="auto">
          <a:xfrm>
            <a:off x="477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-2.5</a:t>
            </a:r>
          </a:p>
        </p:txBody>
      </p:sp>
      <p:sp>
        <p:nvSpPr>
          <p:cNvPr id="11275" name="TextBox 39">
            <a:extLst>
              <a:ext uri="{FF2B5EF4-FFF2-40B4-BE49-F238E27FC236}">
                <a16:creationId xmlns:a16="http://schemas.microsoft.com/office/drawing/2014/main" id="{CAF9C0FA-61A6-4EF6-A27C-A6F0318A8236}"/>
              </a:ext>
            </a:extLst>
          </p:cNvPr>
          <p:cNvSpPr txBox="1">
            <a:spLocks noChangeArrowheads="1"/>
          </p:cNvSpPr>
          <p:nvPr/>
        </p:nvSpPr>
        <p:spPr bwMode="auto">
          <a:xfrm>
            <a:off x="488950" y="841375"/>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-0.06</a:t>
            </a:r>
          </a:p>
        </p:txBody>
      </p:sp>
      <p:sp>
        <p:nvSpPr>
          <p:cNvPr id="11276" name="TextBox 1">
            <a:extLst>
              <a:ext uri="{FF2B5EF4-FFF2-40B4-BE49-F238E27FC236}">
                <a16:creationId xmlns:a16="http://schemas.microsoft.com/office/drawing/2014/main" id="{C759C593-D533-4818-9FD0-D8B306B0AC5B}"/>
              </a:ext>
            </a:extLst>
          </p:cNvPr>
          <p:cNvSpPr txBox="1">
            <a:spLocks noChangeArrowheads="1"/>
          </p:cNvSpPr>
          <p:nvPr/>
        </p:nvSpPr>
        <p:spPr bwMode="auto">
          <a:xfrm>
            <a:off x="2799493" y="4102100"/>
            <a:ext cx="6353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x =  -</a:t>
            </a:r>
            <a:r>
              <a:rPr kumimoji="0" lang="en-GB"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0.06×</a:t>
            </a: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2.7</a:t>
            </a:r>
            <a:r>
              <a:rPr kumimoji="0" lang="en-GB"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 + 2.5×</a:t>
            </a: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8.6</a:t>
            </a:r>
            <a:r>
              <a:rPr kumimoji="0" lang="en-GB"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 + 1.4×</a:t>
            </a:r>
            <a:r>
              <a:rPr kumimoji="0" lang="en-GB" altLang="en-US" sz="2400" b="0" i="1" u="none" strike="noStrike" kern="1200" cap="none" spc="0" normalizeH="0" baseline="0" noProof="0" dirty="0">
                <a:ln>
                  <a:noFill/>
                </a:ln>
                <a:solidFill>
                  <a:srgbClr val="0000FF"/>
                </a:solidFill>
                <a:effectLst/>
                <a:uLnTx/>
                <a:uFillTx/>
                <a:latin typeface="Comic Sans MS" panose="030F0702030302020204" pitchFamily="66" charset="0"/>
              </a:rPr>
              <a:t>0.002</a:t>
            </a:r>
            <a:r>
              <a:rPr kumimoji="0" lang="en-GB"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  = </a:t>
            </a:r>
            <a:r>
              <a:rPr kumimoji="0" lang="en-GB" altLang="en-US" sz="2400" i="1" u="none" strike="noStrike" kern="1200" cap="none" spc="0" normalizeH="0" baseline="0" noProof="0" dirty="0">
                <a:ln>
                  <a:noFill/>
                </a:ln>
                <a:solidFill>
                  <a:srgbClr val="000000"/>
                </a:solidFill>
                <a:effectLst/>
                <a:uLnTx/>
                <a:uFillTx/>
                <a:latin typeface="Comic Sans MS" panose="030F0702030302020204" pitchFamily="66" charset="0"/>
              </a:rPr>
              <a:t>21.34</a:t>
            </a:r>
            <a:r>
              <a:rPr kumimoji="0" lang="en-GB"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 </a:t>
            </a:r>
            <a:endParaRPr kumimoji="0" lang="en-GB" altLang="en-US" sz="24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3" name="Slide Number Placeholder 1">
            <a:extLst>
              <a:ext uri="{FF2B5EF4-FFF2-40B4-BE49-F238E27FC236}">
                <a16:creationId xmlns:a16="http://schemas.microsoft.com/office/drawing/2014/main" id="{B1617C7A-9CE7-4C91-9997-A446545ABEB4}"/>
              </a:ext>
            </a:extLst>
          </p:cNvPr>
          <p:cNvSpPr txBox="1">
            <a:spLocks/>
          </p:cNvSpPr>
          <p:nvPr/>
        </p:nvSpPr>
        <p:spPr bwMode="auto">
          <a:xfrm>
            <a:off x="8610600" y="6629400"/>
            <a:ext cx="533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a:rPr>
              <a:pPr marL="0" marR="0" lvl="0" indent="0" algn="r" defTabSz="914400" rtl="0" eaLnBrk="0" fontAlgn="auto" latinLnBrk="0" hangingPunct="0">
                <a:lnSpc>
                  <a:spcPct val="100000"/>
                </a:lnSpc>
                <a:spcBef>
                  <a:spcPts val="0"/>
                </a:spcBef>
                <a:spcAft>
                  <a:spcPts val="0"/>
                </a:spcAft>
                <a:buClrTx/>
                <a:buSzTx/>
                <a:buFontTx/>
                <a:buNone/>
                <a:tabLst/>
                <a:defRPr/>
              </a:pPr>
              <a:t>5</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Arial"/>
            </a:endParaRPr>
          </a:p>
        </p:txBody>
      </p:sp>
      <p:sp>
        <p:nvSpPr>
          <p:cNvPr id="14" name="Rectangle 2">
            <a:extLst>
              <a:ext uri="{FF2B5EF4-FFF2-40B4-BE49-F238E27FC236}">
                <a16:creationId xmlns:a16="http://schemas.microsoft.com/office/drawing/2014/main" id="{A01088AB-FD8B-44D3-B4EB-7B8FEB53C5A6}"/>
              </a:ext>
            </a:extLst>
          </p:cNvPr>
          <p:cNvSpPr txBox="1">
            <a:spLocks noChangeArrowheads="1"/>
          </p:cNvSpPr>
          <p:nvPr>
            <p:custDataLst>
              <p:tags r:id="rId1"/>
            </p:custDataLst>
          </p:nvPr>
        </p:nvSpPr>
        <p:spPr>
          <a:xfrm>
            <a:off x="0" y="0"/>
            <a:ext cx="9144000" cy="70167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The Output</a:t>
            </a:r>
          </a:p>
        </p:txBody>
      </p:sp>
      <p:sp>
        <p:nvSpPr>
          <p:cNvPr id="3" name="TextBox 2">
            <a:extLst>
              <a:ext uri="{FF2B5EF4-FFF2-40B4-BE49-F238E27FC236}">
                <a16:creationId xmlns:a16="http://schemas.microsoft.com/office/drawing/2014/main" id="{EA094248-25E6-A101-22FC-15C787477DB1}"/>
              </a:ext>
            </a:extLst>
          </p:cNvPr>
          <p:cNvSpPr txBox="1"/>
          <p:nvPr/>
        </p:nvSpPr>
        <p:spPr>
          <a:xfrm>
            <a:off x="222504" y="6312971"/>
            <a:ext cx="5387721" cy="369332"/>
          </a:xfrm>
          <a:prstGeom prst="rect">
            <a:avLst/>
          </a:prstGeom>
          <a:noFill/>
        </p:spPr>
        <p:txBody>
          <a:bodyPr wrap="square">
            <a:spAutoFit/>
          </a:bodyPr>
          <a:lstStyle/>
          <a:p>
            <a:pPr algn="ctr"/>
            <a:r>
              <a:rPr lang="en-US" u="sng" dirty="0">
                <a:latin typeface="Comic Sans MS" panose="030F0702030302020204" pitchFamily="66" charset="0"/>
              </a:rPr>
              <a:t>Activation function</a:t>
            </a:r>
            <a:r>
              <a:rPr lang="en-US" dirty="0">
                <a:solidFill>
                  <a:srgbClr val="FF0000"/>
                </a:solidFill>
                <a:latin typeface="Comic Sans MS" panose="030F0702030302020204" pitchFamily="66" charset="0"/>
              </a:rPr>
              <a:t> will tend to limit the range </a:t>
            </a:r>
          </a:p>
        </p:txBody>
      </p:sp>
      <p:cxnSp>
        <p:nvCxnSpPr>
          <p:cNvPr id="5" name="Straight Arrow Connector 4">
            <a:extLst>
              <a:ext uri="{FF2B5EF4-FFF2-40B4-BE49-F238E27FC236}">
                <a16:creationId xmlns:a16="http://schemas.microsoft.com/office/drawing/2014/main" id="{45FCD91E-6D95-9E37-216D-F1CFBF2B4DED}"/>
              </a:ext>
            </a:extLst>
          </p:cNvPr>
          <p:cNvCxnSpPr/>
          <p:nvPr/>
        </p:nvCxnSpPr>
        <p:spPr>
          <a:xfrm flipH="1">
            <a:off x="8342313" y="4644509"/>
            <a:ext cx="534987" cy="22701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21DF710-DC42-6A15-FBC2-17184F94BD06}"/>
              </a:ext>
            </a:extLst>
          </p:cNvPr>
          <p:cNvCxnSpPr>
            <a:cxnSpLocks/>
          </p:cNvCxnSpPr>
          <p:nvPr/>
        </p:nvCxnSpPr>
        <p:spPr>
          <a:xfrm>
            <a:off x="5486400" y="6221414"/>
            <a:ext cx="546065" cy="32236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9C7691E-8743-BFA6-F26C-F8F04486192E}"/>
              </a:ext>
            </a:extLst>
          </p:cNvPr>
          <p:cNvSpPr txBox="1"/>
          <p:nvPr/>
        </p:nvSpPr>
        <p:spPr>
          <a:xfrm>
            <a:off x="2587211" y="1092141"/>
            <a:ext cx="5755102" cy="400110"/>
          </a:xfrm>
          <a:prstGeom prst="rect">
            <a:avLst/>
          </a:prstGeom>
          <a:solidFill>
            <a:srgbClr val="FFFFCC"/>
          </a:solidFill>
          <a:ln w="22225">
            <a:solidFill>
              <a:schemeClr val="tx1"/>
            </a:solidFill>
          </a:ln>
        </p:spPr>
        <p:txBody>
          <a:bodyPr wrap="none" rtlCol="0">
            <a:spAutoFit/>
          </a:bodyPr>
          <a:lstStyle/>
          <a:p>
            <a:r>
              <a:rPr lang="en-US" sz="2000" dirty="0">
                <a:solidFill>
                  <a:srgbClr val="0000FF"/>
                </a:solidFill>
                <a:latin typeface="Comic Sans MS" panose="030F0702030302020204" pitchFamily="66" charset="0"/>
              </a:rPr>
              <a:t>What other roles do activation functions play?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0" grpId="0"/>
      <p:bldP spid="11271" grpId="0"/>
      <p:bldP spid="11276" grpId="0"/>
      <p:bldP spid="3" grpId="0"/>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DA619FA-7705-4E9B-9B55-FCD5F55950D9}"/>
              </a:ext>
            </a:extLst>
          </p:cNvPr>
          <p:cNvSpPr>
            <a:spLocks noGrp="1" noChangeArrowheads="1"/>
          </p:cNvSpPr>
          <p:nvPr>
            <p:ph type="title"/>
            <p:custDataLst>
              <p:tags r:id="rId1"/>
            </p:custDataLst>
          </p:nvPr>
        </p:nvSpPr>
        <p:spPr>
          <a:xfrm>
            <a:off x="0" y="22227"/>
            <a:ext cx="9144000" cy="815974"/>
          </a:xfrm>
        </p:spPr>
        <p:txBody>
          <a:bodyPr>
            <a:noAutofit/>
          </a:bodyPr>
          <a:lstStyle/>
          <a:p>
            <a:pPr algn="ctr"/>
            <a:r>
              <a:rPr lang="en-US" altLang="en-US" sz="4000" b="1" dirty="0">
                <a:solidFill>
                  <a:srgbClr val="0070C0"/>
                </a:solidFill>
                <a:effectLst>
                  <a:outerShdw blurRad="38100" dist="38100" dir="2700000" algn="tl">
                    <a:srgbClr val="000000">
                      <a:alpha val="43137"/>
                    </a:srgbClr>
                  </a:outerShdw>
                </a:effectLst>
                <a:latin typeface="Comic Sans MS" panose="030F0702030302020204" pitchFamily="66" charset="0"/>
              </a:rPr>
              <a:t>‘Back-prop’: Generalized Delta Rule </a:t>
            </a:r>
          </a:p>
        </p:txBody>
      </p:sp>
      <p:pic>
        <p:nvPicPr>
          <p:cNvPr id="31747" name="Picture 4">
            <a:extLst>
              <a:ext uri="{FF2B5EF4-FFF2-40B4-BE49-F238E27FC236}">
                <a16:creationId xmlns:a16="http://schemas.microsoft.com/office/drawing/2014/main" id="{FEF54722-548A-4DD3-9BCC-BFFBB4163AAC}"/>
              </a:ext>
            </a:extLst>
          </p:cNvPr>
          <p:cNvPicPr>
            <a:picLocks noChangeAspect="1" noChangeArrowheads="1"/>
          </p:cNvPicPr>
          <p:nvPr>
            <p:custDataLst>
              <p:tags r:id="rId2"/>
            </p:custDataLst>
          </p:nvPr>
        </p:nvPicPr>
        <p:blipFill rotWithShape="1">
          <a:blip r:embed="rId8">
            <a:extLst>
              <a:ext uri="{28A0092B-C50C-407E-A947-70E740481C1C}">
                <a14:useLocalDpi xmlns:a14="http://schemas.microsoft.com/office/drawing/2010/main" val="0"/>
              </a:ext>
            </a:extLst>
          </a:blip>
          <a:srcRect t="317" r="5120" b="92427"/>
          <a:stretch/>
        </p:blipFill>
        <p:spPr bwMode="auto">
          <a:xfrm>
            <a:off x="364808" y="1386841"/>
            <a:ext cx="7788592" cy="349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1">
            <a:extLst>
              <a:ext uri="{FF2B5EF4-FFF2-40B4-BE49-F238E27FC236}">
                <a16:creationId xmlns:a16="http://schemas.microsoft.com/office/drawing/2014/main" id="{B97728AF-73C3-4BD7-BE68-132C25B92390}"/>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50</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6" name="Picture 4">
            <a:extLst>
              <a:ext uri="{FF2B5EF4-FFF2-40B4-BE49-F238E27FC236}">
                <a16:creationId xmlns:a16="http://schemas.microsoft.com/office/drawing/2014/main" id="{AEEF3335-6305-600E-B1B8-993EE6D8B3A2}"/>
              </a:ext>
            </a:extLst>
          </p:cNvPr>
          <p:cNvPicPr>
            <a:picLocks noChangeAspect="1" noChangeArrowheads="1"/>
          </p:cNvPicPr>
          <p:nvPr>
            <p:custDataLst>
              <p:tags r:id="rId3"/>
            </p:custDataLst>
          </p:nvPr>
        </p:nvPicPr>
        <p:blipFill rotWithShape="1">
          <a:blip r:embed="rId8">
            <a:extLst>
              <a:ext uri="{28A0092B-C50C-407E-A947-70E740481C1C}">
                <a14:useLocalDpi xmlns:a14="http://schemas.microsoft.com/office/drawing/2010/main" val="0"/>
              </a:ext>
            </a:extLst>
          </a:blip>
          <a:srcRect t="6322" r="711" b="57327"/>
          <a:stretch/>
        </p:blipFill>
        <p:spPr bwMode="auto">
          <a:xfrm>
            <a:off x="364808" y="1676401"/>
            <a:ext cx="8150542"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FDA4F224-A1FB-FA8E-8118-4496D72E4560}"/>
              </a:ext>
            </a:extLst>
          </p:cNvPr>
          <p:cNvPicPr>
            <a:picLocks noChangeAspect="1" noChangeArrowheads="1"/>
          </p:cNvPicPr>
          <p:nvPr>
            <p:custDataLst>
              <p:tags r:id="rId4"/>
            </p:custDataLst>
          </p:nvPr>
        </p:nvPicPr>
        <p:blipFill rotWithShape="1">
          <a:blip r:embed="rId8">
            <a:extLst>
              <a:ext uri="{28A0092B-C50C-407E-A947-70E740481C1C}">
                <a14:useLocalDpi xmlns:a14="http://schemas.microsoft.com/office/drawing/2010/main" val="0"/>
              </a:ext>
            </a:extLst>
          </a:blip>
          <a:srcRect l="197" t="42674" r="1408" b="33618"/>
          <a:stretch/>
        </p:blipFill>
        <p:spPr bwMode="auto">
          <a:xfrm>
            <a:off x="381000" y="3429001"/>
            <a:ext cx="8077200" cy="114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27A8AA09-4348-8C5E-C01B-EBB8FF795A5B}"/>
              </a:ext>
            </a:extLst>
          </p:cNvPr>
          <p:cNvPicPr>
            <a:picLocks noChangeAspect="1" noChangeArrowheads="1"/>
          </p:cNvPicPr>
          <p:nvPr>
            <p:custDataLst>
              <p:tags r:id="rId5"/>
            </p:custDataLst>
          </p:nvPr>
        </p:nvPicPr>
        <p:blipFill rotWithShape="1">
          <a:blip r:embed="rId8">
            <a:extLst>
              <a:ext uri="{28A0092B-C50C-407E-A947-70E740481C1C}">
                <a14:useLocalDpi xmlns:a14="http://schemas.microsoft.com/office/drawing/2010/main" val="0"/>
              </a:ext>
            </a:extLst>
          </a:blip>
          <a:srcRect l="-1659" t="66381" r="2336"/>
          <a:stretch/>
        </p:blipFill>
        <p:spPr bwMode="auto">
          <a:xfrm>
            <a:off x="228600" y="4572000"/>
            <a:ext cx="8153400"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6CEE0E12-34CB-252B-6711-64C6EB10DEC3}"/>
              </a:ext>
            </a:extLst>
          </p:cNvPr>
          <p:cNvSpPr/>
          <p:nvPr/>
        </p:nvSpPr>
        <p:spPr>
          <a:xfrm>
            <a:off x="533400" y="1295401"/>
            <a:ext cx="2209800" cy="381000"/>
          </a:xfrm>
          <a:prstGeom prst="rect">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7E6EC7-783A-EBCF-E000-40634983FF65}"/>
              </a:ext>
            </a:extLst>
          </p:cNvPr>
          <p:cNvSpPr/>
          <p:nvPr/>
        </p:nvSpPr>
        <p:spPr>
          <a:xfrm>
            <a:off x="914400" y="2362200"/>
            <a:ext cx="1676400" cy="28956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30213D-103F-CFF1-9483-6A39B5D0F331}"/>
              </a:ext>
            </a:extLst>
          </p:cNvPr>
          <p:cNvSpPr/>
          <p:nvPr/>
        </p:nvSpPr>
        <p:spPr>
          <a:xfrm>
            <a:off x="899160" y="3428999"/>
            <a:ext cx="1820704" cy="28956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7811B4F-2695-4DB4-3C83-C4A831F5566A}"/>
              </a:ext>
            </a:extLst>
          </p:cNvPr>
          <p:cNvSpPr/>
          <p:nvPr/>
        </p:nvSpPr>
        <p:spPr>
          <a:xfrm>
            <a:off x="914400" y="3749673"/>
            <a:ext cx="1820704" cy="289562"/>
          </a:xfrm>
          <a:prstGeom prst="rect">
            <a:avLst/>
          </a:prstGeom>
          <a:noFill/>
          <a:ln w="412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E218FE-6FE0-2253-4694-CE951BECF96C}"/>
              </a:ext>
            </a:extLst>
          </p:cNvPr>
          <p:cNvSpPr/>
          <p:nvPr/>
        </p:nvSpPr>
        <p:spPr>
          <a:xfrm>
            <a:off x="922496" y="4572000"/>
            <a:ext cx="1668304" cy="32067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E51A2C-C89B-14C4-357F-AE0641CAD7F2}"/>
              </a:ext>
            </a:extLst>
          </p:cNvPr>
          <p:cNvSpPr/>
          <p:nvPr/>
        </p:nvSpPr>
        <p:spPr>
          <a:xfrm>
            <a:off x="5105400" y="5181598"/>
            <a:ext cx="1668304" cy="288927"/>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04F495-841D-453F-F526-4D15507F0C7D}"/>
              </a:ext>
            </a:extLst>
          </p:cNvPr>
          <p:cNvSpPr/>
          <p:nvPr/>
        </p:nvSpPr>
        <p:spPr>
          <a:xfrm>
            <a:off x="6629400" y="5714999"/>
            <a:ext cx="1752600" cy="36576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29BE4B-6CB5-11A2-E3E3-EF0D8C3257B2}"/>
              </a:ext>
            </a:extLst>
          </p:cNvPr>
          <p:cNvSpPr/>
          <p:nvPr/>
        </p:nvSpPr>
        <p:spPr>
          <a:xfrm>
            <a:off x="5029200" y="3428365"/>
            <a:ext cx="3124200" cy="289562"/>
          </a:xfrm>
          <a:prstGeom prst="rect">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494B44-B5B9-AE85-CF61-53380CD4D219}"/>
              </a:ext>
            </a:extLst>
          </p:cNvPr>
          <p:cNvSpPr/>
          <p:nvPr/>
        </p:nvSpPr>
        <p:spPr>
          <a:xfrm>
            <a:off x="5176284" y="3961766"/>
            <a:ext cx="3053316" cy="610234"/>
          </a:xfrm>
          <a:prstGeom prst="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4243A42-F543-4C07-165B-B756D2321B7E}"/>
              </a:ext>
            </a:extLst>
          </p:cNvPr>
          <p:cNvCxnSpPr>
            <a:cxnSpLocks/>
          </p:cNvCxnSpPr>
          <p:nvPr/>
        </p:nvCxnSpPr>
        <p:spPr>
          <a:xfrm>
            <a:off x="2590800" y="5791200"/>
            <a:ext cx="34290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619308-0861-1279-0794-349CE9037460}"/>
              </a:ext>
            </a:extLst>
          </p:cNvPr>
          <p:cNvCxnSpPr>
            <a:cxnSpLocks/>
          </p:cNvCxnSpPr>
          <p:nvPr/>
        </p:nvCxnSpPr>
        <p:spPr>
          <a:xfrm>
            <a:off x="1143000" y="5486400"/>
            <a:ext cx="1828800"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54E568-37ED-58A6-CFD8-04322154114A}"/>
              </a:ext>
            </a:extLst>
          </p:cNvPr>
          <p:cNvCxnSpPr>
            <a:cxnSpLocks/>
          </p:cNvCxnSpPr>
          <p:nvPr/>
        </p:nvCxnSpPr>
        <p:spPr>
          <a:xfrm flipV="1">
            <a:off x="4191000" y="4946904"/>
            <a:ext cx="1981200" cy="60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228600" y="2857500"/>
            <a:ext cx="86868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54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rPr>
              <a:t>A Worked Example</a:t>
            </a:r>
            <a:endParaRPr kumimoji="0" lang="en-CA" sz="45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2265075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268993FC-0960-4D8B-961C-5219D0DF2369}"/>
              </a:ext>
            </a:extLst>
          </p:cNvPr>
          <p:cNvSpPr>
            <a:spLocks noGrp="1" noChangeArrowheads="1"/>
          </p:cNvSpPr>
          <p:nvPr>
            <p:ph type="title"/>
            <p:custDataLst>
              <p:tags r:id="rId1"/>
            </p:custDataLst>
          </p:nvPr>
        </p:nvSpPr>
        <p:spPr>
          <a:xfrm>
            <a:off x="0" y="-11429"/>
            <a:ext cx="9144000" cy="777874"/>
          </a:xfrm>
        </p:spPr>
        <p:txBody>
          <a:bodyPr>
            <a:normAutofit/>
          </a:bodyPr>
          <a:lstStyle/>
          <a:p>
            <a:pPr algn="ctr"/>
            <a:r>
              <a:rPr lang="en-US" altLang="en-US" sz="4800" b="1" dirty="0">
                <a:solidFill>
                  <a:srgbClr val="0070C0"/>
                </a:solidFill>
                <a:effectLst>
                  <a:outerShdw blurRad="38100" dist="38100" dir="2700000" algn="tl">
                    <a:srgbClr val="000000">
                      <a:alpha val="43137"/>
                    </a:srgbClr>
                  </a:outerShdw>
                </a:effectLst>
                <a:latin typeface="Comic Sans MS" panose="030F0702030302020204" pitchFamily="66" charset="0"/>
              </a:rPr>
              <a:t>MLP/BP: A Worked Example</a:t>
            </a:r>
          </a:p>
        </p:txBody>
      </p:sp>
      <p:pic>
        <p:nvPicPr>
          <p:cNvPr id="33796" name="Picture 4">
            <a:extLst>
              <a:ext uri="{FF2B5EF4-FFF2-40B4-BE49-F238E27FC236}">
                <a16:creationId xmlns:a16="http://schemas.microsoft.com/office/drawing/2014/main" id="{D2619FBA-87B1-448A-9CF8-B07B5B509695}"/>
              </a:ext>
            </a:extLst>
          </p:cNvPr>
          <p:cNvPicPr>
            <a:picLocks noChangeAspect="1" noChangeArrowheads="1"/>
          </p:cNvPicPr>
          <p:nvPr>
            <p:custDataLst>
              <p:tags r:id="rId2"/>
            </p:custDataLst>
          </p:nvPr>
        </p:nvPicPr>
        <p:blipFill rotWithShape="1">
          <a:blip r:embed="rId7">
            <a:extLst>
              <a:ext uri="{28A0092B-C50C-407E-A947-70E740481C1C}">
                <a14:useLocalDpi xmlns:a14="http://schemas.microsoft.com/office/drawing/2010/main" val="0"/>
              </a:ext>
            </a:extLst>
          </a:blip>
          <a:srcRect r="50513"/>
          <a:stretch/>
        </p:blipFill>
        <p:spPr bwMode="auto">
          <a:xfrm>
            <a:off x="759460" y="1612424"/>
            <a:ext cx="3812540" cy="420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1">
            <a:extLst>
              <a:ext uri="{FF2B5EF4-FFF2-40B4-BE49-F238E27FC236}">
                <a16:creationId xmlns:a16="http://schemas.microsoft.com/office/drawing/2014/main" id="{7332C080-C458-4004-B254-63CEDE45A0FB}"/>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52</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 name="TextBox 1">
            <a:extLst>
              <a:ext uri="{FF2B5EF4-FFF2-40B4-BE49-F238E27FC236}">
                <a16:creationId xmlns:a16="http://schemas.microsoft.com/office/drawing/2014/main" id="{BC893C56-D7E1-EE71-5EF0-A24FD204098C}"/>
              </a:ext>
            </a:extLst>
          </p:cNvPr>
          <p:cNvSpPr txBox="1"/>
          <p:nvPr/>
        </p:nvSpPr>
        <p:spPr>
          <a:xfrm>
            <a:off x="457200" y="892293"/>
            <a:ext cx="5719836" cy="461665"/>
          </a:xfrm>
          <a:prstGeom prst="rect">
            <a:avLst/>
          </a:prstGeom>
          <a:noFill/>
        </p:spPr>
        <p:txBody>
          <a:bodyPr wrap="none" rtlCol="0">
            <a:spAutoFit/>
          </a:bodyPr>
          <a:lstStyle/>
          <a:p>
            <a:r>
              <a:rPr lang="en-US" sz="2400" i="1" dirty="0">
                <a:solidFill>
                  <a:srgbClr val="0000FF"/>
                </a:solidFill>
                <a:latin typeface="Comic Sans MS" panose="030F0702030302020204" pitchFamily="66" charset="0"/>
              </a:rPr>
              <a:t>Forward Propagation Phase 1, </a:t>
            </a:r>
            <a:r>
              <a:rPr lang="en-US" sz="2400" b="1" i="1" u="sng" dirty="0">
                <a:latin typeface="Comic Sans MS" panose="030F0702030302020204" pitchFamily="66" charset="0"/>
              </a:rPr>
              <a:t>Step #1</a:t>
            </a:r>
          </a:p>
        </p:txBody>
      </p:sp>
      <p:sp>
        <p:nvSpPr>
          <p:cNvPr id="3" name="Oval 2">
            <a:extLst>
              <a:ext uri="{FF2B5EF4-FFF2-40B4-BE49-F238E27FC236}">
                <a16:creationId xmlns:a16="http://schemas.microsoft.com/office/drawing/2014/main" id="{9B6A778E-359A-9E6C-E965-B5EB31F83340}"/>
              </a:ext>
            </a:extLst>
          </p:cNvPr>
          <p:cNvSpPr/>
          <p:nvPr/>
        </p:nvSpPr>
        <p:spPr>
          <a:xfrm>
            <a:off x="2057400" y="4800600"/>
            <a:ext cx="2514600" cy="1020286"/>
          </a:xfrm>
          <a:prstGeom prst="ellipse">
            <a:avLst/>
          </a:prstGeom>
          <a:no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CF9F2D3-EDF7-FFF2-1810-2697E13A984A}"/>
              </a:ext>
            </a:extLst>
          </p:cNvPr>
          <p:cNvSpPr/>
          <p:nvPr/>
        </p:nvSpPr>
        <p:spPr>
          <a:xfrm>
            <a:off x="2133600" y="3345201"/>
            <a:ext cx="2514600" cy="1020286"/>
          </a:xfrm>
          <a:prstGeom prst="ellipse">
            <a:avLst/>
          </a:prstGeom>
          <a:noFill/>
          <a:ln w="3810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6A58C2-B461-6435-7A93-25B5FAFB66F4}"/>
              </a:ext>
            </a:extLst>
          </p:cNvPr>
          <p:cNvSpPr/>
          <p:nvPr/>
        </p:nvSpPr>
        <p:spPr>
          <a:xfrm>
            <a:off x="2667000" y="2362199"/>
            <a:ext cx="1524000" cy="72453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a:extLst>
              <a:ext uri="{FF2B5EF4-FFF2-40B4-BE49-F238E27FC236}">
                <a16:creationId xmlns:a16="http://schemas.microsoft.com/office/drawing/2014/main" id="{60A0C733-8FDF-C173-4CD4-0B227B90D57C}"/>
              </a:ext>
            </a:extLst>
          </p:cNvPr>
          <p:cNvPicPr>
            <a:picLocks noChangeAspect="1" noChangeArrowheads="1"/>
          </p:cNvPicPr>
          <p:nvPr>
            <p:custDataLst>
              <p:tags r:id="rId3"/>
            </p:custDataLst>
          </p:nvPr>
        </p:nvPicPr>
        <p:blipFill rotWithShape="1">
          <a:blip r:embed="rId7">
            <a:extLst>
              <a:ext uri="{28A0092B-C50C-407E-A947-70E740481C1C}">
                <a14:useLocalDpi xmlns:a14="http://schemas.microsoft.com/office/drawing/2010/main" val="0"/>
              </a:ext>
            </a:extLst>
          </a:blip>
          <a:srcRect l="49487" t="347" r="1026" b="44160"/>
          <a:stretch/>
        </p:blipFill>
        <p:spPr bwMode="auto">
          <a:xfrm>
            <a:off x="4871402" y="1627007"/>
            <a:ext cx="3812540" cy="2335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a:extLst>
              <a:ext uri="{FF2B5EF4-FFF2-40B4-BE49-F238E27FC236}">
                <a16:creationId xmlns:a16="http://schemas.microsoft.com/office/drawing/2014/main" id="{FDAD4491-AD16-D9DE-1249-63DFBC8B76FB}"/>
              </a:ext>
            </a:extLst>
          </p:cNvPr>
          <p:cNvPicPr>
            <a:picLocks noChangeAspect="1" noChangeArrowheads="1"/>
          </p:cNvPicPr>
          <p:nvPr>
            <p:custDataLst>
              <p:tags r:id="rId4"/>
            </p:custDataLst>
          </p:nvPr>
        </p:nvPicPr>
        <p:blipFill rotWithShape="1">
          <a:blip r:embed="rId7">
            <a:extLst>
              <a:ext uri="{28A0092B-C50C-407E-A947-70E740481C1C}">
                <a14:useLocalDpi xmlns:a14="http://schemas.microsoft.com/office/drawing/2010/main" val="0"/>
              </a:ext>
            </a:extLst>
          </a:blip>
          <a:srcRect l="50513" t="50408"/>
          <a:stretch/>
        </p:blipFill>
        <p:spPr bwMode="auto">
          <a:xfrm>
            <a:off x="4950460" y="3733800"/>
            <a:ext cx="3812540" cy="208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a:extLst>
              <a:ext uri="{FF2B5EF4-FFF2-40B4-BE49-F238E27FC236}">
                <a16:creationId xmlns:a16="http://schemas.microsoft.com/office/drawing/2014/main" id="{ECBE0CB7-31A1-7B2B-2458-5D7639AE639C}"/>
              </a:ext>
            </a:extLst>
          </p:cNvPr>
          <p:cNvSpPr/>
          <p:nvPr/>
        </p:nvSpPr>
        <p:spPr>
          <a:xfrm>
            <a:off x="3276600" y="4623953"/>
            <a:ext cx="1066800" cy="329047"/>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91D3C79-0DBC-25B7-EA97-CFA19217C5AB}"/>
              </a:ext>
            </a:extLst>
          </p:cNvPr>
          <p:cNvSpPr/>
          <p:nvPr/>
        </p:nvSpPr>
        <p:spPr>
          <a:xfrm>
            <a:off x="2324100" y="4599616"/>
            <a:ext cx="1066800" cy="329047"/>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5CD17F-1675-81D4-DB32-03DFEA2DF731}"/>
              </a:ext>
            </a:extLst>
          </p:cNvPr>
          <p:cNvSpPr/>
          <p:nvPr/>
        </p:nvSpPr>
        <p:spPr>
          <a:xfrm>
            <a:off x="3276600" y="3205489"/>
            <a:ext cx="1066800" cy="329047"/>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6A61E28-E6C4-322A-6494-F998D479FA86}"/>
              </a:ext>
            </a:extLst>
          </p:cNvPr>
          <p:cNvSpPr/>
          <p:nvPr/>
        </p:nvSpPr>
        <p:spPr>
          <a:xfrm>
            <a:off x="2383031" y="3221105"/>
            <a:ext cx="1066800" cy="329047"/>
          </a:xfrm>
          <a:prstGeom prst="ellipse">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66CE3EA-6E14-2193-9EE4-CA5ADADD6ED3}"/>
              </a:ext>
            </a:extLst>
          </p:cNvPr>
          <p:cNvSpPr/>
          <p:nvPr/>
        </p:nvSpPr>
        <p:spPr>
          <a:xfrm>
            <a:off x="990600" y="3886200"/>
            <a:ext cx="1143000" cy="1020286"/>
          </a:xfrm>
          <a:prstGeom prst="ellipse">
            <a:avLst/>
          </a:prstGeom>
          <a:noFill/>
          <a:ln w="28575">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70E5C3-3264-654B-CBCE-D9A837698F4A}"/>
              </a:ext>
            </a:extLst>
          </p:cNvPr>
          <p:cNvSpPr/>
          <p:nvPr/>
        </p:nvSpPr>
        <p:spPr>
          <a:xfrm>
            <a:off x="2057400" y="5257800"/>
            <a:ext cx="2590800" cy="585263"/>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136EEF2-64D5-5639-7D55-D0136E81AB52}"/>
              </a:ext>
            </a:extLst>
          </p:cNvPr>
          <p:cNvSpPr/>
          <p:nvPr/>
        </p:nvSpPr>
        <p:spPr>
          <a:xfrm>
            <a:off x="2383031" y="1447800"/>
            <a:ext cx="2265169" cy="724535"/>
          </a:xfrm>
          <a:prstGeom prst="rect">
            <a:avLst/>
          </a:prstGeom>
          <a:noFill/>
          <a:ln w="222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C62B3C1-7A7D-3A01-DCC2-2A1F55635A8C}"/>
              </a:ext>
            </a:extLst>
          </p:cNvPr>
          <p:cNvSpPr txBox="1"/>
          <p:nvPr/>
        </p:nvSpPr>
        <p:spPr>
          <a:xfrm>
            <a:off x="5949109" y="5636220"/>
            <a:ext cx="2274982" cy="369332"/>
          </a:xfrm>
          <a:prstGeom prst="rect">
            <a:avLst/>
          </a:prstGeom>
          <a:solidFill>
            <a:srgbClr val="FFFFCC"/>
          </a:solidFill>
          <a:ln w="34925">
            <a:solidFill>
              <a:schemeClr val="tx1"/>
            </a:solidFill>
          </a:ln>
        </p:spPr>
        <p:txBody>
          <a:bodyPr wrap="none" rtlCol="0">
            <a:spAutoFit/>
          </a:bodyPr>
          <a:lstStyle/>
          <a:p>
            <a:r>
              <a:rPr lang="en-US" dirty="0">
                <a:solidFill>
                  <a:srgbClr val="FF0000"/>
                </a:solidFill>
                <a:latin typeface="Comic Sans MS" panose="030F0702030302020204" pitchFamily="66" charset="0"/>
              </a:rPr>
              <a:t>Network Structure</a:t>
            </a:r>
          </a:p>
        </p:txBody>
      </p:sp>
      <p:sp>
        <p:nvSpPr>
          <p:cNvPr id="17" name="TextBox 16">
            <a:extLst>
              <a:ext uri="{FF2B5EF4-FFF2-40B4-BE49-F238E27FC236}">
                <a16:creationId xmlns:a16="http://schemas.microsoft.com/office/drawing/2014/main" id="{4306AD4B-18F8-FF86-0FE8-411347D8DB35}"/>
              </a:ext>
            </a:extLst>
          </p:cNvPr>
          <p:cNvSpPr txBox="1"/>
          <p:nvPr/>
        </p:nvSpPr>
        <p:spPr>
          <a:xfrm>
            <a:off x="670445" y="3328590"/>
            <a:ext cx="1160895" cy="369332"/>
          </a:xfrm>
          <a:prstGeom prst="rect">
            <a:avLst/>
          </a:prstGeom>
          <a:noFill/>
        </p:spPr>
        <p:txBody>
          <a:bodyPr wrap="none" rtlCol="0">
            <a:spAutoFit/>
          </a:bodyPr>
          <a:lstStyle/>
          <a:p>
            <a:r>
              <a:rPr lang="en-US" dirty="0">
                <a:solidFill>
                  <a:srgbClr val="0000FF"/>
                </a:solidFill>
                <a:latin typeface="Comic Sans MS" panose="030F0702030302020204" pitchFamily="66" charset="0"/>
              </a:rPr>
              <a:t> Weights</a:t>
            </a:r>
          </a:p>
        </p:txBody>
      </p:sp>
      <p:sp>
        <p:nvSpPr>
          <p:cNvPr id="19" name="TextBox 18">
            <a:extLst>
              <a:ext uri="{FF2B5EF4-FFF2-40B4-BE49-F238E27FC236}">
                <a16:creationId xmlns:a16="http://schemas.microsoft.com/office/drawing/2014/main" id="{4EC1E5FC-254E-3BE6-BCB4-0789C595349F}"/>
              </a:ext>
            </a:extLst>
          </p:cNvPr>
          <p:cNvSpPr txBox="1"/>
          <p:nvPr/>
        </p:nvSpPr>
        <p:spPr>
          <a:xfrm>
            <a:off x="2544510" y="5930931"/>
            <a:ext cx="2063385" cy="369332"/>
          </a:xfrm>
          <a:prstGeom prst="rect">
            <a:avLst/>
          </a:prstGeom>
          <a:noFill/>
        </p:spPr>
        <p:txBody>
          <a:bodyPr wrap="none" rtlCol="0">
            <a:spAutoFit/>
          </a:bodyPr>
          <a:lstStyle/>
          <a:p>
            <a:r>
              <a:rPr lang="en-US" dirty="0">
                <a:solidFill>
                  <a:srgbClr val="0000FF"/>
                </a:solidFill>
                <a:latin typeface="Comic Sans MS" panose="030F0702030302020204" pitchFamily="66" charset="0"/>
              </a:rPr>
              <a:t>Inputs &amp; Outputs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10" grpId="0" animBg="1"/>
      <p:bldP spid="10" grpId="1" animBg="1"/>
      <p:bldP spid="4" grpId="0" animBg="1"/>
      <p:bldP spid="4" grpId="1" animBg="1"/>
      <p:bldP spid="13" grpId="0" animBg="1"/>
      <p:bldP spid="13" grpId="1" animBg="1"/>
      <p:bldP spid="14" grpId="0" animBg="1"/>
      <p:bldP spid="14" grpId="1" animBg="1"/>
      <p:bldP spid="15" grpId="0" animBg="1"/>
      <p:bldP spid="15" grpId="1" animBg="1"/>
      <p:bldP spid="5" grpId="0" animBg="1"/>
      <p:bldP spid="5" grpId="1" animBg="1"/>
      <p:bldP spid="7" grpId="0" animBg="1"/>
      <p:bldP spid="9" grpId="0" animBg="1"/>
      <p:bldP spid="16" grpId="0" animBg="1"/>
      <p:bldP spid="17" grpId="0"/>
      <p:bldP spid="17" grpId="1"/>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4">
            <a:extLst>
              <a:ext uri="{FF2B5EF4-FFF2-40B4-BE49-F238E27FC236}">
                <a16:creationId xmlns:a16="http://schemas.microsoft.com/office/drawing/2014/main" id="{C7680CBE-AA5A-4A9B-B922-0186212C9A86}"/>
              </a:ext>
            </a:extLst>
          </p:cNvPr>
          <p:cNvPicPr>
            <a:picLocks noChangeAspect="1" noChangeArrowheads="1"/>
          </p:cNvPicPr>
          <p:nvPr>
            <p:custDataLst>
              <p:tags r:id="rId1"/>
            </p:custDataLst>
          </p:nvPr>
        </p:nvPicPr>
        <p:blipFill rotWithShape="1">
          <a:blip r:embed="rId7">
            <a:extLst>
              <a:ext uri="{28A0092B-C50C-407E-A947-70E740481C1C}">
                <a14:useLocalDpi xmlns:a14="http://schemas.microsoft.com/office/drawing/2010/main" val="0"/>
              </a:ext>
            </a:extLst>
          </a:blip>
          <a:srcRect r="50011"/>
          <a:stretch/>
        </p:blipFill>
        <p:spPr bwMode="auto">
          <a:xfrm>
            <a:off x="900113" y="1600200"/>
            <a:ext cx="3671887"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1">
            <a:extLst>
              <a:ext uri="{FF2B5EF4-FFF2-40B4-BE49-F238E27FC236}">
                <a16:creationId xmlns:a16="http://schemas.microsoft.com/office/drawing/2014/main" id="{F2ACD830-2831-4C9A-BD2B-4E65E1ACA72D}"/>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53</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8" name="Rectangle 2">
            <a:extLst>
              <a:ext uri="{FF2B5EF4-FFF2-40B4-BE49-F238E27FC236}">
                <a16:creationId xmlns:a16="http://schemas.microsoft.com/office/drawing/2014/main" id="{3738871C-0CFB-4B47-8C20-BDE62A1FCF79}"/>
              </a:ext>
            </a:extLst>
          </p:cNvPr>
          <p:cNvSpPr>
            <a:spLocks noGrp="1" noChangeArrowheads="1"/>
          </p:cNvSpPr>
          <p:nvPr>
            <p:ph type="title"/>
            <p:custDataLst>
              <p:tags r:id="rId2"/>
            </p:custDataLst>
          </p:nvPr>
        </p:nvSpPr>
        <p:spPr>
          <a:xfrm>
            <a:off x="0" y="14290"/>
            <a:ext cx="9144000" cy="701674"/>
          </a:xfrm>
        </p:spPr>
        <p:txBody>
          <a:bodyPr>
            <a:noAutofit/>
          </a:bodyPr>
          <a:lstStyle/>
          <a:p>
            <a:pPr algn="ctr"/>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Forward Pass: </a:t>
            </a:r>
            <a:r>
              <a:rPr lang="en-US" altLang="en-US" sz="5400" b="1" dirty="0">
                <a:effectLst>
                  <a:outerShdw blurRad="38100" dist="38100" dir="2700000" algn="tl">
                    <a:srgbClr val="000000">
                      <a:alpha val="43137"/>
                    </a:srgbClr>
                  </a:outerShdw>
                </a:effectLst>
                <a:latin typeface="Comic Sans MS" panose="030F0702030302020204" pitchFamily="66" charset="0"/>
              </a:rPr>
              <a:t>Outputs</a:t>
            </a:r>
          </a:p>
        </p:txBody>
      </p:sp>
      <p:sp>
        <p:nvSpPr>
          <p:cNvPr id="6" name="TextBox 5">
            <a:extLst>
              <a:ext uri="{FF2B5EF4-FFF2-40B4-BE49-F238E27FC236}">
                <a16:creationId xmlns:a16="http://schemas.microsoft.com/office/drawing/2014/main" id="{6CFA834C-5B1A-AEAF-9759-C2E526F68F79}"/>
              </a:ext>
            </a:extLst>
          </p:cNvPr>
          <p:cNvSpPr txBox="1"/>
          <p:nvPr/>
        </p:nvSpPr>
        <p:spPr>
          <a:xfrm>
            <a:off x="457200" y="892293"/>
            <a:ext cx="5719836" cy="461665"/>
          </a:xfrm>
          <a:prstGeom prst="rect">
            <a:avLst/>
          </a:prstGeom>
          <a:noFill/>
        </p:spPr>
        <p:txBody>
          <a:bodyPr wrap="none" rtlCol="0">
            <a:spAutoFit/>
          </a:bodyPr>
          <a:lstStyle/>
          <a:p>
            <a:r>
              <a:rPr lang="en-US" sz="2400" i="1" dirty="0">
                <a:solidFill>
                  <a:srgbClr val="0000FF"/>
                </a:solidFill>
                <a:latin typeface="Comic Sans MS" panose="030F0702030302020204" pitchFamily="66" charset="0"/>
              </a:rPr>
              <a:t>Forward Propagation Phase 1, </a:t>
            </a:r>
            <a:r>
              <a:rPr lang="en-US" sz="2400" b="1" i="1" u="sng" dirty="0">
                <a:latin typeface="Comic Sans MS" panose="030F0702030302020204" pitchFamily="66" charset="0"/>
              </a:rPr>
              <a:t>Step #2</a:t>
            </a:r>
          </a:p>
        </p:txBody>
      </p:sp>
      <p:pic>
        <p:nvPicPr>
          <p:cNvPr id="7" name="Picture 4">
            <a:extLst>
              <a:ext uri="{FF2B5EF4-FFF2-40B4-BE49-F238E27FC236}">
                <a16:creationId xmlns:a16="http://schemas.microsoft.com/office/drawing/2014/main" id="{0152118F-DBB8-3350-7011-97A78C0D8599}"/>
              </a:ext>
            </a:extLst>
          </p:cNvPr>
          <p:cNvPicPr>
            <a:picLocks noChangeAspect="1" noChangeArrowheads="1"/>
          </p:cNvPicPr>
          <p:nvPr>
            <p:custDataLst>
              <p:tags r:id="rId3"/>
            </p:custDataLst>
          </p:nvPr>
        </p:nvPicPr>
        <p:blipFill rotWithShape="1">
          <a:blip r:embed="rId7">
            <a:extLst>
              <a:ext uri="{28A0092B-C50C-407E-A947-70E740481C1C}">
                <a14:useLocalDpi xmlns:a14="http://schemas.microsoft.com/office/drawing/2010/main" val="0"/>
              </a:ext>
            </a:extLst>
          </a:blip>
          <a:srcRect l="46877" t="600" b="32874"/>
          <a:stretch/>
        </p:blipFill>
        <p:spPr bwMode="auto">
          <a:xfrm>
            <a:off x="4724400" y="1906046"/>
            <a:ext cx="3902075" cy="2969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92FBB821-9A4C-D2B6-86EC-5D50004D8C63}"/>
              </a:ext>
            </a:extLst>
          </p:cNvPr>
          <p:cNvSpPr/>
          <p:nvPr/>
        </p:nvSpPr>
        <p:spPr>
          <a:xfrm>
            <a:off x="5029200" y="2620964"/>
            <a:ext cx="2209800" cy="731836"/>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A16AFFA-CF04-61B2-3081-25BF57A03C49}"/>
              </a:ext>
            </a:extLst>
          </p:cNvPr>
          <p:cNvSpPr/>
          <p:nvPr/>
        </p:nvSpPr>
        <p:spPr>
          <a:xfrm>
            <a:off x="5029200" y="3429000"/>
            <a:ext cx="3597275" cy="731836"/>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9C8D68-28E6-EF2C-DBAB-A328B6CB4120}"/>
              </a:ext>
            </a:extLst>
          </p:cNvPr>
          <p:cNvSpPr txBox="1"/>
          <p:nvPr/>
        </p:nvSpPr>
        <p:spPr>
          <a:xfrm>
            <a:off x="1905000" y="3185318"/>
            <a:ext cx="710451" cy="369332"/>
          </a:xfrm>
          <a:prstGeom prst="rect">
            <a:avLst/>
          </a:prstGeom>
          <a:noFill/>
        </p:spPr>
        <p:txBody>
          <a:bodyPr wrap="none" rtlCol="0">
            <a:spAutoFit/>
          </a:bodyPr>
          <a:lstStyle/>
          <a:p>
            <a:r>
              <a:rPr lang="en-US" dirty="0">
                <a:solidFill>
                  <a:srgbClr val="0000FF"/>
                </a:solidFill>
              </a:rPr>
              <a:t>0.982</a:t>
            </a:r>
          </a:p>
        </p:txBody>
      </p:sp>
      <p:cxnSp>
        <p:nvCxnSpPr>
          <p:cNvPr id="11" name="Straight Arrow Connector 10">
            <a:extLst>
              <a:ext uri="{FF2B5EF4-FFF2-40B4-BE49-F238E27FC236}">
                <a16:creationId xmlns:a16="http://schemas.microsoft.com/office/drawing/2014/main" id="{4B106B0B-8E5A-0C87-1F39-4A5ED5D062CB}"/>
              </a:ext>
            </a:extLst>
          </p:cNvPr>
          <p:cNvCxnSpPr/>
          <p:nvPr/>
        </p:nvCxnSpPr>
        <p:spPr>
          <a:xfrm flipH="1" flipV="1">
            <a:off x="2514600" y="3488016"/>
            <a:ext cx="221456" cy="398184"/>
          </a:xfrm>
          <a:prstGeom prst="straightConnector1">
            <a:avLst/>
          </a:prstGeom>
          <a:ln w="12700">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4">
            <a:extLst>
              <a:ext uri="{FF2B5EF4-FFF2-40B4-BE49-F238E27FC236}">
                <a16:creationId xmlns:a16="http://schemas.microsoft.com/office/drawing/2014/main" id="{25AA5766-5DED-B9F7-9245-563909386639}"/>
              </a:ext>
            </a:extLst>
          </p:cNvPr>
          <p:cNvPicPr>
            <a:picLocks noChangeAspect="1" noChangeArrowheads="1"/>
          </p:cNvPicPr>
          <p:nvPr>
            <p:custDataLst>
              <p:tags r:id="rId4"/>
            </p:custDataLst>
          </p:nvPr>
        </p:nvPicPr>
        <p:blipFill rotWithShape="1">
          <a:blip r:embed="rId7">
            <a:extLst>
              <a:ext uri="{28A0092B-C50C-407E-A947-70E740481C1C}">
                <a14:useLocalDpi xmlns:a14="http://schemas.microsoft.com/office/drawing/2010/main" val="0"/>
              </a:ext>
            </a:extLst>
          </a:blip>
          <a:srcRect l="46877" t="67125"/>
          <a:stretch/>
        </p:blipFill>
        <p:spPr bwMode="auto">
          <a:xfrm>
            <a:off x="4724400" y="4875755"/>
            <a:ext cx="3902075" cy="146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E404923B-29DB-2B9B-32E8-A6F8C062A085}"/>
              </a:ext>
            </a:extLst>
          </p:cNvPr>
          <p:cNvSpPr/>
          <p:nvPr/>
        </p:nvSpPr>
        <p:spPr>
          <a:xfrm>
            <a:off x="5181600" y="4875755"/>
            <a:ext cx="3597275" cy="1083719"/>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95A0ADE-B933-5E62-616D-DCFB74C24EA2}"/>
              </a:ext>
            </a:extLst>
          </p:cNvPr>
          <p:cNvSpPr/>
          <p:nvPr/>
        </p:nvSpPr>
        <p:spPr>
          <a:xfrm>
            <a:off x="747713" y="5257800"/>
            <a:ext cx="1157287" cy="369332"/>
          </a:xfrm>
          <a:prstGeom prst="ellipse">
            <a:avLst/>
          </a:prstGeom>
          <a:noFill/>
          <a:ln w="222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0B3AB5-F62F-93FF-2067-4E7939387ADD}"/>
              </a:ext>
            </a:extLst>
          </p:cNvPr>
          <p:cNvSpPr/>
          <p:nvPr/>
        </p:nvSpPr>
        <p:spPr>
          <a:xfrm>
            <a:off x="2157412" y="5662687"/>
            <a:ext cx="1157287" cy="369332"/>
          </a:xfrm>
          <a:prstGeom prst="ellipse">
            <a:avLst/>
          </a:prstGeom>
          <a:noFill/>
          <a:ln w="222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0C69A0-9B07-F531-C8F9-27BCA1B845BD}"/>
              </a:ext>
            </a:extLst>
          </p:cNvPr>
          <p:cNvSpPr/>
          <p:nvPr/>
        </p:nvSpPr>
        <p:spPr>
          <a:xfrm>
            <a:off x="3364706" y="5655450"/>
            <a:ext cx="1157287" cy="369332"/>
          </a:xfrm>
          <a:prstGeom prst="ellipse">
            <a:avLst/>
          </a:prstGeom>
          <a:noFill/>
          <a:ln w="222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A7DD66-7A56-90FE-0FD7-D4AD37406790}"/>
              </a:ext>
            </a:extLst>
          </p:cNvPr>
          <p:cNvSpPr/>
          <p:nvPr/>
        </p:nvSpPr>
        <p:spPr>
          <a:xfrm>
            <a:off x="1631156" y="4451350"/>
            <a:ext cx="547687" cy="369332"/>
          </a:xfrm>
          <a:prstGeom prst="ellipse">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CCB6460-C56F-F4CC-D4A7-605CD7B5F6DA}"/>
              </a:ext>
            </a:extLst>
          </p:cNvPr>
          <p:cNvSpPr/>
          <p:nvPr/>
        </p:nvSpPr>
        <p:spPr>
          <a:xfrm>
            <a:off x="2462211" y="4961805"/>
            <a:ext cx="547687" cy="369332"/>
          </a:xfrm>
          <a:prstGeom prst="ellipse">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9DD4921-EAC8-2C6F-AC1C-8C61357F7980}"/>
              </a:ext>
            </a:extLst>
          </p:cNvPr>
          <p:cNvSpPr/>
          <p:nvPr/>
        </p:nvSpPr>
        <p:spPr>
          <a:xfrm>
            <a:off x="3424703" y="4978331"/>
            <a:ext cx="547687" cy="369332"/>
          </a:xfrm>
          <a:prstGeom prst="ellipse">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9" grpId="0"/>
      <p:bldP spid="2" grpId="0" animBg="1"/>
      <p:bldP spid="12" grpId="0" animBg="1"/>
      <p:bldP spid="13" grpId="0" animBg="1"/>
      <p:bldP spid="14" grpId="0" animBg="1"/>
      <p:bldP spid="15" grpId="0" animBg="1"/>
      <p:bldP spid="16"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BECCA8A-6284-4FF0-9474-94D2B1C988D1}"/>
              </a:ext>
            </a:extLst>
          </p:cNvPr>
          <p:cNvSpPr>
            <a:spLocks noGrp="1" noChangeArrowheads="1"/>
          </p:cNvSpPr>
          <p:nvPr>
            <p:ph type="title"/>
            <p:custDataLst>
              <p:tags r:id="rId1"/>
            </p:custDataLst>
          </p:nvPr>
        </p:nvSpPr>
        <p:spPr>
          <a:xfrm>
            <a:off x="0" y="14290"/>
            <a:ext cx="9144000" cy="701674"/>
          </a:xfrm>
        </p:spPr>
        <p:txBody>
          <a:bodyPr>
            <a:noAutofit/>
          </a:bodyPr>
          <a:lstStyle/>
          <a:p>
            <a:pPr algn="ctr"/>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Forward Pass: </a:t>
            </a:r>
            <a:r>
              <a:rPr lang="en-US" altLang="en-US" sz="5400" b="1" dirty="0">
                <a:effectLst>
                  <a:outerShdw blurRad="38100" dist="38100" dir="2700000" algn="tl">
                    <a:srgbClr val="000000">
                      <a:alpha val="43137"/>
                    </a:srgbClr>
                  </a:outerShdw>
                </a:effectLst>
                <a:latin typeface="Comic Sans MS" panose="030F0702030302020204" pitchFamily="66" charset="0"/>
              </a:rPr>
              <a:t>Error</a:t>
            </a:r>
          </a:p>
        </p:txBody>
      </p:sp>
      <p:pic>
        <p:nvPicPr>
          <p:cNvPr id="35843" name="Picture 4">
            <a:extLst>
              <a:ext uri="{FF2B5EF4-FFF2-40B4-BE49-F238E27FC236}">
                <a16:creationId xmlns:a16="http://schemas.microsoft.com/office/drawing/2014/main" id="{706DC639-00DB-4AE6-9AD1-612F14AE39BB}"/>
              </a:ext>
            </a:extLst>
          </p:cNvPr>
          <p:cNvPicPr>
            <a:picLocks noChangeAspect="1" noChangeArrowheads="1"/>
          </p:cNvPicPr>
          <p:nvPr>
            <p:custDataLst>
              <p:tags r:id="rId2"/>
            </p:custDataLst>
          </p:nvPr>
        </p:nvPicPr>
        <p:blipFill rotWithShape="1">
          <a:blip r:embed="rId7">
            <a:extLst>
              <a:ext uri="{28A0092B-C50C-407E-A947-70E740481C1C}">
                <a14:useLocalDpi xmlns:a14="http://schemas.microsoft.com/office/drawing/2010/main" val="0"/>
              </a:ext>
            </a:extLst>
          </a:blip>
          <a:srcRect r="54580"/>
          <a:stretch/>
        </p:blipFill>
        <p:spPr bwMode="auto">
          <a:xfrm>
            <a:off x="609600" y="1511301"/>
            <a:ext cx="3810000" cy="432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1">
            <a:extLst>
              <a:ext uri="{FF2B5EF4-FFF2-40B4-BE49-F238E27FC236}">
                <a16:creationId xmlns:a16="http://schemas.microsoft.com/office/drawing/2014/main" id="{DE8C668A-D36E-47F0-935D-7BF303E64140}"/>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54</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 name="TextBox 5">
            <a:extLst>
              <a:ext uri="{FF2B5EF4-FFF2-40B4-BE49-F238E27FC236}">
                <a16:creationId xmlns:a16="http://schemas.microsoft.com/office/drawing/2014/main" id="{C1DD6F7C-F5A6-90E7-2A7C-8557ADF79DF3}"/>
              </a:ext>
            </a:extLst>
          </p:cNvPr>
          <p:cNvSpPr txBox="1"/>
          <p:nvPr/>
        </p:nvSpPr>
        <p:spPr>
          <a:xfrm>
            <a:off x="457200" y="892293"/>
            <a:ext cx="5719836" cy="461665"/>
          </a:xfrm>
          <a:prstGeom prst="rect">
            <a:avLst/>
          </a:prstGeom>
          <a:noFill/>
        </p:spPr>
        <p:txBody>
          <a:bodyPr wrap="none" rtlCol="0">
            <a:spAutoFit/>
          </a:bodyPr>
          <a:lstStyle/>
          <a:p>
            <a:r>
              <a:rPr lang="en-US" sz="2400" i="1" dirty="0">
                <a:solidFill>
                  <a:srgbClr val="0000FF"/>
                </a:solidFill>
                <a:latin typeface="Comic Sans MS" panose="030F0702030302020204" pitchFamily="66" charset="0"/>
              </a:rPr>
              <a:t>Forward Propagation Phase 1, </a:t>
            </a:r>
            <a:r>
              <a:rPr lang="en-US" sz="2400" b="1" i="1" u="sng" dirty="0">
                <a:latin typeface="Comic Sans MS" panose="030F0702030302020204" pitchFamily="66" charset="0"/>
              </a:rPr>
              <a:t>Step #3</a:t>
            </a:r>
          </a:p>
        </p:txBody>
      </p:sp>
      <p:pic>
        <p:nvPicPr>
          <p:cNvPr id="7" name="Picture 4">
            <a:extLst>
              <a:ext uri="{FF2B5EF4-FFF2-40B4-BE49-F238E27FC236}">
                <a16:creationId xmlns:a16="http://schemas.microsoft.com/office/drawing/2014/main" id="{BEAEB38F-E53F-CE58-9D05-5F629DC26832}"/>
              </a:ext>
            </a:extLst>
          </p:cNvPr>
          <p:cNvPicPr>
            <a:picLocks noChangeAspect="1" noChangeArrowheads="1"/>
          </p:cNvPicPr>
          <p:nvPr>
            <p:custDataLst>
              <p:tags r:id="rId3"/>
            </p:custDataLst>
          </p:nvPr>
        </p:nvPicPr>
        <p:blipFill rotWithShape="1">
          <a:blip r:embed="rId7">
            <a:extLst>
              <a:ext uri="{28A0092B-C50C-407E-A947-70E740481C1C}">
                <a14:useLocalDpi xmlns:a14="http://schemas.microsoft.com/office/drawing/2010/main" val="0"/>
              </a:ext>
            </a:extLst>
          </a:blip>
          <a:srcRect l="44511" t="440" r="984" b="23907"/>
          <a:stretch/>
        </p:blipFill>
        <p:spPr bwMode="auto">
          <a:xfrm>
            <a:off x="4343400" y="1530287"/>
            <a:ext cx="4572000" cy="32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91D3560-A234-018B-F0EF-8739465E1355}"/>
              </a:ext>
            </a:extLst>
          </p:cNvPr>
          <p:cNvPicPr>
            <a:picLocks noChangeAspect="1" noChangeArrowheads="1"/>
          </p:cNvPicPr>
          <p:nvPr>
            <p:custDataLst>
              <p:tags r:id="rId4"/>
            </p:custDataLst>
          </p:nvPr>
        </p:nvPicPr>
        <p:blipFill rotWithShape="1">
          <a:blip r:embed="rId7">
            <a:extLst>
              <a:ext uri="{28A0092B-C50C-407E-A947-70E740481C1C}">
                <a14:useLocalDpi xmlns:a14="http://schemas.microsoft.com/office/drawing/2010/main" val="0"/>
              </a:ext>
            </a:extLst>
          </a:blip>
          <a:srcRect l="44511" t="76093" r="984"/>
          <a:stretch/>
        </p:blipFill>
        <p:spPr bwMode="auto">
          <a:xfrm>
            <a:off x="4343400" y="4800599"/>
            <a:ext cx="4572000" cy="10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9B37FF41-F05B-A077-7CEF-507198B5AC28}"/>
              </a:ext>
            </a:extLst>
          </p:cNvPr>
          <p:cNvSpPr/>
          <p:nvPr/>
        </p:nvSpPr>
        <p:spPr>
          <a:xfrm>
            <a:off x="4724400" y="5029200"/>
            <a:ext cx="4038600" cy="457200"/>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Curved Right 2">
            <a:extLst>
              <a:ext uri="{FF2B5EF4-FFF2-40B4-BE49-F238E27FC236}">
                <a16:creationId xmlns:a16="http://schemas.microsoft.com/office/drawing/2014/main" id="{CB24A21E-FF84-3F75-E61F-B1FE3973F7E5}"/>
              </a:ext>
            </a:extLst>
          </p:cNvPr>
          <p:cNvSpPr/>
          <p:nvPr/>
        </p:nvSpPr>
        <p:spPr>
          <a:xfrm>
            <a:off x="1752600" y="1676400"/>
            <a:ext cx="609600" cy="1189036"/>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603977C2-E319-4EF1-AADA-2A6CEB050BBD}"/>
              </a:ext>
            </a:extLst>
          </p:cNvPr>
          <p:cNvSpPr>
            <a:spLocks noGrp="1" noChangeArrowheads="1"/>
          </p:cNvSpPr>
          <p:nvPr>
            <p:ph type="title"/>
            <p:custDataLst>
              <p:tags r:id="rId1"/>
            </p:custDataLst>
          </p:nvPr>
        </p:nvSpPr>
        <p:spPr>
          <a:xfrm>
            <a:off x="0" y="1"/>
            <a:ext cx="9144000" cy="844549"/>
          </a:xfrm>
        </p:spPr>
        <p:txBody>
          <a:bodyPr>
            <a:normAutofit/>
          </a:bodyPr>
          <a:lstStyle/>
          <a:p>
            <a:pPr algn="ctr"/>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Backward Pass: </a:t>
            </a:r>
            <a:r>
              <a:rPr lang="en-US" altLang="en-US" sz="5400" b="1" dirty="0">
                <a:effectLst>
                  <a:outerShdw blurRad="38100" dist="38100" dir="2700000" algn="tl">
                    <a:srgbClr val="000000">
                      <a:alpha val="43137"/>
                    </a:srgbClr>
                  </a:outerShdw>
                </a:effectLst>
                <a:latin typeface="Comic Sans MS" panose="030F0702030302020204" pitchFamily="66" charset="0"/>
              </a:rPr>
              <a:t>deltas</a:t>
            </a:r>
          </a:p>
        </p:txBody>
      </p:sp>
      <p:pic>
        <p:nvPicPr>
          <p:cNvPr id="36867" name="Picture 4">
            <a:extLst>
              <a:ext uri="{FF2B5EF4-FFF2-40B4-BE49-F238E27FC236}">
                <a16:creationId xmlns:a16="http://schemas.microsoft.com/office/drawing/2014/main" id="{939C4EAF-7927-4829-A5F7-07DD79484068}"/>
              </a:ext>
            </a:extLst>
          </p:cNvPr>
          <p:cNvPicPr>
            <a:picLocks noChangeAspect="1" noChangeArrowheads="1"/>
          </p:cNvPicPr>
          <p:nvPr>
            <p:custDataLst>
              <p:tags r:id="rId2"/>
            </p:custDataLst>
          </p:nvPr>
        </p:nvPicPr>
        <p:blipFill rotWithShape="1">
          <a:blip r:embed="rId8">
            <a:extLst>
              <a:ext uri="{28A0092B-C50C-407E-A947-70E740481C1C}">
                <a14:useLocalDpi xmlns:a14="http://schemas.microsoft.com/office/drawing/2010/main" val="0"/>
              </a:ext>
            </a:extLst>
          </a:blip>
          <a:srcRect r="54992"/>
          <a:stretch/>
        </p:blipFill>
        <p:spPr bwMode="auto">
          <a:xfrm>
            <a:off x="755650" y="1700213"/>
            <a:ext cx="3435350" cy="416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1">
            <a:extLst>
              <a:ext uri="{FF2B5EF4-FFF2-40B4-BE49-F238E27FC236}">
                <a16:creationId xmlns:a16="http://schemas.microsoft.com/office/drawing/2014/main" id="{26E36F37-66A6-4194-A06F-1DA81C76E0D3}"/>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55</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 name="TextBox 5">
            <a:extLst>
              <a:ext uri="{FF2B5EF4-FFF2-40B4-BE49-F238E27FC236}">
                <a16:creationId xmlns:a16="http://schemas.microsoft.com/office/drawing/2014/main" id="{0A11F35A-FE83-A927-352E-6A315932B4DB}"/>
              </a:ext>
            </a:extLst>
          </p:cNvPr>
          <p:cNvSpPr txBox="1"/>
          <p:nvPr/>
        </p:nvSpPr>
        <p:spPr>
          <a:xfrm>
            <a:off x="457200" y="892293"/>
            <a:ext cx="5899372" cy="461665"/>
          </a:xfrm>
          <a:prstGeom prst="rect">
            <a:avLst/>
          </a:prstGeom>
          <a:noFill/>
        </p:spPr>
        <p:txBody>
          <a:bodyPr wrap="none" rtlCol="0">
            <a:spAutoFit/>
          </a:bodyPr>
          <a:lstStyle/>
          <a:p>
            <a:r>
              <a:rPr lang="en-US" sz="2400" dirty="0">
                <a:solidFill>
                  <a:srgbClr val="FF0000"/>
                </a:solidFill>
                <a:latin typeface="Comic Sans MS" panose="030F0702030302020204" pitchFamily="66" charset="0"/>
              </a:rPr>
              <a:t>Backward </a:t>
            </a:r>
            <a:r>
              <a:rPr lang="en-US" sz="2400" i="1" dirty="0">
                <a:solidFill>
                  <a:srgbClr val="FF0000"/>
                </a:solidFill>
                <a:latin typeface="Comic Sans MS" panose="030F0702030302020204" pitchFamily="66" charset="0"/>
              </a:rPr>
              <a:t>Propagation</a:t>
            </a:r>
            <a:r>
              <a:rPr lang="en-US" sz="2400" dirty="0">
                <a:solidFill>
                  <a:srgbClr val="FF0000"/>
                </a:solidFill>
                <a:latin typeface="Comic Sans MS" panose="030F0702030302020204" pitchFamily="66" charset="0"/>
              </a:rPr>
              <a:t> Phase 1, </a:t>
            </a:r>
            <a:r>
              <a:rPr lang="en-US" sz="2400" u="sng" dirty="0">
                <a:latin typeface="Comic Sans MS" panose="030F0702030302020204" pitchFamily="66" charset="0"/>
              </a:rPr>
              <a:t>Step #1</a:t>
            </a:r>
          </a:p>
        </p:txBody>
      </p:sp>
      <p:pic>
        <p:nvPicPr>
          <p:cNvPr id="7" name="Picture 4">
            <a:extLst>
              <a:ext uri="{FF2B5EF4-FFF2-40B4-BE49-F238E27FC236}">
                <a16:creationId xmlns:a16="http://schemas.microsoft.com/office/drawing/2014/main" id="{7B7019F8-F20E-5B5C-E4CA-19B6D5C4B767}"/>
              </a:ext>
            </a:extLst>
          </p:cNvPr>
          <p:cNvPicPr>
            <a:picLocks noChangeAspect="1" noChangeArrowheads="1"/>
          </p:cNvPicPr>
          <p:nvPr>
            <p:custDataLst>
              <p:tags r:id="rId3"/>
            </p:custDataLst>
          </p:nvPr>
        </p:nvPicPr>
        <p:blipFill rotWithShape="1">
          <a:blip r:embed="rId8">
            <a:extLst>
              <a:ext uri="{28A0092B-C50C-407E-A947-70E740481C1C}">
                <a14:useLocalDpi xmlns:a14="http://schemas.microsoft.com/office/drawing/2010/main" val="0"/>
              </a:ext>
            </a:extLst>
          </a:blip>
          <a:srcRect l="45008" b="62157"/>
          <a:stretch/>
        </p:blipFill>
        <p:spPr bwMode="auto">
          <a:xfrm>
            <a:off x="4582360" y="1700213"/>
            <a:ext cx="4197350" cy="157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DDE4F359-F48C-5011-CD63-1EC9EB80FA2A}"/>
              </a:ext>
            </a:extLst>
          </p:cNvPr>
          <p:cNvPicPr>
            <a:picLocks noChangeAspect="1" noChangeArrowheads="1"/>
          </p:cNvPicPr>
          <p:nvPr>
            <p:custDataLst>
              <p:tags r:id="rId4"/>
            </p:custDataLst>
          </p:nvPr>
        </p:nvPicPr>
        <p:blipFill rotWithShape="1">
          <a:blip r:embed="rId8">
            <a:extLst>
              <a:ext uri="{28A0092B-C50C-407E-A947-70E740481C1C}">
                <a14:useLocalDpi xmlns:a14="http://schemas.microsoft.com/office/drawing/2010/main" val="0"/>
              </a:ext>
            </a:extLst>
          </a:blip>
          <a:srcRect l="45009" t="36014" r="2078" b="27401"/>
          <a:stretch/>
        </p:blipFill>
        <p:spPr bwMode="auto">
          <a:xfrm>
            <a:off x="4661735" y="3292475"/>
            <a:ext cx="4038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BC695E57-FE17-C131-80F6-4DAF415B6757}"/>
              </a:ext>
            </a:extLst>
          </p:cNvPr>
          <p:cNvPicPr>
            <a:picLocks noChangeAspect="1" noChangeArrowheads="1"/>
          </p:cNvPicPr>
          <p:nvPr>
            <p:custDataLst>
              <p:tags r:id="rId5"/>
            </p:custDataLst>
          </p:nvPr>
        </p:nvPicPr>
        <p:blipFill rotWithShape="1">
          <a:blip r:embed="rId8">
            <a:extLst>
              <a:ext uri="{28A0092B-C50C-407E-A947-70E740481C1C}">
                <a14:useLocalDpi xmlns:a14="http://schemas.microsoft.com/office/drawing/2010/main" val="0"/>
              </a:ext>
            </a:extLst>
          </a:blip>
          <a:srcRect l="45011" t="69966" r="-3" b="-188"/>
          <a:stretch/>
        </p:blipFill>
        <p:spPr bwMode="auto">
          <a:xfrm>
            <a:off x="4661735" y="4706758"/>
            <a:ext cx="4197350" cy="1258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rrow: Left 1">
            <a:extLst>
              <a:ext uri="{FF2B5EF4-FFF2-40B4-BE49-F238E27FC236}">
                <a16:creationId xmlns:a16="http://schemas.microsoft.com/office/drawing/2014/main" id="{39E0AC9F-CE7D-312A-DC41-F328BAF81660}"/>
              </a:ext>
            </a:extLst>
          </p:cNvPr>
          <p:cNvSpPr/>
          <p:nvPr/>
        </p:nvSpPr>
        <p:spPr>
          <a:xfrm>
            <a:off x="7239000" y="2057400"/>
            <a:ext cx="838200" cy="3810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9F4449BF-0570-37C1-4830-C323428EF162}"/>
              </a:ext>
            </a:extLst>
          </p:cNvPr>
          <p:cNvSpPr/>
          <p:nvPr/>
        </p:nvSpPr>
        <p:spPr>
          <a:xfrm>
            <a:off x="7418469" y="3610679"/>
            <a:ext cx="838200" cy="381000"/>
          </a:xfrm>
          <a:prstGeom prst="lef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002FDE6-70AC-98B9-8ACD-122974DD0833}"/>
              </a:ext>
            </a:extLst>
          </p:cNvPr>
          <p:cNvSpPr/>
          <p:nvPr/>
        </p:nvSpPr>
        <p:spPr>
          <a:xfrm>
            <a:off x="2209800" y="2438400"/>
            <a:ext cx="1670050" cy="838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2683802-CC6C-5DEF-5993-D5CCA3F0FEFE}"/>
              </a:ext>
            </a:extLst>
          </p:cNvPr>
          <p:cNvSpPr/>
          <p:nvPr/>
        </p:nvSpPr>
        <p:spPr>
          <a:xfrm>
            <a:off x="3276600" y="3557527"/>
            <a:ext cx="1053266" cy="838200"/>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BFF271-CE72-640C-263A-6227A7E63B3A}"/>
              </a:ext>
            </a:extLst>
          </p:cNvPr>
          <p:cNvSpPr/>
          <p:nvPr/>
        </p:nvSpPr>
        <p:spPr>
          <a:xfrm>
            <a:off x="5257800" y="2895600"/>
            <a:ext cx="1447800" cy="396875"/>
          </a:xfrm>
          <a:prstGeom prst="rect">
            <a:avLst/>
          </a:prstGeom>
          <a:noFill/>
          <a:ln w="412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CADE52-9FD0-BD74-CCBB-B6C30B7FB833}"/>
              </a:ext>
            </a:extLst>
          </p:cNvPr>
          <p:cNvSpPr/>
          <p:nvPr/>
        </p:nvSpPr>
        <p:spPr>
          <a:xfrm>
            <a:off x="7584404" y="3972814"/>
            <a:ext cx="949996" cy="396875"/>
          </a:xfrm>
          <a:prstGeom prst="rect">
            <a:avLst/>
          </a:prstGeom>
          <a:noFill/>
          <a:ln w="412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5DDBC-53C6-A152-F439-D64BA86229D6}"/>
              </a:ext>
            </a:extLst>
          </p:cNvPr>
          <p:cNvSpPr/>
          <p:nvPr/>
        </p:nvSpPr>
        <p:spPr>
          <a:xfrm>
            <a:off x="7921281" y="5128017"/>
            <a:ext cx="949996" cy="396875"/>
          </a:xfrm>
          <a:prstGeom prst="rect">
            <a:avLst/>
          </a:prstGeom>
          <a:noFill/>
          <a:ln w="412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E339943-11CF-AA8B-7B5E-142BDD0742AB}"/>
              </a:ext>
            </a:extLst>
          </p:cNvPr>
          <p:cNvSpPr/>
          <p:nvPr/>
        </p:nvSpPr>
        <p:spPr>
          <a:xfrm>
            <a:off x="2084468" y="3553714"/>
            <a:ext cx="1053266" cy="838200"/>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3A74C5F-7D11-CF09-929F-1450592C2CAA}"/>
              </a:ext>
            </a:extLst>
          </p:cNvPr>
          <p:cNvSpPr txBox="1"/>
          <p:nvPr/>
        </p:nvSpPr>
        <p:spPr>
          <a:xfrm>
            <a:off x="880102" y="6270938"/>
            <a:ext cx="7361311" cy="369332"/>
          </a:xfrm>
          <a:prstGeom prst="rect">
            <a:avLst/>
          </a:prstGeom>
          <a:solidFill>
            <a:srgbClr val="FFFFCC"/>
          </a:solidFill>
          <a:ln w="22225">
            <a:solidFill>
              <a:schemeClr val="tx1"/>
            </a:solidFill>
          </a:ln>
        </p:spPr>
        <p:txBody>
          <a:bodyPr wrap="none" rtlCol="0">
            <a:spAutoFit/>
          </a:bodyPr>
          <a:lstStyle/>
          <a:p>
            <a:pPr algn="ctr"/>
            <a:r>
              <a:rPr lang="en-US" dirty="0">
                <a:solidFill>
                  <a:srgbClr val="0000FF"/>
                </a:solidFill>
                <a:latin typeface="Comic Sans MS" panose="030F0702030302020204" pitchFamily="66" charset="0"/>
              </a:rPr>
              <a:t>The delta values computed will be used to adjust the weight values</a:t>
            </a:r>
          </a:p>
        </p:txBody>
      </p:sp>
      <p:sp>
        <p:nvSpPr>
          <p:cNvPr id="18" name="Arrow: Left 17">
            <a:extLst>
              <a:ext uri="{FF2B5EF4-FFF2-40B4-BE49-F238E27FC236}">
                <a16:creationId xmlns:a16="http://schemas.microsoft.com/office/drawing/2014/main" id="{A652C285-492C-C868-D186-162CD1694A2D}"/>
              </a:ext>
            </a:extLst>
          </p:cNvPr>
          <p:cNvSpPr/>
          <p:nvPr/>
        </p:nvSpPr>
        <p:spPr>
          <a:xfrm>
            <a:off x="7640302" y="4726888"/>
            <a:ext cx="838200" cy="381000"/>
          </a:xfrm>
          <a:prstGeom prst="lef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E511C398-C27D-3914-0A94-7EC9989F1016}"/>
              </a:ext>
            </a:extLst>
          </p:cNvPr>
          <p:cNvSpPr/>
          <p:nvPr/>
        </p:nvSpPr>
        <p:spPr>
          <a:xfrm>
            <a:off x="4204534" y="3292475"/>
            <a:ext cx="519866" cy="2573338"/>
          </a:xfrm>
          <a:prstGeom prst="leftBrace">
            <a:avLst/>
          </a:prstGeom>
          <a:ln w="444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3" grpId="0" animBg="1"/>
      <p:bldP spid="3" grpId="1" animBg="1"/>
      <p:bldP spid="13" grpId="0" animBg="1"/>
      <p:bldP spid="13" grpId="1" animBg="1"/>
      <p:bldP spid="4" grpId="0" animBg="1"/>
      <p:bldP spid="14" grpId="0" animBg="1"/>
      <p:bldP spid="15" grpId="0" animBg="1"/>
      <p:bldP spid="16" grpId="0" animBg="1"/>
      <p:bldP spid="16" grpId="1" animBg="1"/>
      <p:bldP spid="10" grpId="0" animBg="1"/>
      <p:bldP spid="18" grpId="0" animBg="1"/>
      <p:bldP spid="18" grpId="1"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013FABAE-AFCA-423C-A8C9-0304252CC476}"/>
              </a:ext>
            </a:extLst>
          </p:cNvPr>
          <p:cNvSpPr>
            <a:spLocks noGrp="1" noChangeArrowheads="1"/>
          </p:cNvSpPr>
          <p:nvPr>
            <p:ph type="title"/>
            <p:custDataLst>
              <p:tags r:id="rId1"/>
            </p:custDataLst>
          </p:nvPr>
        </p:nvSpPr>
        <p:spPr>
          <a:xfrm>
            <a:off x="0" y="2"/>
            <a:ext cx="9144000" cy="605132"/>
          </a:xfrm>
        </p:spPr>
        <p:txBody>
          <a:bodyPr>
            <a:noAutofit/>
          </a:bodyPr>
          <a:lstStyle/>
          <a:p>
            <a:pPr algn="ctr"/>
            <a:r>
              <a:rPr lang="en-US" altLang="en-US" sz="3400" b="1" dirty="0">
                <a:effectLst>
                  <a:outerShdw blurRad="38100" dist="38100" dir="2700000" algn="tl">
                    <a:srgbClr val="000000">
                      <a:alpha val="43137"/>
                    </a:srgbClr>
                  </a:outerShdw>
                </a:effectLst>
                <a:latin typeface="Comic Sans MS" panose="030F0702030302020204" pitchFamily="66" charset="0"/>
              </a:rPr>
              <a:t>Update Weights</a:t>
            </a:r>
            <a:r>
              <a:rPr lang="en-US" altLang="en-US" sz="3400" b="1" dirty="0">
                <a:solidFill>
                  <a:srgbClr val="0070C0"/>
                </a:solidFill>
                <a:effectLst>
                  <a:outerShdw blurRad="38100" dist="38100" dir="2700000" algn="tl">
                    <a:srgbClr val="000000">
                      <a:alpha val="43137"/>
                    </a:srgbClr>
                  </a:outerShdw>
                </a:effectLst>
                <a:latin typeface="Comic Sans MS" panose="030F0702030302020204" pitchFamily="66" charset="0"/>
              </a:rPr>
              <a:t>: Generalized Delta Rule</a:t>
            </a:r>
          </a:p>
        </p:txBody>
      </p:sp>
      <p:sp>
        <p:nvSpPr>
          <p:cNvPr id="37892" name="Slide Number Placeholder 1">
            <a:extLst>
              <a:ext uri="{FF2B5EF4-FFF2-40B4-BE49-F238E27FC236}">
                <a16:creationId xmlns:a16="http://schemas.microsoft.com/office/drawing/2014/main" id="{10FF8F38-2F1F-4276-ACA3-5D4C57B179C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421F89C-E4E3-4EA4-B2D7-EE983291E408}" type="slidenum">
              <a:rPr kumimoji="0" lang="en-GB"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GB"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pic>
        <p:nvPicPr>
          <p:cNvPr id="37891" name="Picture 4">
            <a:extLst>
              <a:ext uri="{FF2B5EF4-FFF2-40B4-BE49-F238E27FC236}">
                <a16:creationId xmlns:a16="http://schemas.microsoft.com/office/drawing/2014/main" id="{D5605608-9DAF-43C1-813F-C79CC686C8A4}"/>
              </a:ext>
            </a:extLst>
          </p:cNvPr>
          <p:cNvPicPr>
            <a:picLocks noChangeAspect="1" noChangeArrowheads="1"/>
          </p:cNvPicPr>
          <p:nvPr>
            <p:custDataLst>
              <p:tags r:id="rId2"/>
            </p:custDataLst>
          </p:nvPr>
        </p:nvPicPr>
        <p:blipFill rotWithShape="1">
          <a:blip r:embed="rId8">
            <a:extLst>
              <a:ext uri="{28A0092B-C50C-407E-A947-70E740481C1C}">
                <a14:useLocalDpi xmlns:a14="http://schemas.microsoft.com/office/drawing/2010/main" val="0"/>
              </a:ext>
            </a:extLst>
          </a:blip>
          <a:srcRect r="50010"/>
          <a:stretch/>
        </p:blipFill>
        <p:spPr bwMode="auto">
          <a:xfrm>
            <a:off x="684213" y="1844675"/>
            <a:ext cx="3887787" cy="464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1">
            <a:extLst>
              <a:ext uri="{FF2B5EF4-FFF2-40B4-BE49-F238E27FC236}">
                <a16:creationId xmlns:a16="http://schemas.microsoft.com/office/drawing/2014/main" id="{9E96E4F4-872D-4658-85CA-6FE9306D9861}"/>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56</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7" name="TextBox 6">
            <a:extLst>
              <a:ext uri="{FF2B5EF4-FFF2-40B4-BE49-F238E27FC236}">
                <a16:creationId xmlns:a16="http://schemas.microsoft.com/office/drawing/2014/main" id="{8ED1037E-6F48-6CDF-AB00-8A1C3515D0DD}"/>
              </a:ext>
            </a:extLst>
          </p:cNvPr>
          <p:cNvSpPr txBox="1"/>
          <p:nvPr/>
        </p:nvSpPr>
        <p:spPr>
          <a:xfrm>
            <a:off x="457200" y="892293"/>
            <a:ext cx="5808000" cy="461665"/>
          </a:xfrm>
          <a:prstGeom prst="rect">
            <a:avLst/>
          </a:prstGeom>
          <a:noFill/>
        </p:spPr>
        <p:txBody>
          <a:bodyPr wrap="none" rtlCol="0">
            <a:spAutoFit/>
          </a:bodyPr>
          <a:lstStyle/>
          <a:p>
            <a:r>
              <a:rPr lang="en-US" sz="2400" i="1" dirty="0">
                <a:solidFill>
                  <a:srgbClr val="FF0000"/>
                </a:solidFill>
                <a:latin typeface="Comic Sans MS" panose="030F0702030302020204" pitchFamily="66" charset="0"/>
              </a:rPr>
              <a:t>Backward Propagation Phase1, </a:t>
            </a:r>
            <a:r>
              <a:rPr lang="en-US" sz="2400" i="1" u="sng" dirty="0">
                <a:latin typeface="Comic Sans MS" panose="030F0702030302020204" pitchFamily="66" charset="0"/>
              </a:rPr>
              <a:t>Step #2</a:t>
            </a:r>
          </a:p>
        </p:txBody>
      </p:sp>
      <p:pic>
        <p:nvPicPr>
          <p:cNvPr id="8" name="Picture 4">
            <a:extLst>
              <a:ext uri="{FF2B5EF4-FFF2-40B4-BE49-F238E27FC236}">
                <a16:creationId xmlns:a16="http://schemas.microsoft.com/office/drawing/2014/main" id="{C8A141CC-AD04-643D-ADD7-3300687E5EE0}"/>
              </a:ext>
            </a:extLst>
          </p:cNvPr>
          <p:cNvPicPr>
            <a:picLocks noChangeAspect="1" noChangeArrowheads="1"/>
          </p:cNvPicPr>
          <p:nvPr>
            <p:custDataLst>
              <p:tags r:id="rId3"/>
            </p:custDataLst>
          </p:nvPr>
        </p:nvPicPr>
        <p:blipFill rotWithShape="1">
          <a:blip r:embed="rId8">
            <a:extLst>
              <a:ext uri="{28A0092B-C50C-407E-A947-70E740481C1C}">
                <a14:useLocalDpi xmlns:a14="http://schemas.microsoft.com/office/drawing/2010/main" val="0"/>
              </a:ext>
            </a:extLst>
          </a:blip>
          <a:srcRect l="48030" t="-342" b="74958"/>
          <a:stretch/>
        </p:blipFill>
        <p:spPr bwMode="auto">
          <a:xfrm>
            <a:off x="4724400" y="1869743"/>
            <a:ext cx="4041775" cy="1178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E6316708-9BD1-592B-FE07-7BA69F6FE0D3}"/>
              </a:ext>
            </a:extLst>
          </p:cNvPr>
          <p:cNvPicPr>
            <a:picLocks noChangeAspect="1" noChangeArrowheads="1"/>
          </p:cNvPicPr>
          <p:nvPr>
            <p:custDataLst>
              <p:tags r:id="rId4"/>
            </p:custDataLst>
          </p:nvPr>
        </p:nvPicPr>
        <p:blipFill rotWithShape="1">
          <a:blip r:embed="rId8">
            <a:extLst>
              <a:ext uri="{28A0092B-C50C-407E-A947-70E740481C1C}">
                <a14:useLocalDpi xmlns:a14="http://schemas.microsoft.com/office/drawing/2010/main" val="0"/>
              </a:ext>
            </a:extLst>
          </a:blip>
          <a:srcRect l="50009" t="23399" r="1" b="20786"/>
          <a:stretch/>
        </p:blipFill>
        <p:spPr bwMode="auto">
          <a:xfrm>
            <a:off x="4878388" y="2971799"/>
            <a:ext cx="3887787" cy="2590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a:extLst>
              <a:ext uri="{FF2B5EF4-FFF2-40B4-BE49-F238E27FC236}">
                <a16:creationId xmlns:a16="http://schemas.microsoft.com/office/drawing/2014/main" id="{D0A9F8F9-6066-516F-16A4-BFD2C670A8EA}"/>
              </a:ext>
            </a:extLst>
          </p:cNvPr>
          <p:cNvCxnSpPr>
            <a:cxnSpLocks/>
          </p:cNvCxnSpPr>
          <p:nvPr/>
        </p:nvCxnSpPr>
        <p:spPr>
          <a:xfrm flipV="1">
            <a:off x="1219200" y="4648200"/>
            <a:ext cx="1295400" cy="609600"/>
          </a:xfrm>
          <a:prstGeom prst="straightConnector1">
            <a:avLst/>
          </a:prstGeom>
          <a:ln w="412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855CE2B-98D7-B307-95D5-2B3F1EBD2853}"/>
              </a:ext>
            </a:extLst>
          </p:cNvPr>
          <p:cNvSpPr/>
          <p:nvPr/>
        </p:nvSpPr>
        <p:spPr>
          <a:xfrm>
            <a:off x="4572000" y="3429000"/>
            <a:ext cx="3352800" cy="2133600"/>
          </a:xfrm>
          <a:prstGeom prst="rect">
            <a:avLst/>
          </a:prstGeom>
          <a:noFill/>
          <a:ln w="444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D9988E6-42A4-D57E-A010-3654B3E2B9AE}"/>
              </a:ext>
            </a:extLst>
          </p:cNvPr>
          <p:cNvCxnSpPr>
            <a:cxnSpLocks/>
          </p:cNvCxnSpPr>
          <p:nvPr/>
        </p:nvCxnSpPr>
        <p:spPr>
          <a:xfrm flipH="1" flipV="1">
            <a:off x="2743200" y="4648200"/>
            <a:ext cx="77788" cy="1016332"/>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4">
            <a:extLst>
              <a:ext uri="{FF2B5EF4-FFF2-40B4-BE49-F238E27FC236}">
                <a16:creationId xmlns:a16="http://schemas.microsoft.com/office/drawing/2014/main" id="{D03D97EB-DD62-6D07-DFA5-7EC4BF04BD9F}"/>
              </a:ext>
            </a:extLst>
          </p:cNvPr>
          <p:cNvPicPr>
            <a:picLocks noChangeAspect="1" noChangeArrowheads="1"/>
          </p:cNvPicPr>
          <p:nvPr>
            <p:custDataLst>
              <p:tags r:id="rId5"/>
            </p:custDataLst>
          </p:nvPr>
        </p:nvPicPr>
        <p:blipFill rotWithShape="1">
          <a:blip r:embed="rId8">
            <a:extLst>
              <a:ext uri="{28A0092B-C50C-407E-A947-70E740481C1C}">
                <a14:useLocalDpi xmlns:a14="http://schemas.microsoft.com/office/drawing/2010/main" val="0"/>
              </a:ext>
            </a:extLst>
          </a:blip>
          <a:srcRect l="50009" t="79214" r="1" b="-1"/>
          <a:stretch/>
        </p:blipFill>
        <p:spPr bwMode="auto">
          <a:xfrm>
            <a:off x="4878388" y="5562600"/>
            <a:ext cx="3887787" cy="96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a:extLst>
              <a:ext uri="{FF2B5EF4-FFF2-40B4-BE49-F238E27FC236}">
                <a16:creationId xmlns:a16="http://schemas.microsoft.com/office/drawing/2014/main" id="{8E50A6B0-72BC-A449-DC08-6BD5ABA2E1A8}"/>
              </a:ext>
            </a:extLst>
          </p:cNvPr>
          <p:cNvSpPr/>
          <p:nvPr/>
        </p:nvSpPr>
        <p:spPr>
          <a:xfrm>
            <a:off x="4572000" y="5562600"/>
            <a:ext cx="4194175" cy="117825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EFAE6F0-C362-4E23-AD9B-F15E96604036}"/>
              </a:ext>
            </a:extLst>
          </p:cNvPr>
          <p:cNvSpPr>
            <a:spLocks noGrp="1" noChangeArrowheads="1"/>
          </p:cNvSpPr>
          <p:nvPr>
            <p:ph type="title"/>
            <p:custDataLst>
              <p:tags r:id="rId1"/>
            </p:custDataLst>
          </p:nvPr>
        </p:nvSpPr>
        <p:spPr>
          <a:xfrm>
            <a:off x="0" y="0"/>
            <a:ext cx="9144000" cy="701674"/>
          </a:xfrm>
        </p:spPr>
        <p:txBody>
          <a:bodyPr>
            <a:noAutofit/>
          </a:bodyPr>
          <a:lstStyle/>
          <a:p>
            <a:pPr algn="ctr"/>
            <a:r>
              <a:rPr lang="en-US" altLang="en-US" sz="4800" b="1" dirty="0">
                <a:solidFill>
                  <a:srgbClr val="0070C0"/>
                </a:solidFill>
                <a:effectLst>
                  <a:outerShdw blurRad="38100" dist="38100" dir="2700000" algn="tl">
                    <a:srgbClr val="000000">
                      <a:alpha val="43137"/>
                    </a:srgbClr>
                  </a:outerShdw>
                </a:effectLst>
                <a:latin typeface="Comic Sans MS" panose="030F0702030302020204" pitchFamily="66" charset="0"/>
              </a:rPr>
              <a:t>Similarly for </a:t>
            </a:r>
            <a:r>
              <a:rPr lang="en-US" altLang="en-US" sz="4800" b="1" dirty="0">
                <a:effectLst>
                  <a:outerShdw blurRad="38100" dist="38100" dir="2700000" algn="tl">
                    <a:srgbClr val="000000">
                      <a:alpha val="43137"/>
                    </a:srgbClr>
                  </a:outerShdw>
                </a:effectLst>
                <a:latin typeface="Comic Sans MS" panose="030F0702030302020204" pitchFamily="66" charset="0"/>
              </a:rPr>
              <a:t>all weights </a:t>
            </a:r>
            <a:r>
              <a:rPr lang="en-US" altLang="en-US" sz="4800" b="1" dirty="0">
                <a:solidFill>
                  <a:srgbClr val="0070C0"/>
                </a:solidFill>
                <a:effectLst>
                  <a:outerShdw blurRad="38100" dist="38100" dir="2700000" algn="tl">
                    <a:srgbClr val="000000">
                      <a:alpha val="43137"/>
                    </a:srgbClr>
                  </a:outerShdw>
                </a:effectLst>
                <a:latin typeface="Comic Sans MS" panose="030F0702030302020204" pitchFamily="66" charset="0"/>
              </a:rPr>
              <a:t>w</a:t>
            </a:r>
            <a:r>
              <a:rPr lang="en-US" altLang="en-US" sz="4800" b="1" baseline="-25000" dirty="0">
                <a:solidFill>
                  <a:srgbClr val="0070C0"/>
                </a:solidFill>
                <a:effectLst>
                  <a:outerShdw blurRad="38100" dist="38100" dir="2700000" algn="tl">
                    <a:srgbClr val="000000">
                      <a:alpha val="43137"/>
                    </a:srgbClr>
                  </a:outerShdw>
                </a:effectLst>
                <a:latin typeface="Comic Sans MS" panose="030F0702030302020204" pitchFamily="66" charset="0"/>
              </a:rPr>
              <a:t>ij</a:t>
            </a:r>
            <a:r>
              <a:rPr lang="en-US" altLang="en-US" sz="4800" b="1" dirty="0">
                <a:solidFill>
                  <a:srgbClr val="0070C0"/>
                </a:solidFill>
                <a:effectLst>
                  <a:outerShdw blurRad="38100" dist="38100" dir="2700000" algn="tl">
                    <a:srgbClr val="000000">
                      <a:alpha val="43137"/>
                    </a:srgbClr>
                  </a:outerShdw>
                </a:effectLst>
                <a:latin typeface="Comic Sans MS" panose="030F0702030302020204" pitchFamily="66" charset="0"/>
              </a:rPr>
              <a:t>:</a:t>
            </a:r>
            <a:endParaRPr lang="en-US" altLang="en-US" sz="4800" dirty="0">
              <a:solidFill>
                <a:srgbClr val="0070C0"/>
              </a:solidFill>
              <a:effectLst>
                <a:outerShdw blurRad="38100" dist="38100" dir="2700000" algn="tl">
                  <a:srgbClr val="000000">
                    <a:alpha val="43137"/>
                  </a:srgbClr>
                </a:outerShdw>
              </a:effectLst>
              <a:latin typeface="Comic Sans MS" panose="030F0702030302020204" pitchFamily="66" charset="0"/>
            </a:endParaRPr>
          </a:p>
        </p:txBody>
      </p:sp>
      <p:pic>
        <p:nvPicPr>
          <p:cNvPr id="38915" name="Picture 4">
            <a:extLst>
              <a:ext uri="{FF2B5EF4-FFF2-40B4-BE49-F238E27FC236}">
                <a16:creationId xmlns:a16="http://schemas.microsoft.com/office/drawing/2014/main" id="{B4C2B47C-FC73-442C-9B8B-F54A4C198184}"/>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r="33295"/>
          <a:stretch/>
        </p:blipFill>
        <p:spPr bwMode="auto">
          <a:xfrm>
            <a:off x="827088" y="1700213"/>
            <a:ext cx="4659312"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1">
            <a:extLst>
              <a:ext uri="{FF2B5EF4-FFF2-40B4-BE49-F238E27FC236}">
                <a16:creationId xmlns:a16="http://schemas.microsoft.com/office/drawing/2014/main" id="{507C884F-8C8C-4ED7-84B8-0508F86D067A}"/>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57</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 name="TextBox 5">
            <a:extLst>
              <a:ext uri="{FF2B5EF4-FFF2-40B4-BE49-F238E27FC236}">
                <a16:creationId xmlns:a16="http://schemas.microsoft.com/office/drawing/2014/main" id="{1BCD29C5-2C0C-80FD-D6CA-1649A90EA0FB}"/>
              </a:ext>
            </a:extLst>
          </p:cNvPr>
          <p:cNvSpPr txBox="1"/>
          <p:nvPr/>
        </p:nvSpPr>
        <p:spPr>
          <a:xfrm>
            <a:off x="457200" y="892293"/>
            <a:ext cx="6593472" cy="461665"/>
          </a:xfrm>
          <a:prstGeom prst="rect">
            <a:avLst/>
          </a:prstGeom>
          <a:noFill/>
        </p:spPr>
        <p:txBody>
          <a:bodyPr wrap="none" rtlCol="0">
            <a:spAutoFit/>
          </a:bodyPr>
          <a:lstStyle/>
          <a:p>
            <a:r>
              <a:rPr lang="en-US" sz="2400" i="1" dirty="0">
                <a:solidFill>
                  <a:srgbClr val="00B050"/>
                </a:solidFill>
                <a:latin typeface="Comic Sans MS" panose="030F0702030302020204" pitchFamily="66" charset="0"/>
              </a:rPr>
              <a:t>Backpropagation Algorithm, </a:t>
            </a:r>
            <a:r>
              <a:rPr lang="en-US" sz="2400" b="1" i="1" dirty="0">
                <a:solidFill>
                  <a:srgbClr val="00B050"/>
                </a:solidFill>
                <a:latin typeface="Comic Sans MS" panose="030F0702030302020204" pitchFamily="66" charset="0"/>
              </a:rPr>
              <a:t>Phase1 Updates</a:t>
            </a:r>
          </a:p>
        </p:txBody>
      </p:sp>
      <p:pic>
        <p:nvPicPr>
          <p:cNvPr id="7" name="Picture 4">
            <a:extLst>
              <a:ext uri="{FF2B5EF4-FFF2-40B4-BE49-F238E27FC236}">
                <a16:creationId xmlns:a16="http://schemas.microsoft.com/office/drawing/2014/main" id="{4B5641CC-3B95-041B-6358-563270DF124F}"/>
              </a:ext>
            </a:extLst>
          </p:cNvPr>
          <p:cNvPicPr>
            <a:picLocks noChangeAspect="1" noChangeArrowheads="1"/>
          </p:cNvPicPr>
          <p:nvPr>
            <p:custDataLst>
              <p:tags r:id="rId3"/>
            </p:custDataLst>
          </p:nvPr>
        </p:nvPicPr>
        <p:blipFill rotWithShape="1">
          <a:blip r:embed="rId6">
            <a:extLst>
              <a:ext uri="{28A0092B-C50C-407E-A947-70E740481C1C}">
                <a14:useLocalDpi xmlns:a14="http://schemas.microsoft.com/office/drawing/2010/main" val="0"/>
              </a:ext>
            </a:extLst>
          </a:blip>
          <a:srcRect l="66705"/>
          <a:stretch/>
        </p:blipFill>
        <p:spPr bwMode="auto">
          <a:xfrm>
            <a:off x="5486400" y="1700213"/>
            <a:ext cx="2325688"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3C805295-62AB-E148-35AE-313F9726E72E}"/>
              </a:ext>
            </a:extLst>
          </p:cNvPr>
          <p:cNvSpPr/>
          <p:nvPr/>
        </p:nvSpPr>
        <p:spPr>
          <a:xfrm>
            <a:off x="5638800" y="1600200"/>
            <a:ext cx="2173288" cy="46196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DC3546A-0D3E-D0EF-7F9B-1E2D2A1CC8A0}"/>
              </a:ext>
            </a:extLst>
          </p:cNvPr>
          <p:cNvSpPr/>
          <p:nvPr/>
        </p:nvSpPr>
        <p:spPr>
          <a:xfrm>
            <a:off x="1752600" y="1600199"/>
            <a:ext cx="990600" cy="4619627"/>
          </a:xfrm>
          <a:prstGeom prst="rect">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5B632C-BBFE-E397-741B-C172EA106230}"/>
              </a:ext>
            </a:extLst>
          </p:cNvPr>
          <p:cNvSpPr txBox="1"/>
          <p:nvPr/>
        </p:nvSpPr>
        <p:spPr>
          <a:xfrm>
            <a:off x="1184953" y="6381415"/>
            <a:ext cx="6627135" cy="369332"/>
          </a:xfrm>
          <a:prstGeom prst="rect">
            <a:avLst/>
          </a:prstGeom>
          <a:solidFill>
            <a:srgbClr val="FFFFCC"/>
          </a:solidFill>
          <a:ln w="22225">
            <a:solidFill>
              <a:schemeClr val="tx1"/>
            </a:solidFill>
          </a:ln>
        </p:spPr>
        <p:txBody>
          <a:bodyPr wrap="none" rtlCol="0">
            <a:spAutoFit/>
          </a:bodyPr>
          <a:lstStyle/>
          <a:p>
            <a:pPr algn="ctr"/>
            <a:r>
              <a:rPr lang="en-US" dirty="0">
                <a:latin typeface="Comic Sans MS" panose="030F0702030302020204" pitchFamily="66" charset="0"/>
              </a:rPr>
              <a:t>Weight values are updated and ready for next data records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EC1F245-C5AF-48CE-867D-3D22F9599CA8}"/>
              </a:ext>
            </a:extLst>
          </p:cNvPr>
          <p:cNvSpPr>
            <a:spLocks noGrp="1" noChangeArrowheads="1"/>
          </p:cNvSpPr>
          <p:nvPr>
            <p:ph type="title"/>
            <p:custDataLst>
              <p:tags r:id="rId1"/>
            </p:custDataLst>
          </p:nvPr>
        </p:nvSpPr>
        <p:spPr>
          <a:xfrm>
            <a:off x="0" y="0"/>
            <a:ext cx="9144000" cy="701674"/>
          </a:xfrm>
        </p:spPr>
        <p:txBody>
          <a:bodyPr>
            <a:noAutofit/>
          </a:bodyPr>
          <a:lstStyle/>
          <a:p>
            <a:pPr algn="ctr"/>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Verification that it works</a:t>
            </a:r>
          </a:p>
        </p:txBody>
      </p:sp>
      <p:pic>
        <p:nvPicPr>
          <p:cNvPr id="39939" name="Picture 4">
            <a:extLst>
              <a:ext uri="{FF2B5EF4-FFF2-40B4-BE49-F238E27FC236}">
                <a16:creationId xmlns:a16="http://schemas.microsoft.com/office/drawing/2014/main" id="{21A8F2B2-B0F4-4BCD-B8A5-2FC6165D78E2}"/>
              </a:ext>
            </a:extLst>
          </p:cNvPr>
          <p:cNvPicPr>
            <a:picLocks noChangeAspect="1" noChangeArrowheads="1"/>
          </p:cNvPicPr>
          <p:nvPr>
            <p:custDataLst>
              <p:tags r:id="rId2"/>
            </p:custDataLst>
          </p:nvPr>
        </p:nvPicPr>
        <p:blipFill rotWithShape="1">
          <a:blip r:embed="rId7">
            <a:extLst>
              <a:ext uri="{28A0092B-C50C-407E-A947-70E740481C1C}">
                <a14:useLocalDpi xmlns:a14="http://schemas.microsoft.com/office/drawing/2010/main" val="0"/>
              </a:ext>
            </a:extLst>
          </a:blip>
          <a:srcRect r="49561"/>
          <a:stretch/>
        </p:blipFill>
        <p:spPr bwMode="auto">
          <a:xfrm>
            <a:off x="468313" y="1628775"/>
            <a:ext cx="4103687" cy="455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1">
            <a:extLst>
              <a:ext uri="{FF2B5EF4-FFF2-40B4-BE49-F238E27FC236}">
                <a16:creationId xmlns:a16="http://schemas.microsoft.com/office/drawing/2014/main" id="{44CF25D6-350B-4602-8F25-B2399AA2BF49}"/>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58</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 name="TextBox 5">
            <a:extLst>
              <a:ext uri="{FF2B5EF4-FFF2-40B4-BE49-F238E27FC236}">
                <a16:creationId xmlns:a16="http://schemas.microsoft.com/office/drawing/2014/main" id="{1C50400A-7473-3B28-6155-9242EF69CC06}"/>
              </a:ext>
            </a:extLst>
          </p:cNvPr>
          <p:cNvSpPr txBox="1"/>
          <p:nvPr/>
        </p:nvSpPr>
        <p:spPr>
          <a:xfrm>
            <a:off x="457200" y="892293"/>
            <a:ext cx="5737468" cy="461665"/>
          </a:xfrm>
          <a:prstGeom prst="rect">
            <a:avLst/>
          </a:prstGeom>
          <a:noFill/>
        </p:spPr>
        <p:txBody>
          <a:bodyPr wrap="none" rtlCol="0">
            <a:spAutoFit/>
          </a:bodyPr>
          <a:lstStyle/>
          <a:p>
            <a:r>
              <a:rPr lang="en-US" sz="2400" i="1" dirty="0">
                <a:solidFill>
                  <a:srgbClr val="0000FF"/>
                </a:solidFill>
                <a:latin typeface="Comic Sans MS" panose="030F0702030302020204" pitchFamily="66" charset="0"/>
              </a:rPr>
              <a:t>Forward Propagation </a:t>
            </a:r>
            <a:r>
              <a:rPr lang="en-US" sz="2400" b="1" i="1" u="sng" dirty="0">
                <a:solidFill>
                  <a:srgbClr val="0000FF"/>
                </a:solidFill>
                <a:latin typeface="Comic Sans MS" panose="030F0702030302020204" pitchFamily="66" charset="0"/>
              </a:rPr>
              <a:t>Phase 2</a:t>
            </a:r>
            <a:r>
              <a:rPr lang="en-US" sz="2400" i="1" dirty="0">
                <a:solidFill>
                  <a:srgbClr val="0000FF"/>
                </a:solidFill>
                <a:latin typeface="Comic Sans MS" panose="030F0702030302020204" pitchFamily="66" charset="0"/>
              </a:rPr>
              <a:t>, </a:t>
            </a:r>
            <a:r>
              <a:rPr lang="en-US" sz="2400" i="1" dirty="0">
                <a:latin typeface="Comic Sans MS" panose="030F0702030302020204" pitchFamily="66" charset="0"/>
              </a:rPr>
              <a:t>Step #1</a:t>
            </a:r>
          </a:p>
        </p:txBody>
      </p:sp>
      <p:pic>
        <p:nvPicPr>
          <p:cNvPr id="7" name="Picture 4">
            <a:extLst>
              <a:ext uri="{FF2B5EF4-FFF2-40B4-BE49-F238E27FC236}">
                <a16:creationId xmlns:a16="http://schemas.microsoft.com/office/drawing/2014/main" id="{E542ACFA-7EBF-A3C5-96A0-7320F7F24857}"/>
              </a:ext>
            </a:extLst>
          </p:cNvPr>
          <p:cNvPicPr>
            <a:picLocks noChangeAspect="1" noChangeArrowheads="1"/>
          </p:cNvPicPr>
          <p:nvPr>
            <p:custDataLst>
              <p:tags r:id="rId3"/>
            </p:custDataLst>
          </p:nvPr>
        </p:nvPicPr>
        <p:blipFill rotWithShape="1">
          <a:blip r:embed="rId7">
            <a:extLst>
              <a:ext uri="{28A0092B-C50C-407E-A947-70E740481C1C}">
                <a14:useLocalDpi xmlns:a14="http://schemas.microsoft.com/office/drawing/2010/main" val="0"/>
              </a:ext>
            </a:extLst>
          </a:blip>
          <a:srcRect l="50439" t="-1847" b="52159"/>
          <a:stretch/>
        </p:blipFill>
        <p:spPr bwMode="auto">
          <a:xfrm>
            <a:off x="4572000" y="1544577"/>
            <a:ext cx="4032250" cy="226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85360DED-1FF0-68E5-1EED-AA6058F0E3CD}"/>
              </a:ext>
            </a:extLst>
          </p:cNvPr>
          <p:cNvPicPr>
            <a:picLocks noChangeAspect="1" noChangeArrowheads="1"/>
          </p:cNvPicPr>
          <p:nvPr>
            <p:custDataLst>
              <p:tags r:id="rId4"/>
            </p:custDataLst>
          </p:nvPr>
        </p:nvPicPr>
        <p:blipFill rotWithShape="1">
          <a:blip r:embed="rId7">
            <a:extLst>
              <a:ext uri="{28A0092B-C50C-407E-A947-70E740481C1C}">
                <a14:useLocalDpi xmlns:a14="http://schemas.microsoft.com/office/drawing/2010/main" val="0"/>
              </a:ext>
            </a:extLst>
          </a:blip>
          <a:srcRect l="50439" t="47841" b="13718"/>
          <a:stretch/>
        </p:blipFill>
        <p:spPr bwMode="auto">
          <a:xfrm>
            <a:off x="4572000" y="3809999"/>
            <a:ext cx="4032250" cy="1752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7B2EAAC7-9D37-B08E-E4A4-E9431D35DF1B}"/>
              </a:ext>
            </a:extLst>
          </p:cNvPr>
          <p:cNvSpPr txBox="1"/>
          <p:nvPr/>
        </p:nvSpPr>
        <p:spPr>
          <a:xfrm>
            <a:off x="1219200" y="6282035"/>
            <a:ext cx="6705600" cy="461665"/>
          </a:xfrm>
          <a:prstGeom prst="rect">
            <a:avLst/>
          </a:prstGeom>
          <a:solidFill>
            <a:srgbClr val="FFFFCC"/>
          </a:solidFill>
          <a:ln w="25400">
            <a:solidFill>
              <a:schemeClr val="tx1"/>
            </a:solidFill>
          </a:ln>
        </p:spPr>
        <p:txBody>
          <a:bodyPr wrap="square">
            <a:spAutoFit/>
          </a:bodyPr>
          <a:lstStyle/>
          <a:p>
            <a:pPr algn="ctr"/>
            <a:r>
              <a:rPr lang="en-US" sz="2400" dirty="0">
                <a:solidFill>
                  <a:srgbClr val="00B050"/>
                </a:solidFill>
                <a:latin typeface="Comic Sans MS" panose="030F0702030302020204" pitchFamily="66" charset="0"/>
              </a:rPr>
              <a:t>The</a:t>
            </a:r>
            <a:r>
              <a:rPr lang="en-US" sz="2400" dirty="0">
                <a:solidFill>
                  <a:srgbClr val="FF0000"/>
                </a:solidFill>
                <a:latin typeface="Comic Sans MS" panose="030F0702030302020204" pitchFamily="66" charset="0"/>
              </a:rPr>
              <a:t> error </a:t>
            </a:r>
            <a:r>
              <a:rPr lang="en-US" sz="2400" i="1" dirty="0">
                <a:solidFill>
                  <a:srgbClr val="00B050"/>
                </a:solidFill>
                <a:latin typeface="Comic Sans MS" panose="030F0702030302020204" pitchFamily="66" charset="0"/>
              </a:rPr>
              <a:t>is reduced  by 2.8% in one phase</a:t>
            </a:r>
          </a:p>
        </p:txBody>
      </p:sp>
      <p:cxnSp>
        <p:nvCxnSpPr>
          <p:cNvPr id="3" name="Straight Arrow Connector 2">
            <a:extLst>
              <a:ext uri="{FF2B5EF4-FFF2-40B4-BE49-F238E27FC236}">
                <a16:creationId xmlns:a16="http://schemas.microsoft.com/office/drawing/2014/main" id="{F8719A83-1FE9-DE63-0231-FB0DA57BBB05}"/>
              </a:ext>
            </a:extLst>
          </p:cNvPr>
          <p:cNvCxnSpPr/>
          <p:nvPr/>
        </p:nvCxnSpPr>
        <p:spPr>
          <a:xfrm flipH="1">
            <a:off x="2667000" y="2667000"/>
            <a:ext cx="2133600" cy="129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1EFC58-D1C1-D38A-DD82-203E9F9F7429}"/>
              </a:ext>
            </a:extLst>
          </p:cNvPr>
          <p:cNvCxnSpPr/>
          <p:nvPr/>
        </p:nvCxnSpPr>
        <p:spPr>
          <a:xfrm flipH="1">
            <a:off x="4114800" y="3200400"/>
            <a:ext cx="685800" cy="762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DE8B2E-E8C1-1E49-FB9A-96EA673ADCED}"/>
              </a:ext>
            </a:extLst>
          </p:cNvPr>
          <p:cNvCxnSpPr/>
          <p:nvPr/>
        </p:nvCxnSpPr>
        <p:spPr>
          <a:xfrm flipH="1" flipV="1">
            <a:off x="3429000" y="2971800"/>
            <a:ext cx="1371600" cy="53340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40B-4C74-12CE-1140-888530F2E274}"/>
              </a:ext>
            </a:extLst>
          </p:cNvPr>
          <p:cNvSpPr>
            <a:spLocks noGrp="1"/>
          </p:cNvSpPr>
          <p:nvPr>
            <p:ph type="title"/>
          </p:nvPr>
        </p:nvSpPr>
        <p:spPr/>
        <p:txBody>
          <a:bodyPr/>
          <a:lstStyle/>
          <a:p>
            <a:pPr algn="ctr"/>
            <a:r>
              <a:rPr lang="en-US" b="1" dirty="0"/>
              <a:t>INTERACTIVE NEURAL NETWORK SIMULATOR</a:t>
            </a:r>
            <a:endParaRPr lang="en-IN" b="1" dirty="0"/>
          </a:p>
        </p:txBody>
      </p:sp>
      <p:sp>
        <p:nvSpPr>
          <p:cNvPr id="3" name="Content Placeholder 2">
            <a:extLst>
              <a:ext uri="{FF2B5EF4-FFF2-40B4-BE49-F238E27FC236}">
                <a16:creationId xmlns:a16="http://schemas.microsoft.com/office/drawing/2014/main" id="{D37727AA-6988-537B-5972-0C4A05504B8B}"/>
              </a:ext>
            </a:extLst>
          </p:cNvPr>
          <p:cNvSpPr>
            <a:spLocks noGrp="1"/>
          </p:cNvSpPr>
          <p:nvPr>
            <p:ph idx="1"/>
          </p:nvPr>
        </p:nvSpPr>
        <p:spPr/>
        <p:txBody>
          <a:bodyPr/>
          <a:lstStyle/>
          <a:p>
            <a:r>
              <a:rPr lang="en-US" dirty="0">
                <a:hlinkClick r:id="rId2"/>
              </a:rPr>
              <a:t>Neural Network Simulator (mladdict.com)</a:t>
            </a:r>
            <a:endParaRPr lang="en-IN" dirty="0"/>
          </a:p>
        </p:txBody>
      </p:sp>
      <p:sp>
        <p:nvSpPr>
          <p:cNvPr id="4" name="Slide Number Placeholder 3">
            <a:extLst>
              <a:ext uri="{FF2B5EF4-FFF2-40B4-BE49-F238E27FC236}">
                <a16:creationId xmlns:a16="http://schemas.microsoft.com/office/drawing/2014/main" id="{5A537212-11EC-C135-78EB-FED79E6E9678}"/>
              </a:ext>
            </a:extLst>
          </p:cNvPr>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59</a:t>
            </a:fld>
            <a:endParaRPr lang="en-US">
              <a:uFillTx/>
            </a:endParaRPr>
          </a:p>
        </p:txBody>
      </p:sp>
    </p:spTree>
    <p:extLst>
      <p:ext uri="{BB962C8B-B14F-4D97-AF65-F5344CB8AC3E}">
        <p14:creationId xmlns:p14="http://schemas.microsoft.com/office/powerpoint/2010/main" val="82947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9A45-188D-0256-EF02-24EFC0ED4184}"/>
              </a:ext>
            </a:extLst>
          </p:cNvPr>
          <p:cNvSpPr>
            <a:spLocks noGrp="1"/>
          </p:cNvSpPr>
          <p:nvPr>
            <p:ph type="title"/>
          </p:nvPr>
        </p:nvSpPr>
        <p:spPr/>
        <p:txBody>
          <a:bodyPr/>
          <a:lstStyle/>
          <a:p>
            <a:r>
              <a:rPr lang="en-US" dirty="0"/>
              <a:t>SIGMOID FUNCTION</a:t>
            </a:r>
            <a:endParaRPr lang="en-IN" dirty="0"/>
          </a:p>
        </p:txBody>
      </p:sp>
      <p:pic>
        <p:nvPicPr>
          <p:cNvPr id="1026" name="Picture 2" descr="Activation Functions — All You Need To Know! | by Sukanya Bag | Analytics  Vidhya | Medium">
            <a:extLst>
              <a:ext uri="{FF2B5EF4-FFF2-40B4-BE49-F238E27FC236}">
                <a16:creationId xmlns:a16="http://schemas.microsoft.com/office/drawing/2014/main" id="{87D75415-2CD1-880E-9554-82B67AA4A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995" y="1981200"/>
            <a:ext cx="818238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132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228600" y="2857500"/>
            <a:ext cx="86868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54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rPr>
              <a:t>Training &amp; Testing</a:t>
            </a:r>
            <a:endParaRPr kumimoji="0" lang="en-CA" sz="45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1518678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86A8E0D-59DE-4E42-BE44-1B5744A15C74}"/>
              </a:ext>
            </a:extLst>
          </p:cNvPr>
          <p:cNvSpPr>
            <a:spLocks noGrp="1" noChangeArrowheads="1"/>
          </p:cNvSpPr>
          <p:nvPr>
            <p:ph type="title"/>
            <p:custDataLst>
              <p:tags r:id="rId1"/>
            </p:custDataLst>
          </p:nvPr>
        </p:nvSpPr>
        <p:spPr>
          <a:xfrm>
            <a:off x="0" y="-20637"/>
            <a:ext cx="9144000" cy="701674"/>
          </a:xfrm>
        </p:spPr>
        <p:txBody>
          <a:bodyPr>
            <a:noAutofit/>
          </a:bodyPr>
          <a:lstStyle/>
          <a:p>
            <a:pPr algn="ctr"/>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Training</a:t>
            </a:r>
          </a:p>
        </p:txBody>
      </p:sp>
      <p:sp>
        <p:nvSpPr>
          <p:cNvPr id="40963" name="Rectangle 3">
            <a:extLst>
              <a:ext uri="{FF2B5EF4-FFF2-40B4-BE49-F238E27FC236}">
                <a16:creationId xmlns:a16="http://schemas.microsoft.com/office/drawing/2014/main" id="{CA8C1586-DE1D-4A07-AF84-E551F5295A2E}"/>
              </a:ext>
            </a:extLst>
          </p:cNvPr>
          <p:cNvSpPr>
            <a:spLocks noGrp="1" noChangeArrowheads="1"/>
          </p:cNvSpPr>
          <p:nvPr>
            <p:ph idx="1"/>
            <p:custDataLst>
              <p:tags r:id="rId2"/>
            </p:custDataLst>
          </p:nvPr>
        </p:nvSpPr>
        <p:spPr>
          <a:xfrm>
            <a:off x="0" y="1206501"/>
            <a:ext cx="8991600" cy="4351338"/>
          </a:xfrm>
        </p:spPr>
        <p:txBody>
          <a:bodyPr>
            <a:normAutofit/>
          </a:bodyPr>
          <a:lstStyle/>
          <a:p>
            <a:pPr>
              <a:lnSpc>
                <a:spcPct val="90000"/>
              </a:lnSpc>
            </a:pPr>
            <a:r>
              <a:rPr lang="en-US" altLang="en-US" sz="2800" dirty="0">
                <a:solidFill>
                  <a:srgbClr val="0000FF"/>
                </a:solidFill>
                <a:latin typeface="Arial" panose="020B0604020202020204" pitchFamily="34" charset="0"/>
              </a:rPr>
              <a:t>This was a </a:t>
            </a:r>
            <a:r>
              <a:rPr lang="en-US" altLang="en-US" sz="2800" u="sng" dirty="0">
                <a:solidFill>
                  <a:srgbClr val="0000FF"/>
                </a:solidFill>
                <a:latin typeface="Comic Sans MS" panose="030F0702030302020204" pitchFamily="66" charset="0"/>
              </a:rPr>
              <a:t>single iteration</a:t>
            </a:r>
            <a:r>
              <a:rPr lang="en-US" altLang="en-US" sz="2800" dirty="0">
                <a:solidFill>
                  <a:srgbClr val="0000FF"/>
                </a:solidFill>
                <a:latin typeface="Comic Sans MS" panose="030F0702030302020204" pitchFamily="66" charset="0"/>
              </a:rPr>
              <a:t> </a:t>
            </a:r>
            <a:r>
              <a:rPr lang="en-US" altLang="en-US" sz="2800" dirty="0">
                <a:solidFill>
                  <a:srgbClr val="0000FF"/>
                </a:solidFill>
                <a:latin typeface="Arial" panose="020B0604020202020204" pitchFamily="34" charset="0"/>
              </a:rPr>
              <a:t>of </a:t>
            </a:r>
            <a:r>
              <a:rPr lang="en-US" altLang="en-US" sz="2800" dirty="0">
                <a:latin typeface="Comic Sans MS" panose="030F0702030302020204" pitchFamily="66" charset="0"/>
              </a:rPr>
              <a:t>back-propagation</a:t>
            </a:r>
          </a:p>
          <a:p>
            <a:pPr>
              <a:lnSpc>
                <a:spcPct val="90000"/>
              </a:lnSpc>
            </a:pPr>
            <a:r>
              <a:rPr lang="en-US" altLang="en-US" sz="2800" dirty="0">
                <a:solidFill>
                  <a:srgbClr val="00B050"/>
                </a:solidFill>
                <a:latin typeface="Comic Sans MS" panose="030F0702030302020204" pitchFamily="66" charset="0"/>
              </a:rPr>
              <a:t>Training</a:t>
            </a:r>
            <a:r>
              <a:rPr lang="en-US" altLang="en-US" sz="2800" dirty="0">
                <a:solidFill>
                  <a:srgbClr val="0000FF"/>
                </a:solidFill>
                <a:latin typeface="Arial" panose="020B0604020202020204" pitchFamily="34" charset="0"/>
              </a:rPr>
              <a:t> requires </a:t>
            </a:r>
            <a:r>
              <a:rPr lang="en-US" altLang="en-US" sz="2800" dirty="0">
                <a:solidFill>
                  <a:srgbClr val="0000FF"/>
                </a:solidFill>
                <a:latin typeface="Comic Sans MS" panose="030F0702030302020204" pitchFamily="66" charset="0"/>
              </a:rPr>
              <a:t>many iterations </a:t>
            </a:r>
            <a:r>
              <a:rPr lang="en-US" altLang="en-US" sz="2800" dirty="0">
                <a:solidFill>
                  <a:srgbClr val="0000FF"/>
                </a:solidFill>
                <a:latin typeface="Arial" panose="020B0604020202020204" pitchFamily="34" charset="0"/>
              </a:rPr>
              <a:t>with </a:t>
            </a:r>
            <a:r>
              <a:rPr lang="en-US" altLang="en-US" sz="2800" dirty="0">
                <a:latin typeface="Comic Sans MS" panose="030F0702030302020204" pitchFamily="66" charset="0"/>
              </a:rPr>
              <a:t>many training examples</a:t>
            </a:r>
            <a:r>
              <a:rPr lang="en-US" altLang="en-US" sz="2800" dirty="0">
                <a:solidFill>
                  <a:srgbClr val="0000FF"/>
                </a:solidFill>
                <a:latin typeface="Arial" panose="020B0604020202020204" pitchFamily="34" charset="0"/>
              </a:rPr>
              <a:t> or </a:t>
            </a:r>
            <a:r>
              <a:rPr lang="en-US" altLang="en-US" sz="2800" i="1" dirty="0">
                <a:solidFill>
                  <a:srgbClr val="FF0000"/>
                </a:solidFill>
                <a:latin typeface="Comic Sans MS" panose="030F0702030302020204" pitchFamily="66" charset="0"/>
              </a:rPr>
              <a:t>epochs</a:t>
            </a:r>
            <a:r>
              <a:rPr lang="en-US" altLang="en-US" sz="2800" i="1" dirty="0">
                <a:solidFill>
                  <a:srgbClr val="0000FF"/>
                </a:solidFill>
                <a:latin typeface="Arial-ItalicMT" charset="0"/>
              </a:rPr>
              <a:t> </a:t>
            </a:r>
          </a:p>
          <a:p>
            <a:pPr lvl="1">
              <a:buFont typeface="Wingdings" panose="05000000000000000000" pitchFamily="2" charset="2"/>
              <a:buChar char="§"/>
            </a:pPr>
            <a:r>
              <a:rPr lang="en-US" altLang="en-US" sz="2500" i="1" dirty="0">
                <a:solidFill>
                  <a:srgbClr val="FF0000"/>
                </a:solidFill>
                <a:latin typeface="Comic Sans MS" panose="030F0702030302020204" pitchFamily="66" charset="0"/>
              </a:rPr>
              <a:t>One epoch </a:t>
            </a:r>
            <a:r>
              <a:rPr lang="en-US" altLang="en-US" sz="2500" dirty="0">
                <a:solidFill>
                  <a:srgbClr val="0000FF"/>
                </a:solidFill>
                <a:latin typeface="Arial" panose="020B0604020202020204" pitchFamily="34" charset="0"/>
              </a:rPr>
              <a:t>is entire presentation of </a:t>
            </a:r>
            <a:r>
              <a:rPr lang="en-US" altLang="en-US" sz="2500" u="sng" dirty="0">
                <a:solidFill>
                  <a:srgbClr val="0000FF"/>
                </a:solidFill>
                <a:latin typeface="Comic Sans MS" panose="030F0702030302020204" pitchFamily="66" charset="0"/>
              </a:rPr>
              <a:t>complete training set</a:t>
            </a:r>
          </a:p>
          <a:p>
            <a:pPr lvl="1">
              <a:buFont typeface="Wingdings" panose="05000000000000000000" pitchFamily="2" charset="2"/>
              <a:buChar char="§"/>
            </a:pPr>
            <a:r>
              <a:rPr lang="en-US" altLang="en-US" sz="2500" i="1" dirty="0">
                <a:solidFill>
                  <a:srgbClr val="FF0000"/>
                </a:solidFill>
                <a:latin typeface="Comic Sans MS" panose="030F0702030302020204" pitchFamily="66" charset="0"/>
              </a:rPr>
              <a:t># of epochs </a:t>
            </a:r>
            <a:r>
              <a:rPr lang="en-US" altLang="en-US" sz="2500" dirty="0">
                <a:solidFill>
                  <a:srgbClr val="0000FF"/>
                </a:solidFill>
                <a:latin typeface="Arial" panose="020B0604020202020204" pitchFamily="34" charset="0"/>
              </a:rPr>
              <a:t>is an important </a:t>
            </a:r>
            <a:r>
              <a:rPr lang="en-US" altLang="en-US" sz="2500" dirty="0">
                <a:solidFill>
                  <a:srgbClr val="00B050"/>
                </a:solidFill>
                <a:latin typeface="Comic Sans MS" panose="030F0702030302020204" pitchFamily="66" charset="0"/>
              </a:rPr>
              <a:t>hyper-parameter</a:t>
            </a:r>
            <a:r>
              <a:rPr lang="en-US" altLang="en-US" sz="2500" dirty="0">
                <a:solidFill>
                  <a:srgbClr val="0000FF"/>
                </a:solidFill>
                <a:latin typeface="Arial" panose="020B0604020202020204" pitchFamily="34" charset="0"/>
              </a:rPr>
              <a:t> to tune</a:t>
            </a:r>
          </a:p>
          <a:p>
            <a:pPr>
              <a:lnSpc>
                <a:spcPct val="90000"/>
              </a:lnSpc>
            </a:pPr>
            <a:r>
              <a:rPr lang="en-US" altLang="en-US" sz="2800" dirty="0">
                <a:solidFill>
                  <a:srgbClr val="0000FF"/>
                </a:solidFill>
                <a:latin typeface="Arial" panose="020B0604020202020204" pitchFamily="34" charset="0"/>
              </a:rPr>
              <a:t>It can be </a:t>
            </a:r>
            <a:r>
              <a:rPr lang="en-US" altLang="en-US" sz="2800" i="1" dirty="0">
                <a:latin typeface="Comic Sans MS" panose="030F0702030302020204" pitchFamily="66" charset="0"/>
              </a:rPr>
              <a:t>slow</a:t>
            </a:r>
            <a:r>
              <a:rPr lang="en-US" altLang="en-US" sz="2800" dirty="0">
                <a:solidFill>
                  <a:srgbClr val="0000FF"/>
                </a:solidFill>
                <a:latin typeface="Arial" panose="020B0604020202020204" pitchFamily="34" charset="0"/>
              </a:rPr>
              <a:t> !</a:t>
            </a:r>
          </a:p>
          <a:p>
            <a:pPr>
              <a:lnSpc>
                <a:spcPct val="90000"/>
              </a:lnSpc>
            </a:pPr>
            <a:r>
              <a:rPr lang="en-US" altLang="en-US" sz="2800" dirty="0">
                <a:solidFill>
                  <a:srgbClr val="0000FF"/>
                </a:solidFill>
                <a:latin typeface="Arial" panose="020B0604020202020204" pitchFamily="34" charset="0"/>
              </a:rPr>
              <a:t>Note that computation in MLP is local (with respect to each neuron)</a:t>
            </a:r>
          </a:p>
          <a:p>
            <a:pPr>
              <a:lnSpc>
                <a:spcPct val="90000"/>
              </a:lnSpc>
            </a:pPr>
            <a:r>
              <a:rPr lang="en-US" altLang="en-US" sz="2800" dirty="0">
                <a:latin typeface="Comic Sans MS" panose="030F0702030302020204" pitchFamily="66" charset="0"/>
              </a:rPr>
              <a:t>Parallel computation implementation </a:t>
            </a:r>
            <a:r>
              <a:rPr lang="en-US" altLang="en-US" sz="2800" dirty="0">
                <a:solidFill>
                  <a:srgbClr val="0000FF"/>
                </a:solidFill>
                <a:latin typeface="Arial" panose="020B0604020202020204" pitchFamily="34" charset="0"/>
              </a:rPr>
              <a:t>is also possible</a:t>
            </a:r>
          </a:p>
        </p:txBody>
      </p:sp>
      <p:sp>
        <p:nvSpPr>
          <p:cNvPr id="40964" name="Slide Number Placeholder 1">
            <a:extLst>
              <a:ext uri="{FF2B5EF4-FFF2-40B4-BE49-F238E27FC236}">
                <a16:creationId xmlns:a16="http://schemas.microsoft.com/office/drawing/2014/main" id="{6369860C-AF58-4A46-9D0B-765EA4995C4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5220A88-B30D-4935-8745-E0CCBBA2EE99}" type="slidenum">
              <a:rPr kumimoji="0" lang="en-GB"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GB"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5" name="Slide Number Placeholder 1">
            <a:extLst>
              <a:ext uri="{FF2B5EF4-FFF2-40B4-BE49-F238E27FC236}">
                <a16:creationId xmlns:a16="http://schemas.microsoft.com/office/drawing/2014/main" id="{B78568BF-32CC-4D5B-AAFF-6B07A52195B7}"/>
              </a:ext>
            </a:extLst>
          </p:cNvPr>
          <p:cNvSpPr txBox="1">
            <a:spLocks/>
          </p:cNvSpPr>
          <p:nvPr/>
        </p:nvSpPr>
        <p:spPr bwMode="auto">
          <a:xfrm>
            <a:off x="8686800" y="6629400"/>
            <a:ext cx="457200" cy="22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61</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407885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E5F65C0-269E-47F5-AFE8-A8BBC5155C4E}"/>
              </a:ext>
            </a:extLst>
          </p:cNvPr>
          <p:cNvSpPr>
            <a:spLocks noGrp="1" noChangeArrowheads="1"/>
          </p:cNvSpPr>
          <p:nvPr>
            <p:ph type="title"/>
            <p:custDataLst>
              <p:tags r:id="rId1"/>
            </p:custDataLst>
          </p:nvPr>
        </p:nvSpPr>
        <p:spPr>
          <a:xfrm>
            <a:off x="0" y="0"/>
            <a:ext cx="9144000" cy="777874"/>
          </a:xfrm>
        </p:spPr>
        <p:txBody>
          <a:bodyPr>
            <a:noAutofit/>
          </a:bodyPr>
          <a:lstStyle/>
          <a:p>
            <a:pPr algn="ctr"/>
            <a:r>
              <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Training and Testing data</a:t>
            </a:r>
          </a:p>
        </p:txBody>
      </p:sp>
      <p:sp>
        <p:nvSpPr>
          <p:cNvPr id="41987" name="Rectangle 3">
            <a:extLst>
              <a:ext uri="{FF2B5EF4-FFF2-40B4-BE49-F238E27FC236}">
                <a16:creationId xmlns:a16="http://schemas.microsoft.com/office/drawing/2014/main" id="{93AAB231-76CE-493B-B40E-E039BC7FF252}"/>
              </a:ext>
            </a:extLst>
          </p:cNvPr>
          <p:cNvSpPr>
            <a:spLocks noGrp="1" noChangeArrowheads="1"/>
          </p:cNvSpPr>
          <p:nvPr>
            <p:ph idx="1"/>
            <p:custDataLst>
              <p:tags r:id="rId2"/>
            </p:custDataLst>
          </p:nvPr>
        </p:nvSpPr>
        <p:spPr>
          <a:xfrm>
            <a:off x="457200" y="1600200"/>
            <a:ext cx="8458200" cy="4351338"/>
          </a:xfrm>
        </p:spPr>
        <p:txBody>
          <a:bodyPr>
            <a:normAutofit/>
          </a:bodyPr>
          <a:lstStyle/>
          <a:p>
            <a:r>
              <a:rPr lang="en-US" altLang="en-US" sz="3200" i="1" dirty="0">
                <a:solidFill>
                  <a:srgbClr val="FF0000"/>
                </a:solidFill>
                <a:latin typeface="Comic Sans MS" panose="030F0702030302020204" pitchFamily="66" charset="0"/>
              </a:rPr>
              <a:t>How many examples ?</a:t>
            </a:r>
          </a:p>
          <a:p>
            <a:pPr lvl="1">
              <a:buFont typeface="Courier New" panose="02070309020205020404" pitchFamily="49" charset="0"/>
              <a:buChar char="o"/>
            </a:pPr>
            <a:r>
              <a:rPr lang="en-US" altLang="en-US" sz="2800" dirty="0">
                <a:solidFill>
                  <a:srgbClr val="0000FF"/>
                </a:solidFill>
                <a:latin typeface="Arial" panose="020B0604020202020204" pitchFamily="34" charset="0"/>
              </a:rPr>
              <a:t>The </a:t>
            </a:r>
            <a:r>
              <a:rPr lang="en-US" altLang="en-US" sz="2800" dirty="0">
                <a:latin typeface="Comic Sans MS" panose="030F0702030302020204" pitchFamily="66" charset="0"/>
              </a:rPr>
              <a:t>more the merrier !</a:t>
            </a:r>
          </a:p>
          <a:p>
            <a:r>
              <a:rPr lang="en-US" altLang="en-US" sz="3200" dirty="0">
                <a:solidFill>
                  <a:srgbClr val="0000FF"/>
                </a:solidFill>
                <a:latin typeface="Arial" panose="020B0604020202020204" pitchFamily="34" charset="0"/>
              </a:rPr>
              <a:t>Disjoint training and testing data sets</a:t>
            </a:r>
          </a:p>
          <a:p>
            <a:pPr lvl="1">
              <a:buFont typeface="Courier New" panose="02070309020205020404" pitchFamily="49" charset="0"/>
              <a:buChar char="o"/>
            </a:pPr>
            <a:r>
              <a:rPr lang="en-US" altLang="en-US" sz="2800" dirty="0">
                <a:solidFill>
                  <a:srgbClr val="0000FF"/>
                </a:solidFill>
                <a:latin typeface="Arial" panose="020B0604020202020204" pitchFamily="34" charset="0"/>
              </a:rPr>
              <a:t>learn from training data but evaluate performance (generalization ability) on unseen test data</a:t>
            </a:r>
          </a:p>
          <a:p>
            <a:r>
              <a:rPr lang="en-US" altLang="en-US" sz="3200" i="1" dirty="0">
                <a:solidFill>
                  <a:srgbClr val="0000FF"/>
                </a:solidFill>
                <a:latin typeface="Comic Sans MS" panose="030F0702030302020204" pitchFamily="66" charset="0"/>
              </a:rPr>
              <a:t>Aim</a:t>
            </a:r>
            <a:r>
              <a:rPr lang="en-US" altLang="en-US" sz="3200" dirty="0">
                <a:solidFill>
                  <a:srgbClr val="0000FF"/>
                </a:solidFill>
                <a:latin typeface="Arial" panose="020B0604020202020204" pitchFamily="34" charset="0"/>
              </a:rPr>
              <a:t>: </a:t>
            </a:r>
            <a:r>
              <a:rPr lang="en-US" altLang="en-US" sz="3200" dirty="0">
                <a:latin typeface="Comic Sans MS" panose="030F0702030302020204" pitchFamily="66" charset="0"/>
              </a:rPr>
              <a:t>minimize error on </a:t>
            </a:r>
            <a:r>
              <a:rPr lang="en-US" altLang="en-US" sz="3200" i="1" dirty="0">
                <a:solidFill>
                  <a:srgbClr val="FF0000"/>
                </a:solidFill>
                <a:latin typeface="Comic Sans MS" panose="030F0702030302020204" pitchFamily="66" charset="0"/>
              </a:rPr>
              <a:t>test </a:t>
            </a:r>
            <a:r>
              <a:rPr lang="en-US" altLang="en-US" sz="3200" dirty="0">
                <a:solidFill>
                  <a:srgbClr val="FF0000"/>
                </a:solidFill>
                <a:latin typeface="Comic Sans MS" panose="030F0702030302020204" pitchFamily="66" charset="0"/>
              </a:rPr>
              <a:t>data</a:t>
            </a:r>
          </a:p>
        </p:txBody>
      </p:sp>
      <p:sp>
        <p:nvSpPr>
          <p:cNvPr id="41988" name="Slide Number Placeholder 1">
            <a:extLst>
              <a:ext uri="{FF2B5EF4-FFF2-40B4-BE49-F238E27FC236}">
                <a16:creationId xmlns:a16="http://schemas.microsoft.com/office/drawing/2014/main" id="{FBD23754-ECAB-4A2D-8DF6-241C289F8B4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DA2D674-9F9F-4423-BC89-08D8918544B4}" type="slidenum">
              <a:rPr kumimoji="0" lang="en-GB"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GB"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5" name="Slide Number Placeholder 1">
            <a:extLst>
              <a:ext uri="{FF2B5EF4-FFF2-40B4-BE49-F238E27FC236}">
                <a16:creationId xmlns:a16="http://schemas.microsoft.com/office/drawing/2014/main" id="{AEE89B94-C645-4986-A6BD-398D54FF4DD3}"/>
              </a:ext>
            </a:extLst>
          </p:cNvPr>
          <p:cNvSpPr txBox="1">
            <a:spLocks/>
          </p:cNvSpPr>
          <p:nvPr/>
        </p:nvSpPr>
        <p:spPr bwMode="auto">
          <a:xfrm>
            <a:off x="8686800" y="6629400"/>
            <a:ext cx="457200" cy="22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62</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04041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8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228600" y="2857500"/>
            <a:ext cx="86868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54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rPr>
              <a:t>Overfitting</a:t>
            </a:r>
            <a:endParaRPr kumimoji="0" lang="en-CA" sz="45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2781517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0" y="1"/>
            <a:ext cx="9144000" cy="762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Overfitting</a:t>
            </a:r>
          </a:p>
        </p:txBody>
      </p:sp>
      <p:sp>
        <p:nvSpPr>
          <p:cNvPr id="18" name="TextBox 17"/>
          <p:cNvSpPr txBox="1"/>
          <p:nvPr/>
        </p:nvSpPr>
        <p:spPr>
          <a:xfrm>
            <a:off x="4432300" y="4300255"/>
            <a:ext cx="3594100" cy="1477328"/>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Learned hypothesis </a:t>
            </a:r>
            <a:r>
              <a:rPr kumimoji="0" lang="en-US" sz="1800" i="1" u="sng" strike="noStrike" kern="1200" cap="none" spc="0" normalizeH="0" baseline="0" noProof="0" dirty="0">
                <a:ln>
                  <a:noFill/>
                </a:ln>
                <a:solidFill>
                  <a:srgbClr val="00B050"/>
                </a:solidFill>
                <a:effectLst/>
                <a:uLnTx/>
                <a:uFillTx/>
                <a:latin typeface="Comic Sans MS" panose="030F0702030302020204" pitchFamily="66" charset="0"/>
              </a:rPr>
              <a:t>may fit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the </a:t>
            </a:r>
            <a:r>
              <a:rPr kumimoji="0" lang="en-US" sz="1800" b="0" i="0" u="none" strike="noStrike" kern="1200" cap="none" spc="0" normalizeH="0" baseline="0" noProof="0" dirty="0">
                <a:ln>
                  <a:noFill/>
                </a:ln>
                <a:solidFill>
                  <a:prstClr val="black"/>
                </a:solidFill>
                <a:effectLst/>
                <a:uLnTx/>
                <a:uFillTx/>
                <a:latin typeface="Comic Sans MS" panose="030F0702030302020204" pitchFamily="66" charset="0"/>
              </a:rPr>
              <a:t>training data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very well, even outliers (</a:t>
            </a: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noise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but </a:t>
            </a: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fail to generalize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to new examples (</a:t>
            </a:r>
            <a:r>
              <a:rPr kumimoji="0" lang="en-US" sz="1800" b="0" i="1" u="none" strike="noStrike" kern="1200" cap="none" spc="0" normalizeH="0" baseline="0" noProof="0" dirty="0">
                <a:ln>
                  <a:noFill/>
                </a:ln>
                <a:solidFill>
                  <a:prstClr val="black"/>
                </a:solidFill>
                <a:effectLst/>
                <a:uLnTx/>
                <a:uFillTx/>
                <a:latin typeface="Comic Sans MS" panose="030F0702030302020204" pitchFamily="66" charset="0"/>
              </a:rPr>
              <a:t>test data</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wiki.bethanycrane.com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/overfitting-of-data</a:t>
            </a:r>
          </a:p>
        </p:txBody>
      </p:sp>
      <p:sp>
        <p:nvSpPr>
          <p:cNvPr id="4" name="Ορθογώνιο 3"/>
          <p:cNvSpPr/>
          <p:nvPr/>
        </p:nvSpPr>
        <p:spPr>
          <a:xfrm>
            <a:off x="342900" y="6433629"/>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www.neuraldesigner.com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/images/learning/</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selection_error.svg</a:t>
            </a:r>
            <a:endParaRPr kumimoji="0" lang="el-GR" sz="900" b="0" i="1" u="none" strike="noStrike" kern="1200" cap="none" spc="0" normalizeH="0" baseline="0" noProof="0" dirty="0">
              <a:ln>
                <a:noFill/>
              </a:ln>
              <a:solidFill>
                <a:prstClr val="black"/>
              </a:solidFill>
              <a:effectLst/>
              <a:uLnTx/>
              <a:uFillTx/>
              <a:latin typeface="Century Gothic"/>
              <a:ea typeface="+mn-ea"/>
              <a:cs typeface="+mn-cs"/>
            </a:endParaRPr>
          </a:p>
        </p:txBody>
      </p:sp>
      <p:sp>
        <p:nvSpPr>
          <p:cNvPr id="8" name="Slide Number Placeholder 1">
            <a:extLst>
              <a:ext uri="{FF2B5EF4-FFF2-40B4-BE49-F238E27FC236}">
                <a16:creationId xmlns:a16="http://schemas.microsoft.com/office/drawing/2014/main" id="{3BB6A441-BF05-45A2-BBDA-63CC64F39B73}"/>
              </a:ext>
            </a:extLst>
          </p:cNvPr>
          <p:cNvSpPr txBox="1">
            <a:spLocks/>
          </p:cNvSpPr>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64</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9" name="Oval 8">
            <a:extLst>
              <a:ext uri="{FF2B5EF4-FFF2-40B4-BE49-F238E27FC236}">
                <a16:creationId xmlns:a16="http://schemas.microsoft.com/office/drawing/2014/main" id="{796B7DFA-6BF4-41DC-15E5-433484FA421D}"/>
              </a:ext>
            </a:extLst>
          </p:cNvPr>
          <p:cNvSpPr/>
          <p:nvPr/>
        </p:nvSpPr>
        <p:spPr>
          <a:xfrm>
            <a:off x="2743200" y="4300256"/>
            <a:ext cx="1066800" cy="1477328"/>
          </a:xfrm>
          <a:prstGeom prst="ellipse">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27FBF7D-73A0-B455-954B-ACCA11D34416}"/>
              </a:ext>
            </a:extLst>
          </p:cNvPr>
          <p:cNvSpPr txBox="1"/>
          <p:nvPr/>
        </p:nvSpPr>
        <p:spPr>
          <a:xfrm>
            <a:off x="4941570" y="6133719"/>
            <a:ext cx="3575018" cy="369332"/>
          </a:xfrm>
          <a:prstGeom prst="rect">
            <a:avLst/>
          </a:prstGeom>
          <a:solidFill>
            <a:srgbClr val="FFFFCC"/>
          </a:solidFill>
          <a:ln w="22225">
            <a:solidFill>
              <a:schemeClr val="tx1"/>
            </a:solidFill>
          </a:ln>
        </p:spPr>
        <p:txBody>
          <a:bodyPr wrap="none" rtlCol="0">
            <a:spAutoFit/>
          </a:bodyPr>
          <a:lstStyle/>
          <a:p>
            <a:pPr algn="ctr"/>
            <a:r>
              <a:rPr lang="en-US" i="1" dirty="0">
                <a:solidFill>
                  <a:srgbClr val="FF0000"/>
                </a:solidFill>
                <a:latin typeface="Comic Sans MS" panose="030F0702030302020204" pitchFamily="66" charset="0"/>
              </a:rPr>
              <a:t>How to overcome Overfitting?</a:t>
            </a:r>
          </a:p>
        </p:txBody>
      </p:sp>
    </p:spTree>
    <p:extLst>
      <p:ext uri="{BB962C8B-B14F-4D97-AF65-F5344CB8AC3E}">
        <p14:creationId xmlns:p14="http://schemas.microsoft.com/office/powerpoint/2010/main" val="186690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00FF"/>
                </a:solidFill>
                <a:effectLst/>
                <a:uLnTx/>
                <a:uFillTx/>
                <a:latin typeface="Comic Sans MS" panose="030F0702030302020204" pitchFamily="66" charset="0"/>
              </a:rPr>
              <a:t>L2 = weight decay</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Regularization term that </a:t>
            </a: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penalizes big weights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r>
              <a:rPr kumimoji="0" lang="en-US" sz="1800" b="1" i="0" u="none" strike="noStrike" kern="1200" cap="none" spc="0" normalizeH="0" baseline="0" noProof="0" dirty="0">
                <a:ln>
                  <a:noFill/>
                </a:ln>
                <a:solidFill>
                  <a:prstClr val="black"/>
                </a:solidFill>
                <a:effectLst/>
                <a:uLnTx/>
                <a:uFillTx/>
                <a:latin typeface="Century Gothic"/>
                <a:ea typeface="+mn-ea"/>
                <a:cs typeface="+mn-cs"/>
              </a:rPr>
              <a:t>added to the objective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Weight decay value determines how dominant </a:t>
            </a:r>
            <a:r>
              <a:rPr kumimoji="0" lang="en-US" sz="1800" b="0" i="0" u="none" strike="noStrike" kern="1200" cap="none" spc="0" normalizeH="0" baseline="0" noProof="0" dirty="0">
                <a:ln>
                  <a:noFill/>
                </a:ln>
                <a:solidFill>
                  <a:srgbClr val="FF0000"/>
                </a:solidFill>
                <a:effectLst/>
                <a:uLnTx/>
                <a:uFillTx/>
                <a:latin typeface="Comic Sans MS" panose="030F0702030302020204" pitchFamily="66" charset="0"/>
              </a:rPr>
              <a:t>regularization</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is during gradient computation</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Big weight decay coefficient </a:t>
            </a:r>
            <a:r>
              <a:rPr kumimoji="0" lang="en-US" sz="1800" b="0" i="0" u="none" strike="noStrike" kern="1200" cap="none" spc="0" normalizeH="0" baseline="0" noProof="0" dirty="0">
                <a:ln>
                  <a:noFill/>
                </a:ln>
                <a:solidFill>
                  <a:prstClr val="black"/>
                </a:solidFill>
                <a:effectLst/>
                <a:uLnTx/>
                <a:uFillTx/>
                <a:latin typeface="Century Gothic"/>
                <a:ea typeface="+mn-ea"/>
                <a:cs typeface="+mn-cs"/>
                <a:sym typeface="Wingdings"/>
              </a:rPr>
              <a:t> big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penalty for big weights</a:t>
            </a:r>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1" name="Title 1"/>
          <p:cNvSpPr txBox="1">
            <a:spLocks/>
          </p:cNvSpPr>
          <p:nvPr/>
        </p:nvSpPr>
        <p:spPr>
          <a:xfrm>
            <a:off x="1" y="1"/>
            <a:ext cx="9131684" cy="8206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mj-cs"/>
              </a:rPr>
              <a:t>Regularization</a:t>
            </a:r>
          </a:p>
        </p:txBody>
      </p:sp>
      <p:sp>
        <p:nvSpPr>
          <p:cNvPr id="9" name="Ορθογώνιο 8"/>
          <p:cNvSpPr/>
          <p:nvPr/>
        </p:nvSpPr>
        <p:spPr>
          <a:xfrm>
            <a:off x="3935445" y="1249197"/>
            <a:ext cx="5046720"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FF"/>
                </a:solidFill>
                <a:effectLst/>
                <a:uLnTx/>
                <a:uFillTx/>
                <a:latin typeface="Comic Sans MS" panose="030F0702030302020204" pitchFamily="66" charset="0"/>
              </a:rPr>
              <a:t>Dropout</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Randomly </a:t>
            </a: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drop units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(along with their connections) </a:t>
            </a:r>
            <a:r>
              <a:rPr kumimoji="0" lang="en-US" sz="1800" i="1" u="none" strike="noStrike" kern="1200" cap="none" spc="0" normalizeH="0" baseline="0" noProof="0" dirty="0">
                <a:ln>
                  <a:noFill/>
                </a:ln>
                <a:solidFill>
                  <a:srgbClr val="00B050"/>
                </a:solidFill>
                <a:effectLst/>
                <a:uLnTx/>
                <a:uFillTx/>
                <a:latin typeface="Comic Sans MS" panose="030F0702030302020204" pitchFamily="66" charset="0"/>
              </a:rPr>
              <a:t>during training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Each unit retained with fixed probability p, independent of other units </a:t>
            </a:r>
          </a:p>
          <a:p>
            <a:pPr marL="285750" marR="0" lvl="0" indent="-285750" algn="l" defTabSz="457200" rtl="0" eaLnBrk="1" fontAlgn="auto" latinLnBrk="0" hangingPunct="1">
              <a:lnSpc>
                <a:spcPct val="100000"/>
              </a:lnSpc>
              <a:spcBef>
                <a:spcPts val="0"/>
              </a:spcBef>
              <a:spcAft>
                <a:spcPts val="0"/>
              </a:spcAft>
              <a:buClr>
                <a:prstClr val="black"/>
              </a:buClr>
              <a:buSzTx/>
              <a:buFont typeface="Arial" charset="0"/>
              <a:buChar char="•"/>
              <a:tabLst/>
              <a:defRPr/>
            </a:pPr>
            <a:r>
              <a:rPr kumimoji="0" lang="en-US" sz="1800" b="0" i="1" u="none" strike="noStrike" kern="1200" cap="none" spc="0" normalizeH="0" baseline="0" noProof="0" dirty="0">
                <a:ln>
                  <a:noFill/>
                </a:ln>
                <a:solidFill>
                  <a:srgbClr val="00B050"/>
                </a:solidFill>
                <a:effectLst/>
                <a:uLnTx/>
                <a:uFillTx/>
                <a:latin typeface="Comic Sans MS" panose="030F0702030302020204" pitchFamily="66" charset="0"/>
              </a:rPr>
              <a:t>Hyper-parameter</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5284500" y="3932572"/>
                <a:ext cx="3516600" cy="76431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𝑟𝑒𝑔</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𝐽</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l-GR" sz="1800" b="1" i="1" u="none" strike="noStrike" kern="1200" cap="none" spc="0" normalizeH="0" baseline="0" noProof="0" smtClean="0">
                          <a:ln>
                            <a:noFill/>
                          </a:ln>
                          <a:solidFill>
                            <a:srgbClr val="FF0000"/>
                          </a:solidFill>
                          <a:effectLst/>
                          <a:uLnTx/>
                          <a:uFillTx/>
                          <a:latin typeface="Cambria Math" charset="0"/>
                          <a:ea typeface="+mn-ea"/>
                          <a:cs typeface="+mn-cs"/>
                        </a:rPr>
                        <m:t>𝝀</m:t>
                      </m:r>
                      <m:nary>
                        <m:naryPr>
                          <m:chr m:val="∑"/>
                          <m:supHide m:val="on"/>
                          <m:ctrlPr>
                            <a:rPr kumimoji="0" lang="el-GR"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naryPr>
                        <m:sub>
                          <m:r>
                            <m:rPr>
                              <m:brk m:alnAt="7"/>
                            </m:rPr>
                            <a:rPr kumimoji="0" lang="en-US" sz="1800" b="1" i="1" u="none" strike="noStrike" kern="1200" cap="none" spc="0" normalizeH="0" baseline="0" noProof="0" smtClean="0">
                              <a:ln>
                                <a:noFill/>
                              </a:ln>
                              <a:solidFill>
                                <a:srgbClr val="FF0000"/>
                              </a:solidFill>
                              <a:effectLst/>
                              <a:uLnTx/>
                              <a:uFillTx/>
                              <a:latin typeface="Cambria Math" charset="0"/>
                              <a:ea typeface="+mn-ea"/>
                              <a:cs typeface="+mn-cs"/>
                            </a:rPr>
                            <m:t>𝒌</m:t>
                          </m:r>
                        </m:sub>
                        <m:sup/>
                        <m:e>
                          <m:sSubSup>
                            <m:sSubSup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l-GR" sz="1800" b="1" i="1" u="none" strike="noStrike" kern="1200" cap="none" spc="0" normalizeH="0" baseline="0" noProof="0" smtClean="0">
                                  <a:ln>
                                    <a:noFill/>
                                  </a:ln>
                                  <a:solidFill>
                                    <a:srgbClr val="FF0000"/>
                                  </a:solidFill>
                                  <a:effectLst/>
                                  <a:uLnTx/>
                                  <a:uFillTx/>
                                  <a:latin typeface="Cambria Math" charset="0"/>
                                  <a:ea typeface="+mn-ea"/>
                                  <a:cs typeface="+mn-cs"/>
                                </a:rPr>
                                <m:t>𝜽</m:t>
                              </m:r>
                            </m:e>
                            <m:sub>
                              <m:r>
                                <a:rPr kumimoji="0" lang="en-US" sz="1800" b="1" i="1" u="none" strike="noStrike" kern="1200" cap="none" spc="0" normalizeH="0" baseline="0" noProof="0" smtClean="0">
                                  <a:ln>
                                    <a:noFill/>
                                  </a:ln>
                                  <a:solidFill>
                                    <a:srgbClr val="FF0000"/>
                                  </a:solidFill>
                                  <a:effectLst/>
                                  <a:uLnTx/>
                                  <a:uFillTx/>
                                  <a:latin typeface="Cambria Math" charset="0"/>
                                  <a:ea typeface="+mn-ea"/>
                                  <a:cs typeface="+mn-cs"/>
                                </a:rPr>
                                <m:t>𝒌</m:t>
                              </m:r>
                            </m:sub>
                            <m:sup>
                              <m:r>
                                <a:rPr kumimoji="0" lang="en-US" sz="1800" b="1" i="1" u="none" strike="noStrike" kern="1200" cap="none" spc="0" normalizeH="0" baseline="0" noProof="0" smtClean="0">
                                  <a:ln>
                                    <a:noFill/>
                                  </a:ln>
                                  <a:solidFill>
                                    <a:srgbClr val="FF0000"/>
                                  </a:solidFill>
                                  <a:effectLst/>
                                  <a:uLnTx/>
                                  <a:uFillTx/>
                                  <a:latin typeface="Cambria Math" charset="0"/>
                                  <a:ea typeface="+mn-ea"/>
                                  <a:cs typeface="+mn-cs"/>
                                </a:rPr>
                                <m:t>𝟐</m:t>
                              </m:r>
                            </m:sup>
                          </m:sSubSup>
                        </m:e>
                      </m:nary>
                    </m:oMath>
                  </m:oMathPara>
                </a14:m>
                <a:endParaRPr kumimoji="0" lang="en-US" sz="18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a:blip r:embed="rId4"/>
                <a:stretch>
                  <a:fillRect/>
                </a:stretch>
              </a:blipFill>
            </p:spPr>
            <p:txBody>
              <a:bodyPr/>
              <a:lstStyle/>
              <a:p>
                <a:r>
                  <a:rPr lang="en-US">
                    <a:noFill/>
                  </a:rPr>
                  <a:t> </a:t>
                </a:r>
              </a:p>
            </p:txBody>
          </p:sp>
        </mc:Fallback>
      </mc:AlternateContent>
      <p:sp>
        <p:nvSpPr>
          <p:cNvPr id="14" name="TextBox 13"/>
          <p:cNvSpPr txBox="1"/>
          <p:nvPr/>
        </p:nvSpPr>
        <p:spPr>
          <a:xfrm>
            <a:off x="107373" y="5173681"/>
            <a:ext cx="8965916" cy="147732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srgbClr val="0000FF"/>
                </a:solidFill>
                <a:effectLst/>
                <a:uLnTx/>
                <a:uFillTx/>
                <a:latin typeface="Comic Sans MS" panose="030F0702030302020204" pitchFamily="66" charset="0"/>
              </a:rPr>
              <a:t>Early-stopping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Use validation error to decide </a:t>
            </a:r>
            <a:r>
              <a:rPr kumimoji="0" lang="en-US" sz="1800" b="0" i="0" u="none" strike="noStrike" kern="1200" cap="none" spc="0" normalizeH="0" baseline="0" noProof="0" dirty="0">
                <a:ln>
                  <a:noFill/>
                </a:ln>
                <a:solidFill>
                  <a:srgbClr val="0000FF"/>
                </a:solidFill>
                <a:effectLst/>
                <a:uLnTx/>
                <a:uFillTx/>
                <a:latin typeface="Comic Sans MS" panose="030F0702030302020204" pitchFamily="66" charset="0"/>
              </a:rPr>
              <a:t>when to stop training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i="1" u="none" strike="noStrike" kern="1200" cap="none" spc="0" normalizeH="0" baseline="0" noProof="0" dirty="0">
                <a:ln>
                  <a:noFill/>
                </a:ln>
                <a:solidFill>
                  <a:srgbClr val="FF0000"/>
                </a:solidFill>
                <a:effectLst/>
                <a:uLnTx/>
                <a:uFillTx/>
                <a:latin typeface="Comic Sans MS" panose="030F0702030302020204" pitchFamily="66" charset="0"/>
              </a:rPr>
              <a:t>Stop</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when monitored </a:t>
            </a:r>
            <a:r>
              <a:rPr kumimoji="0" lang="en-US" sz="1800" i="0" u="none" strike="noStrike" kern="1200" cap="none" spc="0" normalizeH="0" baseline="0" noProof="0" dirty="0">
                <a:ln>
                  <a:noFill/>
                </a:ln>
                <a:solidFill>
                  <a:prstClr val="black"/>
                </a:solidFill>
                <a:effectLst/>
                <a:uLnTx/>
                <a:uFillTx/>
                <a:latin typeface="Comic Sans MS" panose="030F0702030302020204" pitchFamily="66" charset="0"/>
              </a:rPr>
              <a:t>quantity has not improved after n subsequent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epochs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 is called patience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 name="Ορθογώνιο 4"/>
          <p:cNvSpPr/>
          <p:nvPr/>
        </p:nvSpPr>
        <p:spPr>
          <a:xfrm>
            <a:off x="3893030" y="2970369"/>
            <a:ext cx="5089135"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222222"/>
                </a:solidFill>
                <a:effectLst/>
                <a:uLnTx/>
                <a:uFillTx/>
                <a:latin typeface="Arial" charset="0"/>
                <a:ea typeface="+mn-ea"/>
                <a:cs typeface="+mn-cs"/>
              </a:rPr>
              <a:t>Srivastava,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Nitish</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et al. </a:t>
            </a:r>
            <a:r>
              <a:rPr kumimoji="0" lang="en-US" sz="1200" b="0" i="1" u="none" strike="noStrike" kern="1200" cap="none" spc="0" normalizeH="0" baseline="0" noProof="0" dirty="0">
                <a:ln>
                  <a:noFill/>
                </a:ln>
                <a:solidFill>
                  <a:srgbClr val="222222"/>
                </a:solidFill>
                <a:effectLst/>
                <a:uLnTx/>
                <a:uFillTx/>
                <a:latin typeface="Arial" charset="0"/>
                <a:ea typeface="+mn-ea"/>
                <a:cs typeface="+mn-cs"/>
                <a:hlinkClick r:id="rId5"/>
              </a:rPr>
              <a:t>"Dropout: a simple way to prevent neural networks from overfitting."</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Journal of machine learning research (2014)</a:t>
            </a:r>
            <a:endParaRPr kumimoji="0" lang="el-GR" sz="1200" b="0" i="1" u="none" strike="noStrike" kern="1200" cap="none" spc="0" normalizeH="0" baseline="0" noProof="0" dirty="0">
              <a:ln>
                <a:noFill/>
              </a:ln>
              <a:solidFill>
                <a:prstClr val="black"/>
              </a:solidFill>
              <a:effectLst/>
              <a:uLnTx/>
              <a:uFillTx/>
              <a:latin typeface="Century Gothic"/>
              <a:ea typeface="+mn-ea"/>
              <a:cs typeface="+mn-cs"/>
            </a:endParaRPr>
          </a:p>
        </p:txBody>
      </p:sp>
      <p:sp>
        <p:nvSpPr>
          <p:cNvPr id="15" name="Slide Number Placeholder 1">
            <a:extLst>
              <a:ext uri="{FF2B5EF4-FFF2-40B4-BE49-F238E27FC236}">
                <a16:creationId xmlns:a16="http://schemas.microsoft.com/office/drawing/2014/main" id="{4ED226B3-4C19-4C69-B1DA-D025A3499699}"/>
              </a:ext>
            </a:extLst>
          </p:cNvPr>
          <p:cNvSpPr txBox="1">
            <a:spLocks/>
          </p:cNvSpPr>
          <p:nvPr/>
        </p:nvSpPr>
        <p:spPr bwMode="auto">
          <a:xfrm>
            <a:off x="8458200" y="6629400"/>
            <a:ext cx="685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200" b="0" i="0" u="none" strike="noStrike" kern="1200" cap="none" spc="0" normalizeH="0" baseline="0" noProof="0" smtClean="0">
                <a:ln>
                  <a:noFill/>
                </a:ln>
                <a:solidFill>
                  <a:prstClr val="black"/>
                </a:solidFill>
                <a:effectLst/>
                <a:uLnTx/>
                <a:uFillTx/>
                <a:latin typeface="Times" panose="02020603050405020304" pitchFamily="18" charset="0"/>
                <a:ea typeface="+mn-ea"/>
                <a:cs typeface="Times New Roman"/>
              </a:rPr>
              <a:pPr marL="0" marR="0" lvl="0" indent="0" algn="r" defTabSz="914400" rtl="0" eaLnBrk="0" fontAlgn="auto" latinLnBrk="0" hangingPunct="0">
                <a:lnSpc>
                  <a:spcPct val="100000"/>
                </a:lnSpc>
                <a:spcBef>
                  <a:spcPts val="0"/>
                </a:spcBef>
                <a:spcAft>
                  <a:spcPts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Times" panose="02020603050405020304" pitchFamily="18" charset="0"/>
              <a:ea typeface="+mn-ea"/>
              <a:cs typeface="Times New Roman"/>
            </a:endParaRPr>
          </a:p>
        </p:txBody>
      </p:sp>
    </p:spTree>
    <p:extLst>
      <p:ext uri="{BB962C8B-B14F-4D97-AF65-F5344CB8AC3E}">
        <p14:creationId xmlns:p14="http://schemas.microsoft.com/office/powerpoint/2010/main" val="195794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3" grpId="0"/>
      <p:bldP spid="14"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75C0-BAA8-4D06-AD2D-01FC1CE6AF8E}"/>
              </a:ext>
            </a:extLst>
          </p:cNvPr>
          <p:cNvSpPr>
            <a:spLocks noGrp="1"/>
          </p:cNvSpPr>
          <p:nvPr>
            <p:ph type="title"/>
          </p:nvPr>
        </p:nvSpPr>
        <p:spPr/>
        <p:txBody>
          <a:bodyPr/>
          <a:lstStyle/>
          <a:p>
            <a:r>
              <a:rPr lang="en-US" dirty="0"/>
              <a:t>DL PROBLEM</a:t>
            </a:r>
          </a:p>
        </p:txBody>
      </p:sp>
      <p:pic>
        <p:nvPicPr>
          <p:cNvPr id="4098" name="Picture 2">
            <a:extLst>
              <a:ext uri="{FF2B5EF4-FFF2-40B4-BE49-F238E27FC236}">
                <a16:creationId xmlns:a16="http://schemas.microsoft.com/office/drawing/2014/main" id="{050024F1-2505-4C83-8772-7C2F311B0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523" y="2226470"/>
            <a:ext cx="6608594" cy="3263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590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6336-F17D-4CCA-A78B-2D56876F3C43}"/>
              </a:ext>
            </a:extLst>
          </p:cNvPr>
          <p:cNvSpPr>
            <a:spLocks noGrp="1"/>
          </p:cNvSpPr>
          <p:nvPr>
            <p:ph type="title"/>
          </p:nvPr>
        </p:nvSpPr>
        <p:spPr/>
        <p:txBody>
          <a:bodyPr/>
          <a:lstStyle/>
          <a:p>
            <a:r>
              <a:rPr lang="en-US" dirty="0"/>
              <a:t>BINARY CLASSIFICATION - EXAMPLE</a:t>
            </a:r>
          </a:p>
        </p:txBody>
      </p:sp>
      <p:sp>
        <p:nvSpPr>
          <p:cNvPr id="3" name="Content Placeholder 2">
            <a:extLst>
              <a:ext uri="{FF2B5EF4-FFF2-40B4-BE49-F238E27FC236}">
                <a16:creationId xmlns:a16="http://schemas.microsoft.com/office/drawing/2014/main" id="{A094BC85-2F2C-48FD-BE62-EC5DB0AAF927}"/>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C295524C-2DD8-483D-B1A6-757B8D892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7" y="2226469"/>
            <a:ext cx="7484166" cy="320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516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635B-F6F1-485F-965D-238DC93249FB}"/>
              </a:ext>
            </a:extLst>
          </p:cNvPr>
          <p:cNvSpPr>
            <a:spLocks noGrp="1"/>
          </p:cNvSpPr>
          <p:nvPr>
            <p:ph type="title"/>
          </p:nvPr>
        </p:nvSpPr>
        <p:spPr/>
        <p:txBody>
          <a:bodyPr/>
          <a:lstStyle/>
          <a:p>
            <a:r>
              <a:rPr lang="en-US" b="1" dirty="0"/>
              <a:t>Cross entropy loss</a:t>
            </a:r>
          </a:p>
        </p:txBody>
      </p:sp>
      <p:sp>
        <p:nvSpPr>
          <p:cNvPr id="3" name="Content Placeholder 2">
            <a:extLst>
              <a:ext uri="{FF2B5EF4-FFF2-40B4-BE49-F238E27FC236}">
                <a16:creationId xmlns:a16="http://schemas.microsoft.com/office/drawing/2014/main" id="{09A8233B-83BA-4D16-9217-507AFA0EAF99}"/>
              </a:ext>
            </a:extLst>
          </p:cNvPr>
          <p:cNvSpPr>
            <a:spLocks noGrp="1"/>
          </p:cNvSpPr>
          <p:nvPr>
            <p:ph idx="1"/>
          </p:nvPr>
        </p:nvSpPr>
        <p:spPr>
          <a:xfrm>
            <a:off x="628650" y="2226469"/>
            <a:ext cx="3774385" cy="3263504"/>
          </a:xfrm>
        </p:spPr>
        <p:txBody>
          <a:bodyPr/>
          <a:lstStyle/>
          <a:p>
            <a:r>
              <a:rPr lang="en-US" dirty="0"/>
              <a:t>Cross-entropy loss refers to the contrast between two random variables. </a:t>
            </a:r>
          </a:p>
          <a:p>
            <a:r>
              <a:rPr lang="en-US" dirty="0"/>
              <a:t>It measures the variables to extract the difference in the information they contain, showcasing the results.</a:t>
            </a:r>
          </a:p>
        </p:txBody>
      </p:sp>
      <p:pic>
        <p:nvPicPr>
          <p:cNvPr id="4" name="Picture 4" descr="Binary Cross-Entropy">
            <a:extLst>
              <a:ext uri="{FF2B5EF4-FFF2-40B4-BE49-F238E27FC236}">
                <a16:creationId xmlns:a16="http://schemas.microsoft.com/office/drawing/2014/main" id="{92FECFA8-8DE4-40AE-B5FC-007C3CCDD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035" y="2549387"/>
            <a:ext cx="4372444" cy="175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959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308F-A250-40CC-9F6A-EC014A03E153}"/>
              </a:ext>
            </a:extLst>
          </p:cNvPr>
          <p:cNvSpPr>
            <a:spLocks noGrp="1"/>
          </p:cNvSpPr>
          <p:nvPr>
            <p:ph type="title"/>
          </p:nvPr>
        </p:nvSpPr>
        <p:spPr/>
        <p:txBody>
          <a:bodyPr/>
          <a:lstStyle/>
          <a:p>
            <a:r>
              <a:rPr lang="en-US" dirty="0"/>
              <a:t>Types </a:t>
            </a:r>
          </a:p>
        </p:txBody>
      </p:sp>
      <p:sp>
        <p:nvSpPr>
          <p:cNvPr id="3" name="Content Placeholder 2">
            <a:extLst>
              <a:ext uri="{FF2B5EF4-FFF2-40B4-BE49-F238E27FC236}">
                <a16:creationId xmlns:a16="http://schemas.microsoft.com/office/drawing/2014/main" id="{6DB113F0-D973-4D56-9483-933D4ADF2BF3}"/>
              </a:ext>
            </a:extLst>
          </p:cNvPr>
          <p:cNvSpPr>
            <a:spLocks noGrp="1"/>
          </p:cNvSpPr>
          <p:nvPr>
            <p:ph idx="1"/>
          </p:nvPr>
        </p:nvSpPr>
        <p:spPr/>
        <p:txBody>
          <a:bodyPr/>
          <a:lstStyle/>
          <a:p>
            <a:r>
              <a:rPr lang="en-US" dirty="0"/>
              <a:t>BINARY CROSS ENTROPY LOSS</a:t>
            </a:r>
          </a:p>
          <a:p>
            <a:endParaRPr lang="en-US" dirty="0"/>
          </a:p>
          <a:p>
            <a:endParaRPr lang="en-US" dirty="0"/>
          </a:p>
          <a:p>
            <a:endParaRPr lang="en-US" dirty="0"/>
          </a:p>
          <a:p>
            <a:r>
              <a:rPr lang="en-US" dirty="0"/>
              <a:t>CATEGORY CROSS ENTROPY LOSS</a:t>
            </a:r>
          </a:p>
        </p:txBody>
      </p:sp>
      <p:pic>
        <p:nvPicPr>
          <p:cNvPr id="5" name="Picture 4">
            <a:extLst>
              <a:ext uri="{FF2B5EF4-FFF2-40B4-BE49-F238E27FC236}">
                <a16:creationId xmlns:a16="http://schemas.microsoft.com/office/drawing/2014/main" id="{2F7C3710-AAF8-432E-BEE2-9308D59058E9}"/>
              </a:ext>
            </a:extLst>
          </p:cNvPr>
          <p:cNvPicPr>
            <a:picLocks noChangeAspect="1"/>
          </p:cNvPicPr>
          <p:nvPr/>
        </p:nvPicPr>
        <p:blipFill>
          <a:blip r:embed="rId2"/>
          <a:stretch>
            <a:fillRect/>
          </a:stretch>
        </p:blipFill>
        <p:spPr>
          <a:xfrm>
            <a:off x="2136914" y="2671403"/>
            <a:ext cx="3905841" cy="833927"/>
          </a:xfrm>
          <a:prstGeom prst="rect">
            <a:avLst/>
          </a:prstGeom>
        </p:spPr>
      </p:pic>
      <p:pic>
        <p:nvPicPr>
          <p:cNvPr id="7" name="Picture 6">
            <a:extLst>
              <a:ext uri="{FF2B5EF4-FFF2-40B4-BE49-F238E27FC236}">
                <a16:creationId xmlns:a16="http://schemas.microsoft.com/office/drawing/2014/main" id="{CB0BE153-CA76-4AED-9F93-A8519314A71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11848" t="7790" r="15652" b="8667"/>
          <a:stretch/>
        </p:blipFill>
        <p:spPr>
          <a:xfrm>
            <a:off x="2872172" y="4269842"/>
            <a:ext cx="3170583" cy="1427690"/>
          </a:xfrm>
          <a:prstGeom prst="rect">
            <a:avLst/>
          </a:prstGeom>
        </p:spPr>
      </p:pic>
    </p:spTree>
    <p:extLst>
      <p:ext uri="{BB962C8B-B14F-4D97-AF65-F5344CB8AC3E}">
        <p14:creationId xmlns:p14="http://schemas.microsoft.com/office/powerpoint/2010/main" val="795175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FD83C395-28A6-4E8E-B006-72F2DD61BA57}"/>
              </a:ext>
            </a:extLst>
          </p:cNvPr>
          <p:cNvSpPr txBox="1">
            <a:spLocks/>
          </p:cNvSpPr>
          <p:nvPr/>
        </p:nvSpPr>
        <p:spPr>
          <a:xfrm>
            <a:off x="0" y="-1"/>
            <a:ext cx="9144000" cy="6810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omic Sans MS" panose="030F0702030302020204" pitchFamily="66" charset="0"/>
                <a:ea typeface="+mj-ea"/>
                <a:cs typeface="Times New Roman"/>
              </a:rPr>
              <a:t>Activation Function</a:t>
            </a:r>
          </a:p>
        </p:txBody>
      </p:sp>
      <p:sp>
        <p:nvSpPr>
          <p:cNvPr id="6" name="Slide Number Placeholder 1">
            <a:extLst>
              <a:ext uri="{FF2B5EF4-FFF2-40B4-BE49-F238E27FC236}">
                <a16:creationId xmlns:a16="http://schemas.microsoft.com/office/drawing/2014/main" id="{D612D0AD-4E28-41D2-AD22-DB4897E5599C}"/>
              </a:ext>
            </a:extLst>
          </p:cNvPr>
          <p:cNvSpPr txBox="1">
            <a:spLocks/>
          </p:cNvSpPr>
          <p:nvPr/>
        </p:nvSpPr>
        <p:spPr bwMode="auto">
          <a:xfrm>
            <a:off x="8610600" y="6629400"/>
            <a:ext cx="533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Times New Roman"/>
              </a:rPr>
              <a:pPr marL="0" marR="0" lvl="0" indent="0" algn="r" defTabSz="914400" rtl="0" eaLnBrk="0" fontAlgn="auto" latinLnBrk="0" hangingPunct="0">
                <a:lnSpc>
                  <a:spcPct val="100000"/>
                </a:lnSpc>
                <a:spcBef>
                  <a:spcPts val="0"/>
                </a:spcBef>
                <a:spcAft>
                  <a:spcPts val="0"/>
                </a:spcAft>
                <a:buClrTx/>
                <a:buSzTx/>
                <a:buFontTx/>
                <a:buNone/>
                <a:tabLst/>
                <a:defRPr/>
              </a:pPr>
              <a:t>7</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Times New Roman"/>
            </a:endParaRPr>
          </a:p>
        </p:txBody>
      </p:sp>
      <p:sp>
        <p:nvSpPr>
          <p:cNvPr id="9" name="Content Placeholder 2">
            <a:extLst>
              <a:ext uri="{FF2B5EF4-FFF2-40B4-BE49-F238E27FC236}">
                <a16:creationId xmlns:a16="http://schemas.microsoft.com/office/drawing/2014/main" id="{1DFA2ABB-04CD-4791-98A9-AE46E5815E52}"/>
              </a:ext>
            </a:extLst>
          </p:cNvPr>
          <p:cNvSpPr txBox="1">
            <a:spLocks/>
          </p:cNvSpPr>
          <p:nvPr/>
        </p:nvSpPr>
        <p:spPr bwMode="auto">
          <a:xfrm>
            <a:off x="155331" y="681036"/>
            <a:ext cx="8763000" cy="617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noAutofit/>
          </a:bodyPr>
          <a:lstStyle>
            <a:lvl1pPr marL="264319" indent="-264319" algn="l" rtl="0" eaLnBrk="0" fontAlgn="base" hangingPunct="0">
              <a:spcBef>
                <a:spcPct val="50000"/>
              </a:spcBef>
              <a:spcAft>
                <a:spcPct val="0"/>
              </a:spcAft>
              <a:buClr>
                <a:srgbClr val="CC3300"/>
              </a:buClr>
              <a:buSzPct val="100000"/>
              <a:buFont typeface="Wingdings" panose="05000000000000000000" pitchFamily="2" charset="2"/>
              <a:buChar char="«"/>
              <a:defRPr sz="2100" b="1">
                <a:solidFill>
                  <a:schemeClr val="accent2"/>
                </a:solidFill>
                <a:latin typeface="+mn-lt"/>
                <a:ea typeface="+mn-ea"/>
                <a:cs typeface="+mn-cs"/>
              </a:defRPr>
            </a:lvl1pPr>
            <a:lvl2pPr marL="607219" indent="-208360" algn="l" rtl="0" eaLnBrk="0" fontAlgn="base" hangingPunct="0">
              <a:spcBef>
                <a:spcPct val="50000"/>
              </a:spcBef>
              <a:spcAft>
                <a:spcPct val="0"/>
              </a:spcAft>
              <a:buClr>
                <a:schemeClr val="accent2"/>
              </a:buClr>
              <a:buSzPct val="100000"/>
              <a:buFont typeface="Times New Roman" panose="02020603050405020304" pitchFamily="18" charset="0"/>
              <a:buChar char="●"/>
              <a:defRPr sz="1800" b="1">
                <a:solidFill>
                  <a:schemeClr val="tx1"/>
                </a:solidFill>
                <a:latin typeface="+mn-lt"/>
                <a:cs typeface="+mn-cs"/>
              </a:defRPr>
            </a:lvl2pPr>
            <a:lvl3pPr marL="940594" indent="-198835" algn="l" rtl="0" eaLnBrk="0" fontAlgn="base" hangingPunct="0">
              <a:spcBef>
                <a:spcPct val="50000"/>
              </a:spcBef>
              <a:spcAft>
                <a:spcPct val="0"/>
              </a:spcAft>
              <a:buClr>
                <a:srgbClr val="CC3300"/>
              </a:buClr>
              <a:buSzPct val="100000"/>
              <a:buFont typeface="Arial" panose="020B0604020202020204" pitchFamily="34" charset="0"/>
              <a:buChar char="♦"/>
              <a:defRPr sz="1500" b="1">
                <a:solidFill>
                  <a:schemeClr val="tx1"/>
                </a:solidFill>
                <a:latin typeface="+mn-lt"/>
                <a:cs typeface="+mn-cs"/>
              </a:defRPr>
            </a:lvl3pPr>
            <a:lvl4pPr marL="1401366" indent="-257175" algn="l" rtl="0" eaLnBrk="0" fontAlgn="base" hangingPunct="0">
              <a:spcBef>
                <a:spcPct val="20000"/>
              </a:spcBef>
              <a:spcAft>
                <a:spcPct val="0"/>
              </a:spcAft>
              <a:buChar char="–"/>
              <a:defRPr sz="1500">
                <a:solidFill>
                  <a:schemeClr val="tx1"/>
                </a:solidFill>
                <a:latin typeface="+mn-lt"/>
                <a:cs typeface="+mn-cs"/>
              </a:defRPr>
            </a:lvl4pPr>
            <a:lvl5pPr marL="1793081" indent="-257175" algn="l" rtl="0" eaLnBrk="0" fontAlgn="base" hangingPunct="0">
              <a:spcBef>
                <a:spcPct val="20000"/>
              </a:spcBef>
              <a:spcAft>
                <a:spcPct val="0"/>
              </a:spcAft>
              <a:buChar char="»"/>
              <a:defRPr sz="1500">
                <a:solidFill>
                  <a:schemeClr val="tx1"/>
                </a:solidFill>
                <a:latin typeface="+mn-lt"/>
                <a:cs typeface="+mn-cs"/>
              </a:defRPr>
            </a:lvl5pPr>
            <a:lvl6pPr marL="2135981" indent="-257175" algn="l" rtl="0" fontAlgn="base">
              <a:spcBef>
                <a:spcPct val="20000"/>
              </a:spcBef>
              <a:spcAft>
                <a:spcPct val="0"/>
              </a:spcAft>
              <a:buChar char="»"/>
              <a:defRPr sz="1500">
                <a:solidFill>
                  <a:schemeClr val="tx1"/>
                </a:solidFill>
                <a:latin typeface="+mn-lt"/>
                <a:cs typeface="+mn-cs"/>
              </a:defRPr>
            </a:lvl6pPr>
            <a:lvl7pPr marL="2478881" indent="-257175" algn="l" rtl="0" fontAlgn="base">
              <a:spcBef>
                <a:spcPct val="20000"/>
              </a:spcBef>
              <a:spcAft>
                <a:spcPct val="0"/>
              </a:spcAft>
              <a:buChar char="»"/>
              <a:defRPr sz="1500">
                <a:solidFill>
                  <a:schemeClr val="tx1"/>
                </a:solidFill>
                <a:latin typeface="+mn-lt"/>
                <a:cs typeface="+mn-cs"/>
              </a:defRPr>
            </a:lvl7pPr>
            <a:lvl8pPr marL="2821781" indent="-257175" algn="l" rtl="0" fontAlgn="base">
              <a:spcBef>
                <a:spcPct val="20000"/>
              </a:spcBef>
              <a:spcAft>
                <a:spcPct val="0"/>
              </a:spcAft>
              <a:buChar char="»"/>
              <a:defRPr sz="1500">
                <a:solidFill>
                  <a:schemeClr val="tx1"/>
                </a:solidFill>
                <a:latin typeface="+mn-lt"/>
                <a:cs typeface="+mn-cs"/>
              </a:defRPr>
            </a:lvl8pPr>
            <a:lvl9pPr marL="3164681" indent="-257175" algn="l" rtl="0" fontAlgn="base">
              <a:spcBef>
                <a:spcPct val="20000"/>
              </a:spcBef>
              <a:spcAft>
                <a:spcPct val="0"/>
              </a:spcAft>
              <a:buChar char="»"/>
              <a:defRPr sz="1500">
                <a:solidFill>
                  <a:schemeClr val="tx1"/>
                </a:solidFill>
                <a:latin typeface="+mn-lt"/>
                <a:cs typeface="+mn-cs"/>
              </a:defRPr>
            </a:lvl9pPr>
          </a:lstStyle>
          <a:p>
            <a:pPr marL="264319" marR="0" lvl="0" indent="-264319" algn="l" defTabSz="914400" rtl="0" eaLnBrk="0" fontAlgn="base" latinLnBrk="0" hangingPunct="0">
              <a:lnSpc>
                <a:spcPct val="100000"/>
              </a:lnSpc>
              <a:spcBef>
                <a:spcPct val="50000"/>
              </a:spcBef>
              <a:spcAft>
                <a:spcPct val="0"/>
              </a:spcAft>
              <a:buClr>
                <a:srgbClr val="0000FF"/>
              </a:buClr>
              <a:buSzPct val="100000"/>
              <a:buFont typeface="Courier New" panose="02070309020205020404" pitchFamily="49" charset="0"/>
              <a:buChar char="o"/>
              <a:tabLst/>
              <a:defRPr/>
            </a:pPr>
            <a:r>
              <a:rPr kumimoji="0" lang="en-US" sz="2400" b="0" i="0" u="none" strike="noStrike" kern="0" cap="none" spc="0" normalizeH="0" baseline="0" noProof="0" dirty="0">
                <a:ln>
                  <a:noFill/>
                </a:ln>
                <a:solidFill>
                  <a:schemeClr val="tx1"/>
                </a:solidFill>
                <a:effectLst/>
                <a:uLnTx/>
                <a:uFillTx/>
                <a:latin typeface="Comic Sans MS" panose="030F0702030302020204" pitchFamily="66" charset="0"/>
                <a:cs typeface="Times New Roman"/>
              </a:rPr>
              <a:t>ANNs</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 are biologically inspired by the activity in our brain, where different </a:t>
            </a:r>
            <a:r>
              <a:rPr kumimoji="0" lang="en-US" sz="2400" b="0" i="1" u="none" strike="noStrike" kern="0" cap="none" spc="0" normalizeH="0" baseline="0" noProof="0" dirty="0">
                <a:ln>
                  <a:noFill/>
                </a:ln>
                <a:solidFill>
                  <a:srgbClr val="FF0000"/>
                </a:solidFill>
                <a:uLnTx/>
                <a:uFillTx/>
                <a:latin typeface="Comic Sans MS" panose="030F0702030302020204" pitchFamily="66" charset="0"/>
                <a:cs typeface="Times New Roman"/>
              </a:rPr>
              <a:t>neurons</a:t>
            </a:r>
            <a:r>
              <a:rPr kumimoji="0" lang="en-US" sz="24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a:ea typeface="+mn-ea"/>
                <a:cs typeface="Times New Roman"/>
              </a:rPr>
              <a:t> </a:t>
            </a:r>
            <a:r>
              <a:rPr kumimoji="0" lang="en-US" sz="2400" b="0" i="1" u="none" strike="noStrike" kern="0" cap="none" spc="0" normalizeH="0" baseline="0" noProof="0" dirty="0">
                <a:ln>
                  <a:noFill/>
                </a:ln>
                <a:solidFill>
                  <a:srgbClr val="00B050"/>
                </a:solidFill>
                <a:uLnTx/>
                <a:uFillTx/>
                <a:latin typeface="Comic Sans MS" panose="030F0702030302020204" pitchFamily="66" charset="0"/>
                <a:cs typeface="Times New Roman"/>
              </a:rPr>
              <a:t>fire</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 or </a:t>
            </a:r>
            <a:r>
              <a:rPr kumimoji="0" lang="en-US" sz="2400" b="0" i="1" u="sng" strike="noStrike" kern="0" cap="none" spc="0" normalizeH="0" baseline="0" noProof="0" dirty="0">
                <a:ln>
                  <a:noFill/>
                </a:ln>
                <a:solidFill>
                  <a:srgbClr val="00B050"/>
                </a:solidFill>
                <a:uLnTx/>
                <a:uFillTx/>
                <a:latin typeface="Comic Sans MS" panose="030F0702030302020204" pitchFamily="66" charset="0"/>
                <a:cs typeface="Times New Roman"/>
              </a:rPr>
              <a:t>are activated</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 </a:t>
            </a:r>
            <a:r>
              <a:rPr kumimoji="0" lang="en-US" sz="2400" b="0" i="1" u="none" strike="noStrike" kern="0" cap="none" spc="0" normalizeH="0" baseline="0" noProof="0" dirty="0">
                <a:ln>
                  <a:noFill/>
                </a:ln>
                <a:solidFill>
                  <a:schemeClr val="tx1"/>
                </a:solidFill>
                <a:uLnTx/>
                <a:uFillTx/>
                <a:latin typeface="Comic Sans MS" panose="030F0702030302020204" pitchFamily="66" charset="0"/>
                <a:cs typeface="Times New Roman"/>
              </a:rPr>
              <a:t>by different stimuli</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a:t>
            </a:r>
          </a:p>
          <a:p>
            <a:pPr marL="264319" marR="0" lvl="0" indent="-264319" algn="l" defTabSz="914400" rtl="0" eaLnBrk="0" fontAlgn="base" latinLnBrk="0" hangingPunct="0">
              <a:lnSpc>
                <a:spcPct val="100000"/>
              </a:lnSpc>
              <a:spcBef>
                <a:spcPct val="50000"/>
              </a:spcBef>
              <a:spcAft>
                <a:spcPct val="0"/>
              </a:spcAft>
              <a:buClr>
                <a:srgbClr val="0000FF"/>
              </a:buClr>
              <a:buSzPct val="100000"/>
              <a:buFont typeface="Courier New" panose="02070309020205020404" pitchFamily="49" charset="0"/>
              <a:buChar char="o"/>
              <a:tabLst/>
              <a:defRPr/>
            </a:pP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An </a:t>
            </a:r>
            <a:r>
              <a:rPr kumimoji="0" lang="en-US" sz="2400" b="0" i="1" u="sng" strike="noStrike" kern="0" cap="none" spc="0" normalizeH="0" baseline="0" noProof="0" dirty="0">
                <a:ln>
                  <a:noFill/>
                </a:ln>
                <a:solidFill>
                  <a:srgbClr val="00B050"/>
                </a:solidFill>
                <a:uLnTx/>
                <a:uFillTx/>
                <a:latin typeface="Comic Sans MS" panose="030F0702030302020204" pitchFamily="66" charset="0"/>
                <a:cs typeface="Times New Roman"/>
              </a:rPr>
              <a:t>activation function</a:t>
            </a:r>
            <a:r>
              <a:rPr kumimoji="0" lang="en-US" sz="2400" b="0" i="1" strike="noStrike" kern="0" cap="none" spc="0" normalizeH="0" baseline="0" noProof="0" dirty="0">
                <a:ln>
                  <a:noFill/>
                </a:ln>
                <a:solidFill>
                  <a:srgbClr val="00B050"/>
                </a:solidFill>
                <a:uLnTx/>
                <a:uFillTx/>
                <a:latin typeface="Comic Sans MS" panose="030F0702030302020204" pitchFamily="66" charset="0"/>
                <a:cs typeface="Times New Roman"/>
              </a:rPr>
              <a:t> </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of a neuron </a:t>
            </a:r>
            <a:r>
              <a:rPr kumimoji="0" lang="en-US" sz="2400" b="0" i="1" u="sng" strike="noStrike" kern="0" cap="none" spc="0" normalizeH="0" baseline="0" noProof="0" dirty="0">
                <a:ln>
                  <a:noFill/>
                </a:ln>
                <a:solidFill>
                  <a:srgbClr val="000000"/>
                </a:solidFill>
                <a:uLnTx/>
                <a:uFillTx/>
                <a:latin typeface="Comic Sans MS" panose="030F0702030302020204" pitchFamily="66" charset="0"/>
                <a:cs typeface="Times New Roman"/>
              </a:rPr>
              <a:t>defines the output</a:t>
            </a:r>
            <a:r>
              <a:rPr kumimoji="0" lang="en-US" sz="2400" b="0" i="0" strike="noStrike" kern="0" cap="none" spc="0" normalizeH="0" baseline="0" noProof="0" dirty="0">
                <a:ln>
                  <a:noFill/>
                </a:ln>
                <a:solidFill>
                  <a:srgbClr val="0000FF"/>
                </a:solidFill>
                <a:effectLst/>
                <a:uLnTx/>
                <a:uFillTx/>
                <a:latin typeface="Times New Roman"/>
                <a:cs typeface="Times New Roman"/>
              </a:rPr>
              <a:t> </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of that </a:t>
            </a:r>
            <a:r>
              <a:rPr kumimoji="0" lang="en-US" sz="2400" b="0" i="1" u="none" strike="noStrike" kern="0" cap="none" spc="0" normalizeH="0" baseline="0" noProof="0" dirty="0">
                <a:ln>
                  <a:noFill/>
                </a:ln>
                <a:solidFill>
                  <a:srgbClr val="FF0000"/>
                </a:solidFill>
                <a:effectLst/>
                <a:uLnTx/>
                <a:uFillTx/>
                <a:latin typeface="Comic Sans MS" panose="030F0702030302020204" pitchFamily="66" charset="0"/>
                <a:cs typeface="Times New Roman"/>
              </a:rPr>
              <a:t>neuron</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 given a set of inputs.</a:t>
            </a:r>
          </a:p>
          <a:p>
            <a:pPr marL="264319" marR="0" lvl="0" indent="-264319" algn="l" defTabSz="914400" rtl="0" eaLnBrk="0" fontAlgn="base" latinLnBrk="0" hangingPunct="0">
              <a:lnSpc>
                <a:spcPct val="100000"/>
              </a:lnSpc>
              <a:spcBef>
                <a:spcPct val="50000"/>
              </a:spcBef>
              <a:spcAft>
                <a:spcPct val="0"/>
              </a:spcAft>
              <a:buClr>
                <a:srgbClr val="0000FF"/>
              </a:buClr>
              <a:buSzPct val="100000"/>
              <a:buFont typeface="Courier New" panose="02070309020205020404" pitchFamily="49" charset="0"/>
              <a:buChar char="o"/>
              <a:tabLst/>
              <a:defRPr/>
            </a:pP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The </a:t>
            </a:r>
            <a:r>
              <a:rPr kumimoji="0" lang="en-US" sz="2400" b="0" i="1" u="sng" strike="noStrike" kern="0" cap="none" spc="0" normalizeH="0" baseline="0" noProof="0" dirty="0">
                <a:ln>
                  <a:noFill/>
                </a:ln>
                <a:solidFill>
                  <a:srgbClr val="00B050"/>
                </a:solidFill>
                <a:uLnTx/>
                <a:uFillTx/>
                <a:latin typeface="Comic Sans MS" panose="030F0702030302020204" pitchFamily="66" charset="0"/>
                <a:cs typeface="Times New Roman"/>
              </a:rPr>
              <a:t>activation function</a:t>
            </a:r>
            <a:r>
              <a:rPr kumimoji="0" lang="en-US" sz="2400" b="0" i="1" strike="noStrike" kern="0" cap="none" spc="0" normalizeH="0" baseline="0" noProof="0" dirty="0">
                <a:ln>
                  <a:noFill/>
                </a:ln>
                <a:solidFill>
                  <a:srgbClr val="00B050"/>
                </a:solidFill>
                <a:uLnTx/>
                <a:uFillTx/>
                <a:latin typeface="Comic Sans MS" panose="030F0702030302020204" pitchFamily="66" charset="0"/>
                <a:cs typeface="Times New Roman"/>
              </a:rPr>
              <a:t> </a:t>
            </a:r>
            <a:r>
              <a:rPr kumimoji="0" lang="en-US" sz="2400" b="0" i="1" u="sng" strike="noStrike" kern="0" cap="none" spc="0" normalizeH="0" baseline="0" noProof="0" dirty="0">
                <a:ln>
                  <a:noFill/>
                </a:ln>
                <a:solidFill>
                  <a:srgbClr val="000000"/>
                </a:solidFill>
                <a:uLnTx/>
                <a:uFillTx/>
                <a:latin typeface="Comic Sans MS" panose="030F0702030302020204" pitchFamily="66" charset="0"/>
                <a:cs typeface="Times New Roman"/>
              </a:rPr>
              <a:t>transforms the sum</a:t>
            </a:r>
            <a:r>
              <a:rPr kumimoji="0" lang="en-US" sz="2400" b="0" i="1" u="none" strike="noStrike" kern="0" cap="none" spc="0" normalizeH="0" baseline="0" noProof="0" dirty="0">
                <a:ln>
                  <a:noFill/>
                </a:ln>
                <a:solidFill>
                  <a:srgbClr val="0000FF"/>
                </a:solidFill>
                <a:uLnTx/>
                <a:uFillTx/>
                <a:latin typeface="Comic Sans MS" panose="030F0702030302020204" pitchFamily="66" charset="0"/>
                <a:cs typeface="Times New Roman"/>
              </a:rPr>
              <a:t> </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between a number of </a:t>
            </a:r>
            <a:r>
              <a:rPr kumimoji="0" lang="en-US" sz="2400" b="0" u="sng" strike="noStrike" kern="0" cap="none" spc="0" normalizeH="0" baseline="0" noProof="0" dirty="0">
                <a:ln>
                  <a:noFill/>
                </a:ln>
                <a:solidFill>
                  <a:schemeClr val="tx1"/>
                </a:solidFill>
                <a:effectLst/>
                <a:uLnTx/>
                <a:uFillTx/>
                <a:latin typeface="Comic Sans MS" panose="030F0702030302020204" pitchFamily="66" charset="0"/>
                <a:cs typeface="Times New Roman"/>
              </a:rPr>
              <a:t>lower limit </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and </a:t>
            </a:r>
            <a:r>
              <a:rPr kumimoji="0" lang="en-US" sz="2400" b="0" i="0" u="sng" strike="noStrike" kern="0" cap="none" spc="0" normalizeH="0" baseline="0" noProof="0" dirty="0">
                <a:ln>
                  <a:noFill/>
                </a:ln>
                <a:solidFill>
                  <a:schemeClr val="tx1"/>
                </a:solidFill>
                <a:effectLst/>
                <a:uLnTx/>
                <a:uFillTx/>
                <a:latin typeface="Comic Sans MS" panose="030F0702030302020204" pitchFamily="66" charset="0"/>
                <a:cs typeface="Times New Roman"/>
              </a:rPr>
              <a:t>upper limit</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a:t>
            </a:r>
          </a:p>
          <a:p>
            <a:pPr marL="264319" marR="0" lvl="0" indent="-264319" algn="l" defTabSz="914400" rtl="0" eaLnBrk="0" fontAlgn="base" latinLnBrk="0" hangingPunct="0">
              <a:lnSpc>
                <a:spcPct val="100000"/>
              </a:lnSpc>
              <a:spcBef>
                <a:spcPct val="50000"/>
              </a:spcBef>
              <a:spcAft>
                <a:spcPct val="0"/>
              </a:spcAft>
              <a:buClr>
                <a:srgbClr val="0000FF"/>
              </a:buClr>
              <a:buSzPct val="100000"/>
              <a:buFont typeface="Courier New" panose="02070309020205020404" pitchFamily="49" charset="0"/>
              <a:buChar char="o"/>
              <a:tabLst/>
              <a:defRPr/>
            </a:pPr>
            <a:r>
              <a:rPr kumimoji="0" lang="en-US" sz="2400" b="0" i="0" u="none" strike="noStrike" kern="0" cap="none" spc="0" normalizeH="0" baseline="0" noProof="0" dirty="0">
                <a:ln>
                  <a:noFill/>
                </a:ln>
                <a:solidFill>
                  <a:srgbClr val="0000FF"/>
                </a:solidFill>
                <a:effectLst/>
                <a:uLnTx/>
                <a:uFillTx/>
                <a:latin typeface="Comic Sans MS" panose="030F0702030302020204" pitchFamily="66" charset="0"/>
                <a:cs typeface="Times New Roman"/>
              </a:rPr>
              <a:t>There are many </a:t>
            </a:r>
            <a:r>
              <a:rPr kumimoji="0" lang="en-US" sz="2400" b="0" i="0" u="sng" strike="noStrike" kern="0" cap="none" spc="0" normalizeH="0" baseline="0" noProof="0" dirty="0">
                <a:ln>
                  <a:noFill/>
                </a:ln>
                <a:solidFill>
                  <a:srgbClr val="00B050"/>
                </a:solidFill>
                <a:effectLst/>
                <a:uLnTx/>
                <a:uFillTx/>
                <a:latin typeface="Comic Sans MS" panose="030F0702030302020204" pitchFamily="66" charset="0"/>
                <a:cs typeface="Times New Roman"/>
              </a:rPr>
              <a:t>activation functions</a:t>
            </a:r>
            <a:r>
              <a:rPr kumimoji="0" lang="en-US" sz="2400" b="0" i="0" strike="noStrike" kern="0" cap="none" spc="0" normalizeH="0" baseline="0" noProof="0" dirty="0">
                <a:ln>
                  <a:noFill/>
                </a:ln>
                <a:solidFill>
                  <a:srgbClr val="00B050"/>
                </a:solidFill>
                <a:effectLst/>
                <a:uLnTx/>
                <a:uFillTx/>
                <a:latin typeface="Comic Sans MS" panose="030F0702030302020204" pitchFamily="66" charset="0"/>
                <a:cs typeface="Times New Roman"/>
              </a:rPr>
              <a:t> </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that can be used in </a:t>
            </a:r>
            <a:r>
              <a:rPr kumimoji="0" lang="en-US" sz="2400" b="0" i="0" u="none" strike="noStrike" kern="0" cap="none" spc="0" normalizeH="0" baseline="0" noProof="0" dirty="0">
                <a:ln>
                  <a:noFill/>
                </a:ln>
                <a:solidFill>
                  <a:schemeClr val="tx1"/>
                </a:solidFill>
                <a:effectLst/>
                <a:uLnTx/>
                <a:uFillTx/>
                <a:latin typeface="Comic Sans MS" panose="030F0702030302020204" pitchFamily="66" charset="0"/>
                <a:cs typeface="Times New Roman"/>
              </a:rPr>
              <a:t>Artificial Neural Networks </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(Shallow or Deep) and </a:t>
            </a:r>
            <a:r>
              <a:rPr kumimoji="0" lang="en-US" sz="2400" b="0" i="0" u="sng" strike="noStrike" kern="0" cap="none" spc="0" normalizeH="0" baseline="0" noProof="0" dirty="0">
                <a:ln>
                  <a:noFill/>
                </a:ln>
                <a:solidFill>
                  <a:schemeClr val="tx1"/>
                </a:solidFill>
                <a:effectLst/>
                <a:uLnTx/>
                <a:uFillTx/>
                <a:latin typeface="Comic Sans MS" panose="030F0702030302020204" pitchFamily="66" charset="0"/>
                <a:cs typeface="Times New Roman"/>
              </a:rPr>
              <a:t>each plays </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a different </a:t>
            </a:r>
            <a:r>
              <a:rPr kumimoji="0" lang="en-US" sz="2400" b="0" i="0" u="sng" strike="noStrike" kern="0" cap="none" spc="0" normalizeH="0" baseline="0" noProof="0" dirty="0">
                <a:ln>
                  <a:noFill/>
                </a:ln>
                <a:solidFill>
                  <a:schemeClr val="tx1"/>
                </a:solidFill>
                <a:effectLst/>
                <a:uLnTx/>
                <a:uFillTx/>
                <a:latin typeface="Comic Sans MS" panose="030F0702030302020204" pitchFamily="66" charset="0"/>
                <a:cs typeface="Times New Roman"/>
              </a:rPr>
              <a:t>role</a:t>
            </a:r>
            <a:r>
              <a:rPr kumimoji="0" lang="en-US" sz="2400" b="0" i="0" u="sng" strike="noStrike" kern="0" cap="none" spc="0" normalizeH="0" noProof="0" dirty="0">
                <a:ln>
                  <a:noFill/>
                </a:ln>
                <a:solidFill>
                  <a:schemeClr val="tx1"/>
                </a:solidFill>
                <a:effectLst/>
                <a:uLnTx/>
                <a:uFillTx/>
                <a:latin typeface="Comic Sans MS" panose="030F0702030302020204" pitchFamily="66" charset="0"/>
                <a:cs typeface="Times New Roman"/>
              </a:rPr>
              <a:t> during learning</a:t>
            </a:r>
            <a:r>
              <a:rPr kumimoji="0" lang="en-US" sz="2400" b="0" i="0" u="none" strike="noStrike" kern="0" cap="none" spc="0" normalizeH="0" noProof="0" dirty="0">
                <a:ln>
                  <a:noFill/>
                </a:ln>
                <a:solidFill>
                  <a:srgbClr val="0000FF"/>
                </a:solidFill>
                <a:effectLst/>
                <a:uLnTx/>
                <a:uFillTx/>
                <a:latin typeface="Times New Roman"/>
                <a:ea typeface="+mn-ea"/>
                <a:cs typeface="Times New Roman"/>
              </a:rPr>
              <a:t>.</a:t>
            </a:r>
            <a:endParaRPr kumimoji="0" lang="en-US" sz="2400" b="0" i="0" u="none" strike="noStrike" kern="0" cap="none" spc="0" normalizeH="0" baseline="0" noProof="0" dirty="0">
              <a:ln>
                <a:noFill/>
              </a:ln>
              <a:solidFill>
                <a:srgbClr val="0000FF"/>
              </a:solidFill>
              <a:effectLst/>
              <a:uLnTx/>
              <a:uFillTx/>
              <a:latin typeface="Times New Roman"/>
              <a:ea typeface="+mn-ea"/>
              <a:cs typeface="Times New Roman"/>
            </a:endParaRPr>
          </a:p>
          <a:p>
            <a:pPr marL="264319" marR="0" lvl="0" indent="-264319" algn="l" defTabSz="914400" rtl="0" eaLnBrk="0" fontAlgn="base" latinLnBrk="0" hangingPunct="0">
              <a:lnSpc>
                <a:spcPct val="100000"/>
              </a:lnSpc>
              <a:spcBef>
                <a:spcPct val="50000"/>
              </a:spcBef>
              <a:spcAft>
                <a:spcPct val="0"/>
              </a:spcAft>
              <a:buClr>
                <a:srgbClr val="0000FF"/>
              </a:buClr>
              <a:buSzPct val="100000"/>
              <a:buFont typeface="Courier New" panose="02070309020205020404" pitchFamily="49" charset="0"/>
              <a:buChar char="o"/>
              <a:tabLst/>
              <a:defRPr/>
            </a:pPr>
            <a:r>
              <a:rPr kumimoji="0" lang="en-US" sz="2400" b="0" i="1" u="sng" strike="noStrike" kern="0" cap="none" spc="0" normalizeH="0" baseline="0" noProof="0" dirty="0">
                <a:ln>
                  <a:noFill/>
                </a:ln>
                <a:solidFill>
                  <a:srgbClr val="00B050"/>
                </a:solidFill>
                <a:uLnTx/>
                <a:uFillTx/>
                <a:latin typeface="Comic Sans MS" panose="030F0702030302020204" pitchFamily="66" charset="0"/>
                <a:cs typeface="Times New Roman"/>
              </a:rPr>
              <a:t>Activation functions</a:t>
            </a:r>
            <a:r>
              <a:rPr kumimoji="0" lang="en-US" sz="2400" b="0" i="1" strike="noStrike" kern="0" cap="none" spc="0" normalizeH="0" baseline="0" noProof="0" dirty="0">
                <a:ln>
                  <a:noFill/>
                </a:ln>
                <a:solidFill>
                  <a:srgbClr val="00B050"/>
                </a:solidFill>
                <a:uLnTx/>
                <a:uFillTx/>
                <a:latin typeface="Comic Sans MS" panose="030F0702030302020204" pitchFamily="66" charset="0"/>
                <a:cs typeface="Times New Roman"/>
              </a:rPr>
              <a:t> </a:t>
            </a:r>
            <a:r>
              <a:rPr kumimoji="0" lang="en-US" sz="2400" b="0" i="0" u="none" strike="noStrike" kern="0" cap="none" spc="0" normalizeH="0" baseline="0" noProof="0" dirty="0">
                <a:ln>
                  <a:noFill/>
                </a:ln>
                <a:solidFill>
                  <a:srgbClr val="0000FF"/>
                </a:solidFill>
                <a:effectLst/>
                <a:uLnTx/>
                <a:uFillTx/>
                <a:latin typeface="Times New Roman"/>
                <a:ea typeface="+mn-ea"/>
                <a:cs typeface="Times New Roman"/>
              </a:rPr>
              <a:t>include: </a:t>
            </a:r>
          </a:p>
          <a:p>
            <a:pPr marL="800100" marR="0" lvl="1" indent="-457200" algn="l" defTabSz="914400" rtl="0" eaLnBrk="0" fontAlgn="base" latinLnBrk="0" hangingPunct="0">
              <a:lnSpc>
                <a:spcPct val="100000"/>
              </a:lnSpc>
              <a:spcBef>
                <a:spcPts val="600"/>
              </a:spcBef>
              <a:spcAft>
                <a:spcPct val="0"/>
              </a:spcAft>
              <a:buClr>
                <a:srgbClr val="0000FF"/>
              </a:buClr>
              <a:buSzPct val="100000"/>
              <a:buFont typeface="+mj-lt"/>
              <a:buAutoNum type="alphaLcPeriod"/>
              <a:tabLst/>
              <a:defRPr/>
            </a:pPr>
            <a:r>
              <a:rPr kumimoji="0" lang="en-US" sz="2400" b="0" i="0" u="none" strike="noStrike" kern="0" cap="none" spc="0" normalizeH="0" baseline="0" noProof="0" dirty="0">
                <a:ln>
                  <a:noFill/>
                </a:ln>
                <a:effectLst/>
                <a:uLnTx/>
                <a:uFillTx/>
                <a:latin typeface="Comic Sans MS" panose="030F0702030302020204" pitchFamily="66" charset="0"/>
                <a:cs typeface="Times New Roman"/>
              </a:rPr>
              <a:t>Step Functions, </a:t>
            </a:r>
            <a:r>
              <a:rPr kumimoji="0" lang="en-US" sz="2400" b="0" i="0" u="none" strike="noStrike" kern="0" cap="none" spc="0" normalizeH="0" baseline="0" noProof="0" dirty="0">
                <a:ln>
                  <a:noFill/>
                </a:ln>
                <a:solidFill>
                  <a:srgbClr val="FF0000"/>
                </a:solidFill>
                <a:effectLst/>
                <a:uLnTx/>
                <a:uFillTx/>
                <a:latin typeface="Comic Sans MS" panose="030F0702030302020204" pitchFamily="66" charset="0"/>
                <a:cs typeface="Times New Roman"/>
              </a:rPr>
              <a:t>Linear Functions</a:t>
            </a:r>
            <a:r>
              <a:rPr kumimoji="0" lang="en-US" sz="2400" b="0" i="0" u="none" strike="noStrike" kern="0" cap="none" spc="0" normalizeH="0" baseline="0" noProof="0" dirty="0">
                <a:ln>
                  <a:noFill/>
                </a:ln>
                <a:effectLst/>
                <a:uLnTx/>
                <a:uFillTx/>
                <a:latin typeface="Comic Sans MS" panose="030F0702030302020204" pitchFamily="66" charset="0"/>
                <a:cs typeface="Times New Roman"/>
              </a:rPr>
              <a:t>, </a:t>
            </a:r>
          </a:p>
          <a:p>
            <a:pPr marL="800100" marR="0" lvl="1" indent="-457200" algn="l" defTabSz="914400" rtl="0" eaLnBrk="0" fontAlgn="base" latinLnBrk="0" hangingPunct="0">
              <a:lnSpc>
                <a:spcPct val="100000"/>
              </a:lnSpc>
              <a:spcBef>
                <a:spcPts val="600"/>
              </a:spcBef>
              <a:spcAft>
                <a:spcPct val="0"/>
              </a:spcAft>
              <a:buClr>
                <a:srgbClr val="0000FF"/>
              </a:buClr>
              <a:buSzPct val="100000"/>
              <a:buFont typeface="+mj-lt"/>
              <a:buAutoNum type="alphaLcPeriod"/>
              <a:tabLst/>
              <a:defRPr/>
            </a:pPr>
            <a:r>
              <a:rPr kumimoji="0" lang="en-US" sz="2400" b="0" i="0" u="none" strike="noStrike" kern="0" cap="none" spc="0" normalizeH="0" baseline="0" noProof="0" dirty="0">
                <a:ln>
                  <a:noFill/>
                </a:ln>
                <a:solidFill>
                  <a:srgbClr val="7030A0"/>
                </a:solidFill>
                <a:effectLst/>
                <a:uLnTx/>
                <a:uFillTx/>
                <a:latin typeface="Comic Sans MS" panose="030F0702030302020204" pitchFamily="66" charset="0"/>
                <a:cs typeface="Times New Roman"/>
              </a:rPr>
              <a:t>Sigmoid Functions</a:t>
            </a:r>
            <a:r>
              <a:rPr kumimoji="0" lang="en-US" sz="2400" b="0" i="0" u="none" strike="noStrike" kern="0" cap="none" spc="0" normalizeH="0" baseline="0" noProof="0" dirty="0">
                <a:ln>
                  <a:noFill/>
                </a:ln>
                <a:effectLst/>
                <a:uLnTx/>
                <a:uFillTx/>
                <a:latin typeface="Comic Sans MS" panose="030F0702030302020204" pitchFamily="66" charset="0"/>
                <a:cs typeface="Times New Roman"/>
              </a:rPr>
              <a:t>, </a:t>
            </a:r>
            <a:r>
              <a:rPr kumimoji="0" lang="en-US" sz="2400" b="0" i="0" u="none" strike="noStrike" kern="0" cap="none" spc="0" normalizeH="0" baseline="0" noProof="0" dirty="0">
                <a:ln>
                  <a:noFill/>
                </a:ln>
                <a:solidFill>
                  <a:srgbClr val="FFC000"/>
                </a:solidFill>
                <a:effectLst/>
                <a:uLnTx/>
                <a:uFillTx/>
                <a:latin typeface="Comic Sans MS" panose="030F0702030302020204" pitchFamily="66" charset="0"/>
                <a:cs typeface="Times New Roman"/>
              </a:rPr>
              <a:t>Tanh Functions</a:t>
            </a:r>
            <a:r>
              <a:rPr kumimoji="0" lang="en-US" sz="2400" b="0" i="0" u="none" strike="noStrike" kern="0" cap="none" spc="0" normalizeH="0" baseline="0" noProof="0" dirty="0">
                <a:ln>
                  <a:noFill/>
                </a:ln>
                <a:effectLst/>
                <a:uLnTx/>
                <a:uFillTx/>
                <a:latin typeface="Comic Sans MS" panose="030F0702030302020204" pitchFamily="66" charset="0"/>
                <a:cs typeface="Times New Roman"/>
              </a:rPr>
              <a:t>,</a:t>
            </a:r>
          </a:p>
          <a:p>
            <a:pPr marL="800100" marR="0" lvl="1" indent="-457200" algn="l" defTabSz="914400" rtl="0" eaLnBrk="0" fontAlgn="base" latinLnBrk="0" hangingPunct="0">
              <a:lnSpc>
                <a:spcPct val="100000"/>
              </a:lnSpc>
              <a:spcBef>
                <a:spcPts val="600"/>
              </a:spcBef>
              <a:spcAft>
                <a:spcPct val="0"/>
              </a:spcAft>
              <a:buClr>
                <a:srgbClr val="0000FF"/>
              </a:buClr>
              <a:buSzPct val="100000"/>
              <a:buFont typeface="+mj-lt"/>
              <a:buAutoNum type="alphaLcPeriod"/>
              <a:tabLst/>
              <a:defRPr/>
            </a:pPr>
            <a:r>
              <a:rPr kumimoji="0" lang="en-US" sz="2400" b="0" i="0" u="none" strike="noStrike" kern="0" cap="none" spc="0" normalizeH="0" baseline="0" noProof="0" dirty="0" err="1">
                <a:ln>
                  <a:noFill/>
                </a:ln>
                <a:solidFill>
                  <a:srgbClr val="C00000"/>
                </a:solidFill>
                <a:effectLst/>
                <a:uLnTx/>
                <a:uFillTx/>
                <a:latin typeface="Comic Sans MS" panose="030F0702030302020204" pitchFamily="66" charset="0"/>
                <a:cs typeface="Times New Roman"/>
              </a:rPr>
              <a:t>Relu</a:t>
            </a:r>
            <a:r>
              <a:rPr kumimoji="0" lang="en-US" sz="2400" b="0" i="0" u="none" strike="noStrike" kern="0" cap="none" spc="0" normalizeH="0" baseline="0" noProof="0" dirty="0">
                <a:ln>
                  <a:noFill/>
                </a:ln>
                <a:solidFill>
                  <a:srgbClr val="C00000"/>
                </a:solidFill>
                <a:effectLst/>
                <a:uLnTx/>
                <a:uFillTx/>
                <a:latin typeface="Comic Sans MS" panose="030F0702030302020204" pitchFamily="66" charset="0"/>
                <a:cs typeface="Times New Roman"/>
              </a:rPr>
              <a:t>/Leaky </a:t>
            </a:r>
            <a:r>
              <a:rPr kumimoji="0" lang="en-US" sz="2400" b="0" i="0" u="none" strike="noStrike" kern="0" cap="none" spc="0" normalizeH="0" baseline="0" noProof="0" dirty="0" err="1">
                <a:ln>
                  <a:noFill/>
                </a:ln>
                <a:solidFill>
                  <a:srgbClr val="C00000"/>
                </a:solidFill>
                <a:effectLst/>
                <a:uLnTx/>
                <a:uFillTx/>
                <a:latin typeface="Comic Sans MS" panose="030F0702030302020204" pitchFamily="66" charset="0"/>
                <a:cs typeface="Times New Roman"/>
              </a:rPr>
              <a:t>Relu</a:t>
            </a:r>
            <a:r>
              <a:rPr kumimoji="0" lang="en-US" sz="2400" b="0" i="0" u="none" strike="noStrike" kern="0" cap="none" spc="0" normalizeH="0" baseline="0" noProof="0" dirty="0">
                <a:ln>
                  <a:noFill/>
                </a:ln>
                <a:solidFill>
                  <a:srgbClr val="C00000"/>
                </a:solidFill>
                <a:effectLst/>
                <a:uLnTx/>
                <a:uFillTx/>
                <a:latin typeface="Comic Sans MS" panose="030F0702030302020204" pitchFamily="66" charset="0"/>
                <a:cs typeface="Times New Roman"/>
              </a:rPr>
              <a:t> Function</a:t>
            </a:r>
            <a:r>
              <a:rPr kumimoji="0" lang="en-US" sz="2400" b="0" i="0" u="none" strike="noStrike" kern="0" cap="none" spc="0" normalizeH="0" baseline="0" noProof="0" dirty="0">
                <a:ln>
                  <a:noFill/>
                </a:ln>
                <a:effectLst/>
                <a:uLnTx/>
                <a:uFillTx/>
                <a:latin typeface="Comic Sans MS" panose="030F0702030302020204" pitchFamily="66" charset="0"/>
                <a:cs typeface="Times New Roman"/>
              </a:rPr>
              <a:t>, …..</a:t>
            </a:r>
          </a:p>
        </p:txBody>
      </p:sp>
    </p:spTree>
    <p:extLst>
      <p:ext uri="{BB962C8B-B14F-4D97-AF65-F5344CB8AC3E}">
        <p14:creationId xmlns:p14="http://schemas.microsoft.com/office/powerpoint/2010/main" val="3156170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072F-E012-4027-B544-29551EE9F6F4}"/>
              </a:ext>
            </a:extLst>
          </p:cNvPr>
          <p:cNvSpPr>
            <a:spLocks noGrp="1"/>
          </p:cNvSpPr>
          <p:nvPr>
            <p:ph type="title"/>
          </p:nvPr>
        </p:nvSpPr>
        <p:spPr/>
        <p:txBody>
          <a:bodyPr/>
          <a:lstStyle/>
          <a:p>
            <a:r>
              <a:rPr lang="en-US" dirty="0"/>
              <a:t>BINARY CROSS ENTROPY LOSS</a:t>
            </a:r>
          </a:p>
        </p:txBody>
      </p:sp>
      <p:pic>
        <p:nvPicPr>
          <p:cNvPr id="7" name="Picture 6">
            <a:extLst>
              <a:ext uri="{FF2B5EF4-FFF2-40B4-BE49-F238E27FC236}">
                <a16:creationId xmlns:a16="http://schemas.microsoft.com/office/drawing/2014/main" id="{6109B8A3-A260-4B04-B838-93941810D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28651" y="2478748"/>
            <a:ext cx="5693813" cy="3090928"/>
          </a:xfrm>
          <a:prstGeom prst="rect">
            <a:avLst/>
          </a:prstGeom>
        </p:spPr>
      </p:pic>
    </p:spTree>
    <p:extLst>
      <p:ext uri="{BB962C8B-B14F-4D97-AF65-F5344CB8AC3E}">
        <p14:creationId xmlns:p14="http://schemas.microsoft.com/office/powerpoint/2010/main" val="2000775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0CCA-F533-4125-A24F-CD0CF7C359B5}"/>
              </a:ext>
            </a:extLst>
          </p:cNvPr>
          <p:cNvSpPr>
            <a:spLocks noGrp="1"/>
          </p:cNvSpPr>
          <p:nvPr>
            <p:ph type="title"/>
          </p:nvPr>
        </p:nvSpPr>
        <p:spPr/>
        <p:txBody>
          <a:bodyPr/>
          <a:lstStyle/>
          <a:p>
            <a:r>
              <a:rPr lang="en-US" dirty="0"/>
              <a:t>CATEGORY CROSS ENTROPY LOSS</a:t>
            </a:r>
          </a:p>
        </p:txBody>
      </p:sp>
      <p:pic>
        <p:nvPicPr>
          <p:cNvPr id="5" name="Content Placeholder 4">
            <a:extLst>
              <a:ext uri="{FF2B5EF4-FFF2-40B4-BE49-F238E27FC236}">
                <a16:creationId xmlns:a16="http://schemas.microsoft.com/office/drawing/2014/main" id="{54A18CCA-FBBB-4820-B3AF-7DFFA26CAF4F}"/>
              </a:ext>
            </a:extLst>
          </p:cNvPr>
          <p:cNvPicPr>
            <a:picLocks noGrp="1" noChangeAspect="1"/>
          </p:cNvPicPr>
          <p:nvPr>
            <p:ph idx="1"/>
          </p:nvPr>
        </p:nvPicPr>
        <p:blipFill>
          <a:blip r:embed="rId2"/>
          <a:stretch>
            <a:fillRect/>
          </a:stretch>
        </p:blipFill>
        <p:spPr>
          <a:xfrm>
            <a:off x="707486" y="2125266"/>
            <a:ext cx="5663496" cy="3510750"/>
          </a:xfrm>
        </p:spPr>
      </p:pic>
    </p:spTree>
    <p:extLst>
      <p:ext uri="{BB962C8B-B14F-4D97-AF65-F5344CB8AC3E}">
        <p14:creationId xmlns:p14="http://schemas.microsoft.com/office/powerpoint/2010/main" val="41358449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7A30E48-7F72-4343-AEED-E86186780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 y="978694"/>
            <a:ext cx="8758238" cy="490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144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DBE47AA-57C4-43BD-83A9-58632256A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23" y="964406"/>
            <a:ext cx="8793956" cy="492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126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840DB0C-59DA-4C29-88E1-0BBBC172B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41" y="978694"/>
            <a:ext cx="8722519" cy="490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937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FB4F89D-A576-49BA-A238-86AA71C63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 y="964406"/>
            <a:ext cx="8758238" cy="492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507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EEF98E3-629E-4970-8801-19DCD144F6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66" b="14783"/>
          <a:stretch/>
        </p:blipFill>
        <p:spPr bwMode="auto">
          <a:xfrm>
            <a:off x="1" y="1061002"/>
            <a:ext cx="9102509" cy="4919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679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4DCA-28E1-415B-97E4-882B88641708}"/>
              </a:ext>
            </a:extLst>
          </p:cNvPr>
          <p:cNvSpPr>
            <a:spLocks noGrp="1"/>
          </p:cNvSpPr>
          <p:nvPr>
            <p:ph type="title" idx="4294967295"/>
          </p:nvPr>
        </p:nvSpPr>
        <p:spPr>
          <a:xfrm>
            <a:off x="2395329" y="1369634"/>
            <a:ext cx="4353341" cy="710130"/>
          </a:xfrm>
        </p:spPr>
        <p:txBody>
          <a:bodyPr/>
          <a:lstStyle/>
          <a:p>
            <a:r>
              <a:rPr lang="en-US" b="1" dirty="0"/>
              <a:t>Loss Function - Selection</a:t>
            </a:r>
          </a:p>
        </p:txBody>
      </p:sp>
      <p:pic>
        <p:nvPicPr>
          <p:cNvPr id="2050" name="Picture 2" descr="Understanding Loss Functions for Classification | by Nghi Huynh | Medium">
            <a:extLst>
              <a:ext uri="{FF2B5EF4-FFF2-40B4-BE49-F238E27FC236}">
                <a16:creationId xmlns:a16="http://schemas.microsoft.com/office/drawing/2014/main" id="{C3B587EA-6620-4173-BA6B-06CF4C250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56" y="2217229"/>
            <a:ext cx="8707288" cy="317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965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3DF8FD-B70C-453D-8A6A-5CFD4F32F553}"/>
              </a:ext>
            </a:extLst>
          </p:cNvPr>
          <p:cNvSpPr/>
          <p:nvPr/>
        </p:nvSpPr>
        <p:spPr>
          <a:xfrm>
            <a:off x="457200" y="2857500"/>
            <a:ext cx="8229600" cy="1181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5400" i="1" kern="0" dirty="0">
                <a:solidFill>
                  <a:srgbClr val="FFFFFF"/>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a:rPr>
              <a:t>Perceptron</a:t>
            </a:r>
            <a:endParaRPr kumimoji="0" lang="en-CA" sz="5400" b="0"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cs typeface="Times New Roman"/>
            </a:endParaRPr>
          </a:p>
        </p:txBody>
      </p:sp>
    </p:spTree>
    <p:extLst>
      <p:ext uri="{BB962C8B-B14F-4D97-AF65-F5344CB8AC3E}">
        <p14:creationId xmlns:p14="http://schemas.microsoft.com/office/powerpoint/2010/main" val="3218214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0CB2BBD-ABB0-47AB-8069-2C64C3C69800}"/>
              </a:ext>
            </a:extLst>
          </p:cNvPr>
          <p:cNvSpPr>
            <a:spLocks noGrp="1" noChangeArrowheads="1"/>
          </p:cNvSpPr>
          <p:nvPr>
            <p:ph type="title"/>
          </p:nvPr>
        </p:nvSpPr>
        <p:spPr>
          <a:xfrm>
            <a:off x="0" y="9526"/>
            <a:ext cx="9144000" cy="768350"/>
          </a:xfrm>
        </p:spPr>
        <p:txBody>
          <a:bodyPr>
            <a:noAutofit/>
          </a:bodyPr>
          <a:lstStyle/>
          <a:p>
            <a:pPr algn="ctr" eaLnBrk="1" hangingPunct="1"/>
            <a:r>
              <a:rPr lang="sv-SE"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rPr>
              <a:t>Threshold Logic Unit</a:t>
            </a:r>
            <a:endParaRPr lang="en-US" altLang="en-US" sz="5400" b="1" dirty="0">
              <a:solidFill>
                <a:srgbClr val="0070C0"/>
              </a:solidFill>
              <a:effectLst>
                <a:outerShdw blurRad="38100" dist="38100" dir="2700000" algn="tl">
                  <a:srgbClr val="000000">
                    <a:alpha val="43137"/>
                  </a:srgbClr>
                </a:outerShdw>
              </a:effectLst>
              <a:latin typeface="Comic Sans MS" panose="030F0702030302020204" pitchFamily="66" charset="0"/>
            </a:endParaRPr>
          </a:p>
        </p:txBody>
      </p:sp>
      <p:sp>
        <p:nvSpPr>
          <p:cNvPr id="17411" name="Oval 3">
            <a:extLst>
              <a:ext uri="{FF2B5EF4-FFF2-40B4-BE49-F238E27FC236}">
                <a16:creationId xmlns:a16="http://schemas.microsoft.com/office/drawing/2014/main" id="{A3366CF4-81C4-4A38-9119-C0E138BCD7B5}"/>
              </a:ext>
            </a:extLst>
          </p:cNvPr>
          <p:cNvSpPr>
            <a:spLocks noChangeArrowheads="1"/>
          </p:cNvSpPr>
          <p:nvPr/>
        </p:nvSpPr>
        <p:spPr bwMode="auto">
          <a:xfrm>
            <a:off x="1981200" y="3821112"/>
            <a:ext cx="914400" cy="914400"/>
          </a:xfrm>
          <a:prstGeom prst="ellipse">
            <a:avLst/>
          </a:prstGeom>
          <a:solidFill>
            <a:srgbClr val="FFC000"/>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12" name="Text Box 4">
            <a:extLst>
              <a:ext uri="{FF2B5EF4-FFF2-40B4-BE49-F238E27FC236}">
                <a16:creationId xmlns:a16="http://schemas.microsoft.com/office/drawing/2014/main" id="{E15DCEA7-AA9E-43A2-BCCB-44D588D6B985}"/>
              </a:ext>
            </a:extLst>
          </p:cNvPr>
          <p:cNvSpPr txBox="1">
            <a:spLocks noChangeArrowheads="1"/>
          </p:cNvSpPr>
          <p:nvPr/>
        </p:nvSpPr>
        <p:spPr bwMode="auto">
          <a:xfrm>
            <a:off x="2209800" y="3846512"/>
            <a:ext cx="514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a:ln>
                  <a:noFill/>
                </a:ln>
                <a:solidFill>
                  <a:srgbClr val="000000"/>
                </a:solidFill>
                <a:effectLst/>
                <a:uLnTx/>
                <a:uFillTx/>
                <a:latin typeface="Tahoma" panose="020B0604030504040204" pitchFamily="34" charset="0"/>
                <a:ea typeface="+mn-ea"/>
                <a:cs typeface="+mn-cs"/>
                <a:sym typeface="Symbol" panose="05050102010706020507" pitchFamily="18" charset="2"/>
              </a:rPr>
              <a:t></a:t>
            </a:r>
            <a:endParaRPr kumimoji="0" lang="en-US" altLang="en-US" sz="4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17413" name="Group 5">
            <a:extLst>
              <a:ext uri="{FF2B5EF4-FFF2-40B4-BE49-F238E27FC236}">
                <a16:creationId xmlns:a16="http://schemas.microsoft.com/office/drawing/2014/main" id="{C8C36E44-DE4C-4A7E-BDDC-87496007E484}"/>
              </a:ext>
            </a:extLst>
          </p:cNvPr>
          <p:cNvGrpSpPr>
            <a:grpSpLocks/>
          </p:cNvGrpSpPr>
          <p:nvPr/>
        </p:nvGrpSpPr>
        <p:grpSpPr bwMode="auto">
          <a:xfrm>
            <a:off x="457200" y="3059112"/>
            <a:ext cx="533400" cy="609600"/>
            <a:chOff x="288" y="1728"/>
            <a:chExt cx="336" cy="384"/>
          </a:xfrm>
        </p:grpSpPr>
        <p:sp>
          <p:nvSpPr>
            <p:cNvPr id="17445" name="Oval 6">
              <a:extLst>
                <a:ext uri="{FF2B5EF4-FFF2-40B4-BE49-F238E27FC236}">
                  <a16:creationId xmlns:a16="http://schemas.microsoft.com/office/drawing/2014/main" id="{2AE8DD8D-72FE-45E3-9E00-D28E32547B9F}"/>
                </a:ext>
              </a:extLst>
            </p:cNvPr>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46" name="Text Box 7">
              <a:extLst>
                <a:ext uri="{FF2B5EF4-FFF2-40B4-BE49-F238E27FC236}">
                  <a16:creationId xmlns:a16="http://schemas.microsoft.com/office/drawing/2014/main" id="{5048BC1B-173F-4D3E-881B-F9A81A75353A}"/>
                </a:ext>
              </a:extLst>
            </p:cNvPr>
            <p:cNvSpPr txBox="1">
              <a:spLocks noChangeArrowheads="1"/>
            </p:cNvSpPr>
            <p:nvPr/>
          </p:nvSpPr>
          <p:spPr bwMode="auto">
            <a:xfrm>
              <a:off x="288" y="1728"/>
              <a:ext cx="3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x</a:t>
              </a:r>
              <a:r>
                <a:rPr kumimoji="0" lang="sv-SE" altLang="en-US" sz="2800" b="0" i="0" u="none" strike="noStrike" kern="1200" cap="none" spc="0" normalizeH="0" baseline="-25000" noProof="0">
                  <a:ln>
                    <a:noFill/>
                  </a:ln>
                  <a:solidFill>
                    <a:srgbClr val="000000"/>
                  </a:solidFill>
                  <a:effectLst/>
                  <a:uLnTx/>
                  <a:uFillTx/>
                  <a:latin typeface="Tahoma" panose="020B0604030504040204" pitchFamily="34" charset="0"/>
                  <a:ea typeface="+mn-ea"/>
                  <a:cs typeface="+mn-cs"/>
                </a:rPr>
                <a:t>1</a:t>
              </a:r>
              <a:endParaRPr kumimoji="0" lang="en-US" altLang="en-US" sz="2800" b="0" i="0" u="none" strike="noStrike" kern="1200" cap="none" spc="0" normalizeH="0" baseline="-25000" noProof="0">
                <a:ln>
                  <a:noFill/>
                </a:ln>
                <a:solidFill>
                  <a:srgbClr val="000000"/>
                </a:solidFill>
                <a:effectLst/>
                <a:uLnTx/>
                <a:uFillTx/>
                <a:latin typeface="Tahoma" panose="020B0604030504040204" pitchFamily="34" charset="0"/>
                <a:ea typeface="+mn-ea"/>
                <a:cs typeface="+mn-cs"/>
              </a:endParaRPr>
            </a:p>
          </p:txBody>
        </p:sp>
      </p:grpSp>
      <p:grpSp>
        <p:nvGrpSpPr>
          <p:cNvPr id="17414" name="Group 8">
            <a:extLst>
              <a:ext uri="{FF2B5EF4-FFF2-40B4-BE49-F238E27FC236}">
                <a16:creationId xmlns:a16="http://schemas.microsoft.com/office/drawing/2014/main" id="{4465D3B4-B017-4308-ACE9-51E85718F2C1}"/>
              </a:ext>
            </a:extLst>
          </p:cNvPr>
          <p:cNvGrpSpPr>
            <a:grpSpLocks/>
          </p:cNvGrpSpPr>
          <p:nvPr/>
        </p:nvGrpSpPr>
        <p:grpSpPr bwMode="auto">
          <a:xfrm>
            <a:off x="457200" y="3897312"/>
            <a:ext cx="533400" cy="609600"/>
            <a:chOff x="288" y="1728"/>
            <a:chExt cx="336" cy="384"/>
          </a:xfrm>
        </p:grpSpPr>
        <p:sp>
          <p:nvSpPr>
            <p:cNvPr id="17443" name="Oval 9">
              <a:extLst>
                <a:ext uri="{FF2B5EF4-FFF2-40B4-BE49-F238E27FC236}">
                  <a16:creationId xmlns:a16="http://schemas.microsoft.com/office/drawing/2014/main" id="{8BD21DB0-9109-46D1-AA85-8212E16E010D}"/>
                </a:ext>
              </a:extLst>
            </p:cNvPr>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44" name="Text Box 10">
              <a:extLst>
                <a:ext uri="{FF2B5EF4-FFF2-40B4-BE49-F238E27FC236}">
                  <a16:creationId xmlns:a16="http://schemas.microsoft.com/office/drawing/2014/main" id="{BD6B3F9A-4F57-4247-9436-AD7C2BA703CF}"/>
                </a:ext>
              </a:extLst>
            </p:cNvPr>
            <p:cNvSpPr txBox="1">
              <a:spLocks noChangeArrowheads="1"/>
            </p:cNvSpPr>
            <p:nvPr/>
          </p:nvSpPr>
          <p:spPr bwMode="auto">
            <a:xfrm>
              <a:off x="288" y="1728"/>
              <a:ext cx="3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x</a:t>
              </a:r>
              <a:r>
                <a:rPr kumimoji="0" lang="sv-SE" altLang="en-US" sz="2800" b="0" i="0" u="none" strike="noStrike" kern="1200" cap="none" spc="0" normalizeH="0" baseline="-25000" noProof="0">
                  <a:ln>
                    <a:noFill/>
                  </a:ln>
                  <a:solidFill>
                    <a:srgbClr val="000000"/>
                  </a:solidFill>
                  <a:effectLst/>
                  <a:uLnTx/>
                  <a:uFillTx/>
                  <a:latin typeface="Tahoma" panose="020B0604030504040204" pitchFamily="34" charset="0"/>
                  <a:ea typeface="+mn-ea"/>
                  <a:cs typeface="+mn-cs"/>
                </a:rPr>
                <a:t>2</a:t>
              </a:r>
              <a:endParaRPr kumimoji="0" lang="en-US" altLang="en-US" sz="2800" b="0" i="0" u="none" strike="noStrike" kern="1200" cap="none" spc="0" normalizeH="0" baseline="-25000" noProof="0">
                <a:ln>
                  <a:noFill/>
                </a:ln>
                <a:solidFill>
                  <a:srgbClr val="000000"/>
                </a:solidFill>
                <a:effectLst/>
                <a:uLnTx/>
                <a:uFillTx/>
                <a:latin typeface="Tahoma" panose="020B0604030504040204" pitchFamily="34" charset="0"/>
                <a:ea typeface="+mn-ea"/>
                <a:cs typeface="+mn-cs"/>
              </a:endParaRPr>
            </a:p>
          </p:txBody>
        </p:sp>
      </p:grpSp>
      <p:grpSp>
        <p:nvGrpSpPr>
          <p:cNvPr id="17415" name="Group 11">
            <a:extLst>
              <a:ext uri="{FF2B5EF4-FFF2-40B4-BE49-F238E27FC236}">
                <a16:creationId xmlns:a16="http://schemas.microsoft.com/office/drawing/2014/main" id="{84473DBE-E519-4687-A436-F5654853D3E4}"/>
              </a:ext>
            </a:extLst>
          </p:cNvPr>
          <p:cNvGrpSpPr>
            <a:grpSpLocks/>
          </p:cNvGrpSpPr>
          <p:nvPr/>
        </p:nvGrpSpPr>
        <p:grpSpPr bwMode="auto">
          <a:xfrm>
            <a:off x="457200" y="5345112"/>
            <a:ext cx="533400" cy="609600"/>
            <a:chOff x="288" y="1728"/>
            <a:chExt cx="336" cy="384"/>
          </a:xfrm>
        </p:grpSpPr>
        <p:sp>
          <p:nvSpPr>
            <p:cNvPr id="17441" name="Oval 12">
              <a:extLst>
                <a:ext uri="{FF2B5EF4-FFF2-40B4-BE49-F238E27FC236}">
                  <a16:creationId xmlns:a16="http://schemas.microsoft.com/office/drawing/2014/main" id="{D7E20696-267C-40F8-8556-BB9DC327453A}"/>
                </a:ext>
              </a:extLst>
            </p:cNvPr>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42" name="Text Box 13">
              <a:extLst>
                <a:ext uri="{FF2B5EF4-FFF2-40B4-BE49-F238E27FC236}">
                  <a16:creationId xmlns:a16="http://schemas.microsoft.com/office/drawing/2014/main" id="{77118C06-AA01-4142-AADE-D07849D3FE7D}"/>
                </a:ext>
              </a:extLst>
            </p:cNvPr>
            <p:cNvSpPr txBox="1">
              <a:spLocks noChangeArrowheads="1"/>
            </p:cNvSpPr>
            <p:nvPr/>
          </p:nvSpPr>
          <p:spPr bwMode="auto">
            <a:xfrm>
              <a:off x="288" y="1728"/>
              <a:ext cx="3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x</a:t>
              </a:r>
              <a:r>
                <a:rPr kumimoji="0" lang="sv-SE" altLang="en-US" sz="2800" b="0" i="0" u="none" strike="noStrike" kern="1200" cap="none" spc="0" normalizeH="0" baseline="-25000" noProof="0">
                  <a:ln>
                    <a:noFill/>
                  </a:ln>
                  <a:solidFill>
                    <a:srgbClr val="000000"/>
                  </a:solidFill>
                  <a:effectLst/>
                  <a:uLnTx/>
                  <a:uFillTx/>
                  <a:latin typeface="Tahoma" panose="020B0604030504040204" pitchFamily="34" charset="0"/>
                  <a:ea typeface="+mn-ea"/>
                  <a:cs typeface="+mn-cs"/>
                </a:rPr>
                <a:t>n</a:t>
              </a:r>
              <a:endParaRPr kumimoji="0" lang="en-US" altLang="en-US" sz="2800" b="0" i="0" u="none" strike="noStrike" kern="1200" cap="none" spc="0" normalizeH="0" baseline="-25000" noProof="0">
                <a:ln>
                  <a:noFill/>
                </a:ln>
                <a:solidFill>
                  <a:srgbClr val="000000"/>
                </a:solidFill>
                <a:effectLst/>
                <a:uLnTx/>
                <a:uFillTx/>
                <a:latin typeface="Tahoma" panose="020B0604030504040204" pitchFamily="34" charset="0"/>
                <a:ea typeface="+mn-ea"/>
                <a:cs typeface="+mn-cs"/>
              </a:endParaRPr>
            </a:p>
          </p:txBody>
        </p:sp>
      </p:grpSp>
      <p:sp>
        <p:nvSpPr>
          <p:cNvPr id="17416" name="Line 14">
            <a:extLst>
              <a:ext uri="{FF2B5EF4-FFF2-40B4-BE49-F238E27FC236}">
                <a16:creationId xmlns:a16="http://schemas.microsoft.com/office/drawing/2014/main" id="{ECE646BC-E973-4AFC-9B1A-FF2448CC1843}"/>
              </a:ext>
            </a:extLst>
          </p:cNvPr>
          <p:cNvSpPr>
            <a:spLocks noChangeShapeType="1"/>
          </p:cNvSpPr>
          <p:nvPr/>
        </p:nvSpPr>
        <p:spPr bwMode="auto">
          <a:xfrm>
            <a:off x="990600" y="3363912"/>
            <a:ext cx="1066800" cy="609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17" name="Line 15">
            <a:extLst>
              <a:ext uri="{FF2B5EF4-FFF2-40B4-BE49-F238E27FC236}">
                <a16:creationId xmlns:a16="http://schemas.microsoft.com/office/drawing/2014/main" id="{5EFE7451-93A4-4ED2-A9E6-13E1D7598010}"/>
              </a:ext>
            </a:extLst>
          </p:cNvPr>
          <p:cNvSpPr>
            <a:spLocks noChangeShapeType="1"/>
          </p:cNvSpPr>
          <p:nvPr/>
        </p:nvSpPr>
        <p:spPr bwMode="auto">
          <a:xfrm>
            <a:off x="990600" y="4125912"/>
            <a:ext cx="990600" cy="762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18" name="Line 16">
            <a:extLst>
              <a:ext uri="{FF2B5EF4-FFF2-40B4-BE49-F238E27FC236}">
                <a16:creationId xmlns:a16="http://schemas.microsoft.com/office/drawing/2014/main" id="{1C22211A-4425-44BE-81EB-CDEECB80751F}"/>
              </a:ext>
            </a:extLst>
          </p:cNvPr>
          <p:cNvSpPr>
            <a:spLocks noChangeShapeType="1"/>
          </p:cNvSpPr>
          <p:nvPr/>
        </p:nvSpPr>
        <p:spPr bwMode="auto">
          <a:xfrm flipV="1">
            <a:off x="990600" y="4659312"/>
            <a:ext cx="1066800" cy="990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19" name="Text Box 17">
            <a:extLst>
              <a:ext uri="{FF2B5EF4-FFF2-40B4-BE49-F238E27FC236}">
                <a16:creationId xmlns:a16="http://schemas.microsoft.com/office/drawing/2014/main" id="{4C33968E-9DA3-4039-92C1-539AFCD52D35}"/>
              </a:ext>
            </a:extLst>
          </p:cNvPr>
          <p:cNvSpPr txBox="1">
            <a:spLocks noChangeArrowheads="1"/>
          </p:cNvSpPr>
          <p:nvPr/>
        </p:nvSpPr>
        <p:spPr bwMode="auto">
          <a:xfrm>
            <a:off x="533400" y="4202112"/>
            <a:ext cx="33813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40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a:t>
            </a:r>
          </a:p>
          <a:p>
            <a:pPr marL="0" marR="0" lvl="0" indent="0" algn="l" defTabSz="914400" rtl="0" eaLnBrk="1" fontAlgn="base" latinLnBrk="0" hangingPunct="1">
              <a:lnSpc>
                <a:spcPct val="40000"/>
              </a:lnSpc>
              <a:spcBef>
                <a:spcPct val="0"/>
              </a:spcBef>
              <a:spcAft>
                <a:spcPct val="0"/>
              </a:spcAft>
              <a:buClrTx/>
              <a:buSzTx/>
              <a:buFontTx/>
              <a:buNone/>
              <a:tabLst/>
              <a:defRPr/>
            </a:pPr>
            <a:r>
              <a:rPr kumimoji="0" lang="sv-SE" altLang="en-US" sz="40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a:t>
            </a:r>
          </a:p>
          <a:p>
            <a:pPr marL="0" marR="0" lvl="0" indent="0" algn="l" defTabSz="914400" rtl="0" eaLnBrk="1" fontAlgn="base" latinLnBrk="0" hangingPunct="1">
              <a:lnSpc>
                <a:spcPct val="50000"/>
              </a:lnSpc>
              <a:spcBef>
                <a:spcPct val="0"/>
              </a:spcBef>
              <a:spcAft>
                <a:spcPct val="0"/>
              </a:spcAft>
              <a:buClrTx/>
              <a:buSzTx/>
              <a:buFontTx/>
              <a:buNone/>
              <a:tabLst/>
              <a:defRPr/>
            </a:pPr>
            <a:r>
              <a:rPr kumimoji="0" lang="sv-SE" altLang="en-US" sz="40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a:t>
            </a:r>
            <a:endParaRPr kumimoji="0" lang="en-US" altLang="en-US" sz="40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7420" name="Text Box 18">
            <a:extLst>
              <a:ext uri="{FF2B5EF4-FFF2-40B4-BE49-F238E27FC236}">
                <a16:creationId xmlns:a16="http://schemas.microsoft.com/office/drawing/2014/main" id="{2FF36A51-D69F-4E74-B191-5EAD4A1ED9BE}"/>
              </a:ext>
            </a:extLst>
          </p:cNvPr>
          <p:cNvSpPr txBox="1">
            <a:spLocks noChangeArrowheads="1"/>
          </p:cNvSpPr>
          <p:nvPr/>
        </p:nvSpPr>
        <p:spPr bwMode="auto">
          <a:xfrm>
            <a:off x="1295400" y="3059112"/>
            <a:ext cx="5373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800" b="0" i="0" u="none" strike="noStrike" kern="1200" cap="none" spc="0" normalizeH="0" baseline="0" noProof="0" dirty="0">
                <a:ln>
                  <a:noFill/>
                </a:ln>
                <a:solidFill>
                  <a:srgbClr val="0000FF"/>
                </a:solidFill>
                <a:effectLst/>
                <a:uLnTx/>
                <a:uFillTx/>
                <a:latin typeface="Comic Sans MS" panose="030F0702030302020204" pitchFamily="66" charset="0"/>
              </a:rPr>
              <a:t>w</a:t>
            </a:r>
            <a:r>
              <a:rPr kumimoji="0" lang="sv-SE" altLang="en-US" sz="2800" b="0" i="0" u="none" strike="noStrike" kern="1200" cap="none" spc="0" normalizeH="0" baseline="-25000" noProof="0" dirty="0">
                <a:ln>
                  <a:noFill/>
                </a:ln>
                <a:solidFill>
                  <a:srgbClr val="0000FF"/>
                </a:solidFill>
                <a:effectLst/>
                <a:uLnTx/>
                <a:uFillTx/>
                <a:latin typeface="Comic Sans MS" panose="030F0702030302020204" pitchFamily="66" charset="0"/>
              </a:rPr>
              <a:t>1</a:t>
            </a:r>
            <a:endParaRPr kumimoji="0" lang="en-US" altLang="en-US" sz="2800" b="0" i="0" u="none" strike="noStrike" kern="1200" cap="none" spc="0" normalizeH="0" baseline="-25000" noProof="0" dirty="0">
              <a:ln>
                <a:noFill/>
              </a:ln>
              <a:solidFill>
                <a:srgbClr val="0000FF"/>
              </a:solidFill>
              <a:effectLst/>
              <a:uLnTx/>
              <a:uFillTx/>
              <a:latin typeface="Comic Sans MS" panose="030F0702030302020204" pitchFamily="66" charset="0"/>
            </a:endParaRPr>
          </a:p>
        </p:txBody>
      </p:sp>
      <p:sp>
        <p:nvSpPr>
          <p:cNvPr id="17421" name="Text Box 19">
            <a:extLst>
              <a:ext uri="{FF2B5EF4-FFF2-40B4-BE49-F238E27FC236}">
                <a16:creationId xmlns:a16="http://schemas.microsoft.com/office/drawing/2014/main" id="{CBA8F796-73F9-4B8A-B3CD-E34F6EA256B4}"/>
              </a:ext>
            </a:extLst>
          </p:cNvPr>
          <p:cNvSpPr txBox="1">
            <a:spLocks noChangeArrowheads="1"/>
          </p:cNvSpPr>
          <p:nvPr/>
        </p:nvSpPr>
        <p:spPr bwMode="auto">
          <a:xfrm>
            <a:off x="914400" y="3592512"/>
            <a:ext cx="579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800" b="0" i="0" u="none" strike="noStrike" kern="1200" cap="none" spc="0" normalizeH="0" baseline="0" noProof="0" dirty="0">
                <a:ln>
                  <a:noFill/>
                </a:ln>
                <a:solidFill>
                  <a:srgbClr val="0000FF"/>
                </a:solidFill>
                <a:effectLst/>
                <a:uLnTx/>
                <a:uFillTx/>
                <a:latin typeface="Comic Sans MS" panose="030F0702030302020204" pitchFamily="66" charset="0"/>
              </a:rPr>
              <a:t>w</a:t>
            </a:r>
            <a:r>
              <a:rPr kumimoji="0" lang="sv-SE" altLang="en-US" sz="2800" b="0" i="0" u="none" strike="noStrike" kern="1200" cap="none" spc="0" normalizeH="0" baseline="-25000" noProof="0" dirty="0">
                <a:ln>
                  <a:noFill/>
                </a:ln>
                <a:solidFill>
                  <a:srgbClr val="0000FF"/>
                </a:solidFill>
                <a:effectLst/>
                <a:uLnTx/>
                <a:uFillTx/>
                <a:latin typeface="Comic Sans MS" panose="030F0702030302020204" pitchFamily="66" charset="0"/>
              </a:rPr>
              <a:t>2</a:t>
            </a:r>
            <a:endParaRPr kumimoji="0" lang="en-US" altLang="en-US" sz="2800" b="0" i="0" u="none" strike="noStrike" kern="1200" cap="none" spc="0" normalizeH="0" baseline="-25000" noProof="0" dirty="0">
              <a:ln>
                <a:noFill/>
              </a:ln>
              <a:solidFill>
                <a:srgbClr val="0000FF"/>
              </a:solidFill>
              <a:effectLst/>
              <a:uLnTx/>
              <a:uFillTx/>
              <a:latin typeface="Comic Sans MS" panose="030F0702030302020204" pitchFamily="66" charset="0"/>
            </a:endParaRPr>
          </a:p>
        </p:txBody>
      </p:sp>
      <p:sp>
        <p:nvSpPr>
          <p:cNvPr id="17422" name="Text Box 20">
            <a:extLst>
              <a:ext uri="{FF2B5EF4-FFF2-40B4-BE49-F238E27FC236}">
                <a16:creationId xmlns:a16="http://schemas.microsoft.com/office/drawing/2014/main" id="{C5E0C653-DBD9-4464-B808-8B9FF98634C9}"/>
              </a:ext>
            </a:extLst>
          </p:cNvPr>
          <p:cNvSpPr txBox="1">
            <a:spLocks noChangeArrowheads="1"/>
          </p:cNvSpPr>
          <p:nvPr/>
        </p:nvSpPr>
        <p:spPr bwMode="auto">
          <a:xfrm>
            <a:off x="914400" y="4811712"/>
            <a:ext cx="554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800" b="0" i="0" u="none" strike="noStrike" kern="1200" cap="none" spc="0" normalizeH="0" baseline="0" noProof="0" dirty="0">
                <a:ln>
                  <a:noFill/>
                </a:ln>
                <a:solidFill>
                  <a:srgbClr val="0000FF"/>
                </a:solidFill>
                <a:effectLst/>
                <a:uLnTx/>
                <a:uFillTx/>
                <a:latin typeface="Comic Sans MS" panose="030F0702030302020204" pitchFamily="66" charset="0"/>
              </a:rPr>
              <a:t>w</a:t>
            </a:r>
            <a:r>
              <a:rPr kumimoji="0" lang="sv-SE" altLang="en-US" sz="2800" b="0" i="0" u="none" strike="noStrike" kern="1200" cap="none" spc="0" normalizeH="0" baseline="-25000" noProof="0" dirty="0">
                <a:ln>
                  <a:noFill/>
                </a:ln>
                <a:solidFill>
                  <a:srgbClr val="0000FF"/>
                </a:solidFill>
                <a:effectLst/>
                <a:uLnTx/>
                <a:uFillTx/>
                <a:latin typeface="Comic Sans MS" panose="030F0702030302020204" pitchFamily="66" charset="0"/>
              </a:rPr>
              <a:t>n</a:t>
            </a:r>
            <a:endParaRPr kumimoji="0" lang="en-US" altLang="en-US" sz="2800" b="0" i="0" u="none" strike="noStrike" kern="1200" cap="none" spc="0" normalizeH="0" baseline="-25000" noProof="0" dirty="0">
              <a:ln>
                <a:noFill/>
              </a:ln>
              <a:solidFill>
                <a:srgbClr val="0000FF"/>
              </a:solidFill>
              <a:effectLst/>
              <a:uLnTx/>
              <a:uFillTx/>
              <a:latin typeface="Comic Sans MS" panose="030F0702030302020204" pitchFamily="66" charset="0"/>
            </a:endParaRPr>
          </a:p>
        </p:txBody>
      </p:sp>
      <p:sp>
        <p:nvSpPr>
          <p:cNvPr id="17423" name="Text Box 21">
            <a:extLst>
              <a:ext uri="{FF2B5EF4-FFF2-40B4-BE49-F238E27FC236}">
                <a16:creationId xmlns:a16="http://schemas.microsoft.com/office/drawing/2014/main" id="{496247AB-6A6B-4ACB-A61A-3FB98B1CDAD5}"/>
              </a:ext>
            </a:extLst>
          </p:cNvPr>
          <p:cNvSpPr txBox="1">
            <a:spLocks noChangeArrowheads="1"/>
          </p:cNvSpPr>
          <p:nvPr/>
        </p:nvSpPr>
        <p:spPr bwMode="auto">
          <a:xfrm>
            <a:off x="3162300" y="4475162"/>
            <a:ext cx="20457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sym typeface="Symbol" panose="05050102010706020507" pitchFamily="18" charset="2"/>
              </a:rPr>
              <a:t>a=</a:t>
            </a:r>
            <a:r>
              <a:rPr kumimoji="0" lang="en-US" altLang="en-US" sz="36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sym typeface="Symbol" panose="05050102010706020507" pitchFamily="18" charset="2"/>
              </a:rPr>
              <a:t></a:t>
            </a:r>
            <a:r>
              <a:rPr kumimoji="0" lang="sv-SE" altLang="en-US" sz="2800" b="0" i="0" u="none" strike="noStrike" kern="1200" cap="none" spc="0" normalizeH="0" baseline="-25000" noProof="0" dirty="0">
                <a:ln>
                  <a:noFill/>
                </a:ln>
                <a:solidFill>
                  <a:srgbClr val="000000"/>
                </a:solidFill>
                <a:effectLst/>
                <a:uLnTx/>
                <a:uFillTx/>
                <a:latin typeface="Tahoma" panose="020B0604030504040204" pitchFamily="34" charset="0"/>
                <a:ea typeface="+mn-ea"/>
                <a:cs typeface="+mn-cs"/>
                <a:sym typeface="Symbol" panose="05050102010706020507" pitchFamily="18" charset="2"/>
              </a:rPr>
              <a:t>i=1</a:t>
            </a:r>
            <a:r>
              <a:rPr kumimoji="0" lang="sv-SE" altLang="en-US" sz="2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sym typeface="Symbol" panose="05050102010706020507" pitchFamily="18" charset="2"/>
              </a:rPr>
              <a:t> </a:t>
            </a:r>
            <a:r>
              <a:rPr kumimoji="0" lang="sv-SE" altLang="en-US" sz="2800" b="0" i="0" u="none" strike="noStrike" kern="1200" cap="none" spc="0" normalizeH="0" baseline="0" noProof="0" dirty="0">
                <a:ln>
                  <a:noFill/>
                </a:ln>
                <a:solidFill>
                  <a:srgbClr val="0000FF"/>
                </a:solidFill>
                <a:effectLst/>
                <a:uLnTx/>
                <a:uFillTx/>
                <a:latin typeface="Comic Sans MS" panose="030F0702030302020204" pitchFamily="66" charset="0"/>
                <a:sym typeface="Symbol" panose="05050102010706020507" pitchFamily="18" charset="2"/>
              </a:rPr>
              <a:t>w</a:t>
            </a:r>
            <a:r>
              <a:rPr kumimoji="0" lang="sv-SE" altLang="en-US" sz="2800" b="0" i="0" u="none" strike="noStrike" kern="1200" cap="none" spc="0" normalizeH="0" baseline="-25000" noProof="0" dirty="0">
                <a:ln>
                  <a:noFill/>
                </a:ln>
                <a:solidFill>
                  <a:srgbClr val="0000FF"/>
                </a:solidFill>
                <a:effectLst/>
                <a:uLnTx/>
                <a:uFillTx/>
                <a:latin typeface="Comic Sans MS" panose="030F0702030302020204" pitchFamily="66" charset="0"/>
                <a:sym typeface="Symbol" panose="05050102010706020507" pitchFamily="18" charset="2"/>
              </a:rPr>
              <a:t>i</a:t>
            </a:r>
            <a:r>
              <a:rPr kumimoji="0" lang="sv-SE" altLang="en-US" sz="2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sym typeface="Symbol" panose="05050102010706020507" pitchFamily="18" charset="2"/>
              </a:rPr>
              <a:t> x</a:t>
            </a:r>
            <a:r>
              <a:rPr kumimoji="0" lang="sv-SE" altLang="en-US" sz="2800" b="0" i="0" u="none" strike="noStrike" kern="1200" cap="none" spc="0" normalizeH="0" baseline="-25000" noProof="0" dirty="0">
                <a:ln>
                  <a:noFill/>
                </a:ln>
                <a:solidFill>
                  <a:srgbClr val="000000"/>
                </a:solidFill>
                <a:effectLst/>
                <a:uLnTx/>
                <a:uFillTx/>
                <a:latin typeface="Tahoma" panose="020B0604030504040204" pitchFamily="34" charset="0"/>
                <a:ea typeface="+mn-ea"/>
                <a:cs typeface="+mn-cs"/>
                <a:sym typeface="Symbol" panose="05050102010706020507" pitchFamily="18" charset="2"/>
              </a:rPr>
              <a:t>i</a:t>
            </a:r>
            <a:endParaRPr kumimoji="0" lang="en-US" altLang="en-US" sz="2800" b="0" i="0" u="none" strike="noStrike" kern="1200" cap="none" spc="0" normalizeH="0" baseline="-25000" noProof="0" dirty="0">
              <a:ln>
                <a:noFill/>
              </a:ln>
              <a:solidFill>
                <a:srgbClr val="000000"/>
              </a:solidFill>
              <a:effectLst/>
              <a:uLnTx/>
              <a:uFillTx/>
              <a:latin typeface="Tahoma" panose="020B0604030504040204" pitchFamily="34" charset="0"/>
              <a:ea typeface="+mn-ea"/>
              <a:cs typeface="+mn-cs"/>
            </a:endParaRPr>
          </a:p>
        </p:txBody>
      </p:sp>
      <p:sp>
        <p:nvSpPr>
          <p:cNvPr id="17424" name="Oval 22">
            <a:extLst>
              <a:ext uri="{FF2B5EF4-FFF2-40B4-BE49-F238E27FC236}">
                <a16:creationId xmlns:a16="http://schemas.microsoft.com/office/drawing/2014/main" id="{7338FD61-E6B2-4C8C-B57C-7B070749FF94}"/>
              </a:ext>
            </a:extLst>
          </p:cNvPr>
          <p:cNvSpPr>
            <a:spLocks noChangeArrowheads="1"/>
          </p:cNvSpPr>
          <p:nvPr/>
        </p:nvSpPr>
        <p:spPr bwMode="auto">
          <a:xfrm>
            <a:off x="5181600" y="3744912"/>
            <a:ext cx="914400" cy="914400"/>
          </a:xfrm>
          <a:prstGeom prst="ellipse">
            <a:avLst/>
          </a:prstGeom>
          <a:solidFill>
            <a:srgbClr val="92D050"/>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25" name="Line 23">
            <a:extLst>
              <a:ext uri="{FF2B5EF4-FFF2-40B4-BE49-F238E27FC236}">
                <a16:creationId xmlns:a16="http://schemas.microsoft.com/office/drawing/2014/main" id="{1CD7B2E3-2483-443A-8437-7292A9C1EAD2}"/>
              </a:ext>
            </a:extLst>
          </p:cNvPr>
          <p:cNvSpPr>
            <a:spLocks noChangeShapeType="1"/>
          </p:cNvSpPr>
          <p:nvPr/>
        </p:nvSpPr>
        <p:spPr bwMode="auto">
          <a:xfrm>
            <a:off x="5181600" y="4202112"/>
            <a:ext cx="91440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26" name="Line 24">
            <a:extLst>
              <a:ext uri="{FF2B5EF4-FFF2-40B4-BE49-F238E27FC236}">
                <a16:creationId xmlns:a16="http://schemas.microsoft.com/office/drawing/2014/main" id="{8220E238-3906-4631-A387-E4586BF25E9D}"/>
              </a:ext>
            </a:extLst>
          </p:cNvPr>
          <p:cNvSpPr>
            <a:spLocks noChangeShapeType="1"/>
          </p:cNvSpPr>
          <p:nvPr/>
        </p:nvSpPr>
        <p:spPr bwMode="auto">
          <a:xfrm flipH="1">
            <a:off x="5676900" y="3744912"/>
            <a:ext cx="0" cy="8382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27" name="Line 25">
            <a:extLst>
              <a:ext uri="{FF2B5EF4-FFF2-40B4-BE49-F238E27FC236}">
                <a16:creationId xmlns:a16="http://schemas.microsoft.com/office/drawing/2014/main" id="{513B53DD-6B1B-489B-97AF-3681B05389C7}"/>
              </a:ext>
            </a:extLst>
          </p:cNvPr>
          <p:cNvSpPr>
            <a:spLocks noChangeShapeType="1"/>
          </p:cNvSpPr>
          <p:nvPr/>
        </p:nvSpPr>
        <p:spPr bwMode="auto">
          <a:xfrm>
            <a:off x="2971800" y="4202112"/>
            <a:ext cx="22098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28" name="Line 26">
            <a:extLst>
              <a:ext uri="{FF2B5EF4-FFF2-40B4-BE49-F238E27FC236}">
                <a16:creationId xmlns:a16="http://schemas.microsoft.com/office/drawing/2014/main" id="{0FAE683D-38BD-44F2-B64B-F7EB05C283FC}"/>
              </a:ext>
            </a:extLst>
          </p:cNvPr>
          <p:cNvSpPr>
            <a:spLocks noChangeShapeType="1"/>
          </p:cNvSpPr>
          <p:nvPr/>
        </p:nvSpPr>
        <p:spPr bwMode="auto">
          <a:xfrm>
            <a:off x="6096000" y="4202112"/>
            <a:ext cx="16764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7429" name="Group 27">
            <a:extLst>
              <a:ext uri="{FF2B5EF4-FFF2-40B4-BE49-F238E27FC236}">
                <a16:creationId xmlns:a16="http://schemas.microsoft.com/office/drawing/2014/main" id="{99D2A6F2-8D0E-4809-9E2F-0F0B586DA62E}"/>
              </a:ext>
            </a:extLst>
          </p:cNvPr>
          <p:cNvGrpSpPr>
            <a:grpSpLocks/>
          </p:cNvGrpSpPr>
          <p:nvPr/>
        </p:nvGrpSpPr>
        <p:grpSpPr bwMode="auto">
          <a:xfrm>
            <a:off x="7772400" y="3897312"/>
            <a:ext cx="533400" cy="533400"/>
            <a:chOff x="288" y="1776"/>
            <a:chExt cx="336" cy="336"/>
          </a:xfrm>
        </p:grpSpPr>
        <p:sp>
          <p:nvSpPr>
            <p:cNvPr id="17439" name="Oval 28">
              <a:extLst>
                <a:ext uri="{FF2B5EF4-FFF2-40B4-BE49-F238E27FC236}">
                  <a16:creationId xmlns:a16="http://schemas.microsoft.com/office/drawing/2014/main" id="{27C28975-4C39-4EBD-9625-7B0A3DEF18A7}"/>
                </a:ext>
              </a:extLst>
            </p:cNvPr>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40" name="Text Box 29">
              <a:extLst>
                <a:ext uri="{FF2B5EF4-FFF2-40B4-BE49-F238E27FC236}">
                  <a16:creationId xmlns:a16="http://schemas.microsoft.com/office/drawing/2014/main" id="{62D08C5B-CDD1-4307-9ECC-374CDDFB0A0B}"/>
                </a:ext>
              </a:extLst>
            </p:cNvPr>
            <p:cNvSpPr txBox="1">
              <a:spLocks noChangeArrowheads="1"/>
            </p:cNvSpPr>
            <p:nvPr/>
          </p:nvSpPr>
          <p:spPr bwMode="auto">
            <a:xfrm>
              <a:off x="288" y="1800"/>
              <a:ext cx="1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25000" noProof="0">
                <a:ln>
                  <a:noFill/>
                </a:ln>
                <a:solidFill>
                  <a:srgbClr val="000000"/>
                </a:solidFill>
                <a:effectLst/>
                <a:uLnTx/>
                <a:uFillTx/>
                <a:latin typeface="Tahoma" panose="020B0604030504040204" pitchFamily="34" charset="0"/>
                <a:ea typeface="+mn-ea"/>
                <a:cs typeface="+mn-cs"/>
              </a:endParaRPr>
            </a:p>
          </p:txBody>
        </p:sp>
      </p:grpSp>
      <p:sp>
        <p:nvSpPr>
          <p:cNvPr id="17430" name="Text Box 30">
            <a:extLst>
              <a:ext uri="{FF2B5EF4-FFF2-40B4-BE49-F238E27FC236}">
                <a16:creationId xmlns:a16="http://schemas.microsoft.com/office/drawing/2014/main" id="{B76D458E-ECE6-4CA0-A72F-3D67D1281917}"/>
              </a:ext>
            </a:extLst>
          </p:cNvPr>
          <p:cNvSpPr txBox="1">
            <a:spLocks noChangeArrowheads="1"/>
          </p:cNvSpPr>
          <p:nvPr/>
        </p:nvSpPr>
        <p:spPr bwMode="auto">
          <a:xfrm>
            <a:off x="3505200" y="5421312"/>
            <a:ext cx="4149725" cy="903288"/>
          </a:xfrm>
          <a:prstGeom prst="rect">
            <a:avLst/>
          </a:prstGeom>
          <a:solidFill>
            <a:srgbClr val="FFFFCC"/>
          </a:solidFill>
          <a:ln w="19050">
            <a:solidFill>
              <a:srgbClr val="000000"/>
            </a:solidFill>
            <a:miter lim="800000"/>
            <a:headEnd/>
            <a:tailEnd/>
          </a:ln>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sv-SE" altLang="en-US" sz="24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              1 if </a:t>
            </a:r>
            <a:r>
              <a:rPr kumimoji="0" lang="en-US" altLang="en-US" sz="2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sym typeface="Symbol" panose="05050102010706020507" pitchFamily="18" charset="2"/>
              </a:rPr>
              <a:t>a</a:t>
            </a:r>
            <a:r>
              <a:rPr kumimoji="0" lang="sv-SE" altLang="en-US" sz="2400" b="0" i="0" u="none" strike="noStrike" kern="1200" cap="none" spc="0" normalizeH="0" baseline="-25000" noProof="0" dirty="0">
                <a:ln>
                  <a:noFill/>
                </a:ln>
                <a:solidFill>
                  <a:srgbClr val="000000"/>
                </a:solidFill>
                <a:effectLst/>
                <a:uLnTx/>
                <a:uFillTx/>
                <a:latin typeface="Tahoma" panose="020B0604030504040204" pitchFamily="34" charset="0"/>
                <a:ea typeface="+mn-ea"/>
                <a:cs typeface="+mn-cs"/>
                <a:sym typeface="Symbol" panose="05050102010706020507" pitchFamily="18" charset="2"/>
              </a:rPr>
              <a:t> </a:t>
            </a:r>
            <a:r>
              <a:rPr kumimoji="0" lang="sv-SE" altLang="en-US" sz="2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sym typeface="Symbol" panose="05050102010706020507" pitchFamily="18" charset="2"/>
              </a:rPr>
              <a:t> </a:t>
            </a:r>
            <a:r>
              <a:rPr kumimoji="0" lang="sv-SE" altLang="en-US" sz="2800" b="0" i="0" u="none" strike="noStrike" kern="1200" cap="none" spc="0" normalizeH="0" baseline="0" noProof="0" dirty="0">
                <a:ln>
                  <a:noFill/>
                </a:ln>
                <a:solidFill>
                  <a:srgbClr val="000000"/>
                </a:solidFill>
                <a:effectLst/>
                <a:uLnTx/>
                <a:uFillTx/>
                <a:latin typeface="Symbol" panose="05050102010706020507" pitchFamily="18" charset="2"/>
                <a:ea typeface="+mn-ea"/>
                <a:cs typeface="+mn-cs"/>
                <a:sym typeface="Symbol" panose="05050102010706020507" pitchFamily="18" charset="2"/>
              </a:rPr>
              <a:t>q</a:t>
            </a:r>
            <a:endParaRPr kumimoji="0" lang="en-US" altLang="en-US" sz="2800" b="0" i="0" u="none" strike="noStrike" kern="1200" cap="none" spc="0" normalizeH="0" baseline="0" noProof="0" dirty="0">
              <a:ln>
                <a:noFill/>
              </a:ln>
              <a:solidFill>
                <a:srgbClr val="000000"/>
              </a:solidFill>
              <a:effectLst/>
              <a:uLnTx/>
              <a:uFillTx/>
              <a:latin typeface="Symbol" panose="05050102010706020507" pitchFamily="18" charset="2"/>
              <a:ea typeface="+mn-ea"/>
              <a:cs typeface="+mn-cs"/>
            </a:endParaRPr>
          </a:p>
          <a:p>
            <a:pPr marL="0" marR="0" lvl="0" indent="0" algn="l" defTabSz="914400" rtl="0" eaLnBrk="1" fontAlgn="base" latinLnBrk="0" hangingPunct="1">
              <a:lnSpc>
                <a:spcPct val="50000"/>
              </a:lnSpc>
              <a:spcBef>
                <a:spcPct val="0"/>
              </a:spcBef>
              <a:spcAft>
                <a:spcPct val="0"/>
              </a:spcAft>
              <a:buClrTx/>
              <a:buSzTx/>
              <a:buFontTx/>
              <a:buNone/>
              <a:tabLst/>
              <a:defRPr/>
            </a:pPr>
            <a:r>
              <a:rPr kumimoji="0" lang="sv-SE" altLang="en-US" sz="2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y</a:t>
            </a:r>
            <a:r>
              <a:rPr kumimoji="0" lang="sv-SE" altLang="en-US" sz="24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a:t>
            </a:r>
          </a:p>
          <a:p>
            <a:pPr marL="0" marR="0" lvl="0" indent="0" algn="l" defTabSz="914400" rtl="0" eaLnBrk="1" fontAlgn="base" latinLnBrk="0" hangingPunct="1">
              <a:lnSpc>
                <a:spcPct val="60000"/>
              </a:lnSpc>
              <a:spcBef>
                <a:spcPct val="0"/>
              </a:spcBef>
              <a:spcAft>
                <a:spcPct val="0"/>
              </a:spcAft>
              <a:buClrTx/>
              <a:buSzTx/>
              <a:buFontTx/>
              <a:buNone/>
              <a:tabLst/>
              <a:defRPr/>
            </a:pPr>
            <a:r>
              <a:rPr kumimoji="0" lang="sv-SE" altLang="en-US" sz="24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              0 if </a:t>
            </a:r>
            <a:r>
              <a:rPr kumimoji="0" lang="sv-SE" altLang="en-US" sz="2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a</a:t>
            </a:r>
            <a:r>
              <a:rPr kumimoji="0" lang="sv-SE" altLang="en-US" sz="24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 </a:t>
            </a:r>
            <a:r>
              <a:rPr kumimoji="0" lang="sv-SE" altLang="en-US" sz="2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&lt; </a:t>
            </a:r>
            <a:r>
              <a:rPr kumimoji="0" lang="sv-SE" altLang="en-US" sz="2800" b="0" i="0" u="none" strike="noStrike" kern="1200" cap="none" spc="0" normalizeH="0" baseline="0" noProof="0" dirty="0">
                <a:ln>
                  <a:noFill/>
                </a:ln>
                <a:solidFill>
                  <a:srgbClr val="000000"/>
                </a:solidFill>
                <a:effectLst/>
                <a:uLnTx/>
                <a:uFillTx/>
                <a:latin typeface="Symbol" panose="05050102010706020507" pitchFamily="18" charset="2"/>
                <a:ea typeface="+mn-ea"/>
                <a:cs typeface="+mn-cs"/>
              </a:rPr>
              <a:t>q</a:t>
            </a:r>
            <a:endParaRPr kumimoji="0" lang="en-US" altLang="en-US" sz="2800" b="0" i="0" u="none" strike="noStrike" kern="1200" cap="none" spc="0" normalizeH="0" baseline="0" noProof="0" dirty="0">
              <a:ln>
                <a:noFill/>
              </a:ln>
              <a:solidFill>
                <a:srgbClr val="000000"/>
              </a:solidFill>
              <a:effectLst/>
              <a:uLnTx/>
              <a:uFillTx/>
              <a:latin typeface="Symbol" panose="05050102010706020507" pitchFamily="18" charset="2"/>
              <a:ea typeface="+mn-ea"/>
              <a:cs typeface="+mn-cs"/>
            </a:endParaRPr>
          </a:p>
        </p:txBody>
      </p:sp>
      <p:sp>
        <p:nvSpPr>
          <p:cNvPr id="17431" name="Text Box 31">
            <a:extLst>
              <a:ext uri="{FF2B5EF4-FFF2-40B4-BE49-F238E27FC236}">
                <a16:creationId xmlns:a16="http://schemas.microsoft.com/office/drawing/2014/main" id="{9081B8AC-367E-48FD-9F6B-9917F55B8A62}"/>
              </a:ext>
            </a:extLst>
          </p:cNvPr>
          <p:cNvSpPr txBox="1">
            <a:spLocks noChangeArrowheads="1"/>
          </p:cNvSpPr>
          <p:nvPr/>
        </p:nvSpPr>
        <p:spPr bwMode="auto">
          <a:xfrm>
            <a:off x="7848600" y="3921125"/>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2800" b="0" i="0" u="none" strike="noStrike" kern="1200" cap="none" spc="0" normalizeH="0" baseline="0" noProof="0">
                <a:ln>
                  <a:noFill/>
                </a:ln>
                <a:solidFill>
                  <a:srgbClr val="000000"/>
                </a:solidFill>
                <a:effectLst/>
                <a:uLnTx/>
                <a:uFillTx/>
                <a:latin typeface="Tahoma" panose="020B0604030504040204" pitchFamily="34" charset="0"/>
                <a:ea typeface="+mn-ea"/>
                <a:cs typeface="+mn-cs"/>
              </a:rPr>
              <a:t>y</a:t>
            </a:r>
            <a:endParaRPr kumimoji="0" lang="en-US" altLang="en-US" sz="2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7432" name="Text Box 32">
            <a:extLst>
              <a:ext uri="{FF2B5EF4-FFF2-40B4-BE49-F238E27FC236}">
                <a16:creationId xmlns:a16="http://schemas.microsoft.com/office/drawing/2014/main" id="{BC36BD84-7C5E-4FD5-AD37-C3EC3C79FAC1}"/>
              </a:ext>
            </a:extLst>
          </p:cNvPr>
          <p:cNvSpPr txBox="1">
            <a:spLocks noChangeArrowheads="1"/>
          </p:cNvSpPr>
          <p:nvPr/>
        </p:nvSpPr>
        <p:spPr bwMode="auto">
          <a:xfrm>
            <a:off x="4343400" y="5497512"/>
            <a:ext cx="4778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sv-SE" altLang="en-US" sz="4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a:t>
            </a:r>
            <a:endParaRPr kumimoji="0" lang="en-US" altLang="en-US" sz="48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17433" name="Freeform 33">
            <a:extLst>
              <a:ext uri="{FF2B5EF4-FFF2-40B4-BE49-F238E27FC236}">
                <a16:creationId xmlns:a16="http://schemas.microsoft.com/office/drawing/2014/main" id="{446B3A85-9E14-4B21-949E-C6DEE86169F7}"/>
              </a:ext>
            </a:extLst>
          </p:cNvPr>
          <p:cNvSpPr>
            <a:spLocks/>
          </p:cNvSpPr>
          <p:nvPr/>
        </p:nvSpPr>
        <p:spPr bwMode="auto">
          <a:xfrm>
            <a:off x="5334000" y="3897312"/>
            <a:ext cx="762000" cy="304800"/>
          </a:xfrm>
          <a:custGeom>
            <a:avLst/>
            <a:gdLst>
              <a:gd name="T0" fmla="*/ 0 w 480"/>
              <a:gd name="T1" fmla="*/ 304800 h 192"/>
              <a:gd name="T2" fmla="*/ 457200 w 480"/>
              <a:gd name="T3" fmla="*/ 304800 h 192"/>
              <a:gd name="T4" fmla="*/ 457200 w 480"/>
              <a:gd name="T5" fmla="*/ 0 h 192"/>
              <a:gd name="T6" fmla="*/ 762000 w 480"/>
              <a:gd name="T7" fmla="*/ 0 h 192"/>
              <a:gd name="T8" fmla="*/ 0 60000 65536"/>
              <a:gd name="T9" fmla="*/ 0 60000 65536"/>
              <a:gd name="T10" fmla="*/ 0 60000 65536"/>
              <a:gd name="T11" fmla="*/ 0 60000 65536"/>
              <a:gd name="T12" fmla="*/ 0 w 480"/>
              <a:gd name="T13" fmla="*/ 0 h 192"/>
              <a:gd name="T14" fmla="*/ 480 w 480"/>
              <a:gd name="T15" fmla="*/ 192 h 192"/>
            </a:gdLst>
            <a:ahLst/>
            <a:cxnLst>
              <a:cxn ang="T8">
                <a:pos x="T0" y="T1"/>
              </a:cxn>
              <a:cxn ang="T9">
                <a:pos x="T2" y="T3"/>
              </a:cxn>
              <a:cxn ang="T10">
                <a:pos x="T4" y="T5"/>
              </a:cxn>
              <a:cxn ang="T11">
                <a:pos x="T6" y="T7"/>
              </a:cxn>
            </a:cxnLst>
            <a:rect l="T12" t="T13" r="T14" b="T15"/>
            <a:pathLst>
              <a:path w="480" h="192">
                <a:moveTo>
                  <a:pt x="0" y="192"/>
                </a:moveTo>
                <a:lnTo>
                  <a:pt x="288" y="192"/>
                </a:lnTo>
                <a:lnTo>
                  <a:pt x="288" y="0"/>
                </a:lnTo>
                <a:lnTo>
                  <a:pt x="480" y="0"/>
                </a:lnTo>
              </a:path>
            </a:pathLst>
          </a:custGeom>
          <a:noFill/>
          <a:ln w="57150"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34" name="Text Box 34">
            <a:extLst>
              <a:ext uri="{FF2B5EF4-FFF2-40B4-BE49-F238E27FC236}">
                <a16:creationId xmlns:a16="http://schemas.microsoft.com/office/drawing/2014/main" id="{D4E50634-C3DF-4112-AA19-2E5F602C41BD}"/>
              </a:ext>
            </a:extLst>
          </p:cNvPr>
          <p:cNvSpPr txBox="1">
            <a:spLocks noChangeArrowheads="1"/>
          </p:cNvSpPr>
          <p:nvPr/>
        </p:nvSpPr>
        <p:spPr bwMode="auto">
          <a:xfrm>
            <a:off x="136525" y="2514600"/>
            <a:ext cx="1051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omic Sans MS" panose="030F0702030302020204" pitchFamily="66" charset="0"/>
              </a:rPr>
              <a:t>inputs</a:t>
            </a:r>
          </a:p>
        </p:txBody>
      </p:sp>
      <p:sp>
        <p:nvSpPr>
          <p:cNvPr id="17435" name="Text Box 35">
            <a:extLst>
              <a:ext uri="{FF2B5EF4-FFF2-40B4-BE49-F238E27FC236}">
                <a16:creationId xmlns:a16="http://schemas.microsoft.com/office/drawing/2014/main" id="{2A77BF5C-F11E-4256-BF63-A1F6FEC7A666}"/>
              </a:ext>
            </a:extLst>
          </p:cNvPr>
          <p:cNvSpPr txBox="1">
            <a:spLocks noChangeArrowheads="1"/>
          </p:cNvSpPr>
          <p:nvPr/>
        </p:nvSpPr>
        <p:spPr bwMode="auto">
          <a:xfrm>
            <a:off x="1828800" y="2906712"/>
            <a:ext cx="1284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FF"/>
                </a:solidFill>
                <a:effectLst/>
                <a:uLnTx/>
                <a:uFillTx/>
                <a:latin typeface="Comic Sans MS" panose="030F0702030302020204" pitchFamily="66" charset="0"/>
              </a:rPr>
              <a:t>weights</a:t>
            </a:r>
          </a:p>
        </p:txBody>
      </p:sp>
      <p:sp>
        <p:nvSpPr>
          <p:cNvPr id="17436" name="Text Box 36">
            <a:extLst>
              <a:ext uri="{FF2B5EF4-FFF2-40B4-BE49-F238E27FC236}">
                <a16:creationId xmlns:a16="http://schemas.microsoft.com/office/drawing/2014/main" id="{966F2D11-7C04-4D93-A74A-608206484ABE}"/>
              </a:ext>
            </a:extLst>
          </p:cNvPr>
          <p:cNvSpPr txBox="1">
            <a:spLocks noChangeArrowheads="1"/>
          </p:cNvSpPr>
          <p:nvPr/>
        </p:nvSpPr>
        <p:spPr bwMode="auto">
          <a:xfrm>
            <a:off x="3581400" y="3516312"/>
            <a:ext cx="1592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srgbClr val="00B050"/>
                </a:solidFill>
                <a:uLnTx/>
                <a:uFillTx/>
                <a:latin typeface="Comic Sans MS" panose="030F0702030302020204" pitchFamily="66" charset="0"/>
              </a:rPr>
              <a:t>activation</a:t>
            </a:r>
          </a:p>
        </p:txBody>
      </p:sp>
      <p:sp>
        <p:nvSpPr>
          <p:cNvPr id="17437" name="Text Box 37">
            <a:extLst>
              <a:ext uri="{FF2B5EF4-FFF2-40B4-BE49-F238E27FC236}">
                <a16:creationId xmlns:a16="http://schemas.microsoft.com/office/drawing/2014/main" id="{C8B33655-A672-4A60-A02B-E90F443ABFC6}"/>
              </a:ext>
            </a:extLst>
          </p:cNvPr>
          <p:cNvSpPr txBox="1">
            <a:spLocks noChangeArrowheads="1"/>
          </p:cNvSpPr>
          <p:nvPr/>
        </p:nvSpPr>
        <p:spPr bwMode="auto">
          <a:xfrm>
            <a:off x="7010400" y="3363912"/>
            <a:ext cx="1120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Comic Sans MS" panose="030F0702030302020204" pitchFamily="66" charset="0"/>
              </a:rPr>
              <a:t>output</a:t>
            </a:r>
          </a:p>
        </p:txBody>
      </p:sp>
      <p:sp>
        <p:nvSpPr>
          <p:cNvPr id="17438" name="Text Box 38">
            <a:extLst>
              <a:ext uri="{FF2B5EF4-FFF2-40B4-BE49-F238E27FC236}">
                <a16:creationId xmlns:a16="http://schemas.microsoft.com/office/drawing/2014/main" id="{D1FD896D-42B9-4477-9BB6-DFE99F5BA07E}"/>
              </a:ext>
            </a:extLst>
          </p:cNvPr>
          <p:cNvSpPr txBox="1">
            <a:spLocks noChangeArrowheads="1"/>
          </p:cNvSpPr>
          <p:nvPr/>
        </p:nvSpPr>
        <p:spPr bwMode="auto">
          <a:xfrm>
            <a:off x="5638800" y="4202112"/>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Symbol" panose="05050102010706020507" pitchFamily="18" charset="2"/>
                <a:ea typeface="+mn-ea"/>
                <a:cs typeface="+mn-cs"/>
              </a:rPr>
              <a:t>q</a:t>
            </a:r>
          </a:p>
        </p:txBody>
      </p:sp>
      <p:sp>
        <p:nvSpPr>
          <p:cNvPr id="39" name="Slide Number Placeholder 1">
            <a:extLst>
              <a:ext uri="{FF2B5EF4-FFF2-40B4-BE49-F238E27FC236}">
                <a16:creationId xmlns:a16="http://schemas.microsoft.com/office/drawing/2014/main" id="{A6329C53-634E-404B-A1AC-F9CC04079823}"/>
              </a:ext>
            </a:extLst>
          </p:cNvPr>
          <p:cNvSpPr txBox="1">
            <a:spLocks/>
          </p:cNvSpPr>
          <p:nvPr/>
        </p:nvSpPr>
        <p:spPr bwMode="auto">
          <a:xfrm>
            <a:off x="8610600" y="6629400"/>
            <a:ext cx="533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0" latinLnBrk="0" hangingPunct="0">
              <a:defRPr sz="1000" kern="1200">
                <a:solidFill>
                  <a:schemeClr val="tx1"/>
                </a:solidFill>
                <a:latin typeface="Times" panose="020206030504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00202EFB-9B50-4085-8064-1CD2E769E676}" type="slidenum">
              <a:rPr kumimoji="0" lang="en-US" altLang="en-US" sz="10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a:rPr>
              <a:pPr marL="0" marR="0" lvl="0" indent="0" algn="r" defTabSz="914400" rtl="0" eaLnBrk="0" fontAlgn="auto" latinLnBrk="0" hangingPunct="0">
                <a:lnSpc>
                  <a:spcPct val="100000"/>
                </a:lnSpc>
                <a:spcBef>
                  <a:spcPts val="0"/>
                </a:spcBef>
                <a:spcAft>
                  <a:spcPts val="0"/>
                </a:spcAft>
                <a:buClrTx/>
                <a:buSzTx/>
                <a:buFontTx/>
                <a:buNone/>
                <a:tabLst/>
                <a:defRPr/>
              </a:pPr>
              <a:t>9</a:t>
            </a:fld>
            <a:endParaRPr kumimoji="0" lang="en-US" altLang="en-US" sz="1000" b="0" i="0" u="none" strike="noStrike" kern="1200" cap="none" spc="0" normalizeH="0" baseline="0" noProof="0">
              <a:ln>
                <a:noFill/>
              </a:ln>
              <a:solidFill>
                <a:srgbClr val="000000"/>
              </a:solidFill>
              <a:effectLst/>
              <a:uLnTx/>
              <a:uFillTx/>
              <a:latin typeface="Times" panose="02020603050405020304" pitchFamily="18" charset="0"/>
              <a:ea typeface="+mn-ea"/>
              <a:cs typeface="Arial"/>
            </a:endParaRPr>
          </a:p>
        </p:txBody>
      </p:sp>
      <p:sp>
        <p:nvSpPr>
          <p:cNvPr id="40" name="Rectangle 3">
            <a:extLst>
              <a:ext uri="{FF2B5EF4-FFF2-40B4-BE49-F238E27FC236}">
                <a16:creationId xmlns:a16="http://schemas.microsoft.com/office/drawing/2014/main" id="{3292FBFD-5F58-4DFF-AA81-F60916D40DB8}"/>
              </a:ext>
            </a:extLst>
          </p:cNvPr>
          <p:cNvSpPr>
            <a:spLocks noGrp="1" noChangeArrowheads="1"/>
          </p:cNvSpPr>
          <p:nvPr>
            <p:ph idx="1"/>
            <p:custDataLst>
              <p:tags r:id="rId1"/>
            </p:custDataLst>
          </p:nvPr>
        </p:nvSpPr>
        <p:spPr>
          <a:xfrm>
            <a:off x="1" y="891382"/>
            <a:ext cx="9067800" cy="1524000"/>
          </a:xfrm>
        </p:spPr>
        <p:txBody>
          <a:bodyPr>
            <a:noAutofit/>
          </a:bodyPr>
          <a:lstStyle/>
          <a:p>
            <a:pPr>
              <a:buFont typeface="Wingdings" panose="05000000000000000000" pitchFamily="2" charset="2"/>
              <a:buChar char="§"/>
            </a:pPr>
            <a:r>
              <a:rPr lang="en-US" altLang="en-US" sz="2400" dirty="0">
                <a:solidFill>
                  <a:srgbClr val="0000FF"/>
                </a:solidFill>
              </a:rPr>
              <a:t> A </a:t>
            </a:r>
            <a:r>
              <a:rPr lang="en-US" altLang="en-US" sz="2400" i="1" u="sng" dirty="0">
                <a:solidFill>
                  <a:srgbClr val="FF0000"/>
                </a:solidFill>
                <a:latin typeface="Comic Sans MS" panose="030F0702030302020204" pitchFamily="66" charset="0"/>
              </a:rPr>
              <a:t>Perceptron</a:t>
            </a:r>
            <a:r>
              <a:rPr lang="en-US" altLang="en-US" sz="2400" dirty="0">
                <a:solidFill>
                  <a:srgbClr val="0000FF"/>
                </a:solidFill>
              </a:rPr>
              <a:t> or </a:t>
            </a:r>
            <a:r>
              <a:rPr lang="en-US" altLang="en-US" sz="2400" i="1" dirty="0">
                <a:solidFill>
                  <a:srgbClr val="FF0000"/>
                </a:solidFill>
                <a:latin typeface="Comic Sans MS" panose="030F0702030302020204" pitchFamily="66" charset="0"/>
              </a:rPr>
              <a:t>Threshold Logic Unit </a:t>
            </a:r>
            <a:r>
              <a:rPr lang="en-US" altLang="en-US" sz="2400" dirty="0">
                <a:solidFill>
                  <a:srgbClr val="0000FF"/>
                </a:solidFill>
              </a:rPr>
              <a:t>(</a:t>
            </a:r>
            <a:r>
              <a:rPr lang="en-US" altLang="en-US" sz="2400" dirty="0">
                <a:solidFill>
                  <a:srgbClr val="FF0000"/>
                </a:solidFill>
                <a:latin typeface="Comic Sans MS" panose="030F0702030302020204" pitchFamily="66" charset="0"/>
              </a:rPr>
              <a:t>TLU</a:t>
            </a:r>
            <a:r>
              <a:rPr lang="en-US" altLang="en-US" sz="2400" dirty="0">
                <a:solidFill>
                  <a:srgbClr val="0000FF"/>
                </a:solidFill>
              </a:rPr>
              <a:t>) consists of a </a:t>
            </a:r>
            <a:r>
              <a:rPr lang="en-US" altLang="en-US" sz="2400" dirty="0">
                <a:solidFill>
                  <a:srgbClr val="FF0000"/>
                </a:solidFill>
                <a:latin typeface="Comic Sans MS" panose="030F0702030302020204" pitchFamily="66" charset="0"/>
              </a:rPr>
              <a:t>single</a:t>
            </a:r>
            <a:r>
              <a:rPr lang="en-US" altLang="en-US" sz="2400" dirty="0">
                <a:solidFill>
                  <a:srgbClr val="0000FF"/>
                </a:solidFill>
              </a:rPr>
              <a:t> </a:t>
            </a:r>
            <a:r>
              <a:rPr lang="en-US" altLang="en-US" sz="2400" i="1" dirty="0">
                <a:solidFill>
                  <a:srgbClr val="FF0000"/>
                </a:solidFill>
                <a:latin typeface="Comic Sans MS" panose="030F0702030302020204" pitchFamily="66" charset="0"/>
              </a:rPr>
              <a:t>Neuron</a:t>
            </a:r>
            <a:r>
              <a:rPr lang="en-US" altLang="en-US" sz="2400" dirty="0">
                <a:solidFill>
                  <a:srgbClr val="0000FF"/>
                </a:solidFill>
              </a:rPr>
              <a:t> with </a:t>
            </a:r>
            <a:r>
              <a:rPr lang="en-US" altLang="en-US" sz="2400" dirty="0">
                <a:latin typeface="Comic Sans MS" panose="030F0702030302020204" pitchFamily="66" charset="0"/>
              </a:rPr>
              <a:t>inputs</a:t>
            </a:r>
            <a:r>
              <a:rPr lang="en-US" altLang="en-US" sz="2400" dirty="0">
                <a:solidFill>
                  <a:srgbClr val="0000FF"/>
                </a:solidFill>
              </a:rPr>
              <a:t>, </a:t>
            </a:r>
            <a:r>
              <a:rPr lang="en-US" altLang="en-US" sz="2400" dirty="0">
                <a:solidFill>
                  <a:srgbClr val="0000FF"/>
                </a:solidFill>
                <a:latin typeface="Comic Sans MS" panose="030F0702030302020204" pitchFamily="66" charset="0"/>
              </a:rPr>
              <a:t>weights</a:t>
            </a:r>
            <a:r>
              <a:rPr lang="en-US" altLang="en-US" sz="2400" dirty="0">
                <a:solidFill>
                  <a:srgbClr val="0000FF"/>
                </a:solidFill>
              </a:rPr>
              <a:t>, </a:t>
            </a:r>
            <a:r>
              <a:rPr lang="en-US" altLang="en-US" sz="2400" i="1" u="sng" dirty="0">
                <a:solidFill>
                  <a:srgbClr val="00B050"/>
                </a:solidFill>
                <a:latin typeface="Comic Sans MS" panose="030F0702030302020204" pitchFamily="66" charset="0"/>
              </a:rPr>
              <a:t>activation function </a:t>
            </a:r>
            <a:r>
              <a:rPr lang="en-US" altLang="en-US" sz="2400" dirty="0">
                <a:solidFill>
                  <a:srgbClr val="0000FF"/>
                </a:solidFill>
              </a:rPr>
              <a:t>and </a:t>
            </a:r>
            <a:r>
              <a:rPr lang="en-US" altLang="en-US" sz="2400" dirty="0">
                <a:latin typeface="Comic Sans MS" panose="030F0702030302020204" pitchFamily="66" charset="0"/>
              </a:rPr>
              <a:t>output</a:t>
            </a:r>
            <a:r>
              <a:rPr lang="en-US" altLang="en-US" sz="2400" dirty="0">
                <a:solidFill>
                  <a:srgbClr val="0000FF"/>
                </a:solidFill>
              </a:rPr>
              <a:t>.</a:t>
            </a:r>
          </a:p>
          <a:p>
            <a:pPr>
              <a:buClr>
                <a:srgbClr val="0000FF"/>
              </a:buClr>
              <a:buFont typeface="Wingdings" panose="05000000000000000000" pitchFamily="2" charset="2"/>
              <a:buChar char="§"/>
            </a:pPr>
            <a:r>
              <a:rPr lang="en-US" altLang="en-US" sz="2400" dirty="0">
                <a:solidFill>
                  <a:srgbClr val="0000FF"/>
                </a:solidFill>
                <a:latin typeface="Comic Sans MS" panose="030F0702030302020204" pitchFamily="66" charset="0"/>
              </a:rPr>
              <a:t>A </a:t>
            </a:r>
            <a:r>
              <a:rPr lang="en-US" altLang="en-US" sz="2400" i="1" u="sng" dirty="0">
                <a:solidFill>
                  <a:srgbClr val="0000FF"/>
                </a:solidFill>
                <a:latin typeface="Comic Sans MS" panose="030F0702030302020204" pitchFamily="66" charset="0"/>
              </a:rPr>
              <a:t>Single Layer</a:t>
            </a:r>
            <a:r>
              <a:rPr lang="en-US" altLang="en-US" sz="2400" i="1" dirty="0">
                <a:solidFill>
                  <a:srgbClr val="0000FF"/>
                </a:solidFill>
                <a:latin typeface="Comic Sans MS" panose="030F0702030302020204" pitchFamily="66" charset="0"/>
              </a:rPr>
              <a:t> </a:t>
            </a:r>
            <a:r>
              <a:rPr lang="en-US" altLang="en-US" sz="2400" i="1" u="sng" dirty="0">
                <a:solidFill>
                  <a:srgbClr val="FF0000"/>
                </a:solidFill>
                <a:latin typeface="Comic Sans MS" panose="030F0702030302020204" pitchFamily="66" charset="0"/>
              </a:rPr>
              <a:t>Perceptron</a:t>
            </a:r>
            <a:r>
              <a:rPr lang="en-US" altLang="en-US" sz="2400" i="1" dirty="0">
                <a:solidFill>
                  <a:srgbClr val="FF0000"/>
                </a:solidFill>
                <a:latin typeface="Comic Sans MS" panose="030F0702030302020204" pitchFamily="66" charset="0"/>
              </a:rPr>
              <a:t> </a:t>
            </a:r>
            <a:r>
              <a:rPr lang="en-US" altLang="en-US" sz="2400" dirty="0">
                <a:solidFill>
                  <a:srgbClr val="0000FF"/>
                </a:solidFill>
              </a:rPr>
              <a:t>– is the </a:t>
            </a:r>
            <a:r>
              <a:rPr lang="en-US" altLang="en-US" sz="2400" i="1" dirty="0">
                <a:solidFill>
                  <a:srgbClr val="0000FF"/>
                </a:solidFill>
                <a:latin typeface="Comic Sans MS" panose="030F0702030302020204" pitchFamily="66" charset="0"/>
              </a:rPr>
              <a:t>simplest feedforward </a:t>
            </a:r>
            <a:r>
              <a:rPr lang="en-US" altLang="en-US" sz="2400" dirty="0">
                <a:solidFill>
                  <a:srgbClr val="0000FF"/>
                </a:solidFill>
              </a:rPr>
              <a:t>neural network type and </a:t>
            </a:r>
            <a:r>
              <a:rPr lang="en-US" altLang="en-US" sz="2400" i="1" dirty="0">
                <a:latin typeface="Comic Sans MS" panose="030F0702030302020204" pitchFamily="66" charset="0"/>
              </a:rPr>
              <a:t>does not contain any hidden layer</a:t>
            </a:r>
            <a:r>
              <a:rPr lang="en-US" altLang="en-US" sz="2400" dirty="0">
                <a:solidFill>
                  <a:srgbClr val="0000FF"/>
                </a:solidFill>
              </a:rPr>
              <a:t>.</a:t>
            </a:r>
          </a:p>
          <a:p>
            <a:pPr algn="ctr"/>
            <a:endParaRPr lang="en-US" altLang="en-US" sz="2400" dirty="0">
              <a:solidFill>
                <a:srgbClr val="0000FF"/>
              </a:solidFill>
            </a:endParaRPr>
          </a:p>
        </p:txBody>
      </p:sp>
      <p:sp>
        <p:nvSpPr>
          <p:cNvPr id="2" name="TextBox 1">
            <a:extLst>
              <a:ext uri="{FF2B5EF4-FFF2-40B4-BE49-F238E27FC236}">
                <a16:creationId xmlns:a16="http://schemas.microsoft.com/office/drawing/2014/main" id="{81F0DD7D-6BF1-D49C-33D8-38D4368C61A7}"/>
              </a:ext>
            </a:extLst>
          </p:cNvPr>
          <p:cNvSpPr txBox="1"/>
          <p:nvPr/>
        </p:nvSpPr>
        <p:spPr>
          <a:xfrm>
            <a:off x="3822700" y="4322246"/>
            <a:ext cx="306494" cy="369332"/>
          </a:xfrm>
          <a:prstGeom prst="rect">
            <a:avLst/>
          </a:prstGeom>
          <a:noFill/>
        </p:spPr>
        <p:txBody>
          <a:bodyPr wrap="none" rtlCol="0">
            <a:spAutoFit/>
          </a:bodyPr>
          <a:lstStyle/>
          <a:p>
            <a:r>
              <a:rPr lang="en-US" dirty="0"/>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3" grpId="0"/>
      <p:bldP spid="17430" grpId="0" animBg="1"/>
      <p:bldP spid="17432"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2_Default Design">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ct val="90000"/>
          </a:lnSpc>
          <a:spcBef>
            <a:spcPct val="50000"/>
          </a:spcBef>
          <a:spcAft>
            <a:spcPct val="0"/>
          </a:spcAft>
          <a:buClr>
            <a:schemeClr val="bg1"/>
          </a:buClr>
          <a:buSzTx/>
          <a:buFont typeface="Arial" charset="0"/>
          <a:buNone/>
          <a:tabLst/>
          <a:defRPr kumimoji="0" lang="en-US" alt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ct val="90000"/>
          </a:lnSpc>
          <a:spcBef>
            <a:spcPct val="50000"/>
          </a:spcBef>
          <a:spcAft>
            <a:spcPct val="0"/>
          </a:spcAft>
          <a:buClr>
            <a:schemeClr val="bg1"/>
          </a:buClr>
          <a:buSzTx/>
          <a:buFont typeface="Arial" charset="0"/>
          <a:buNone/>
          <a:tabLst/>
          <a:defRPr kumimoji="0" lang="en-US" alt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3_Default Design">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ct val="90000"/>
          </a:lnSpc>
          <a:spcBef>
            <a:spcPct val="50000"/>
          </a:spcBef>
          <a:spcAft>
            <a:spcPct val="0"/>
          </a:spcAft>
          <a:buClr>
            <a:schemeClr val="bg1"/>
          </a:buClr>
          <a:buSzTx/>
          <a:buFont typeface="Arial" charset="0"/>
          <a:buNone/>
          <a:tabLst/>
          <a:defRPr kumimoji="0" lang="en-US" alt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ctr" defTabSz="914400" rtl="0" eaLnBrk="0" fontAlgn="base" latinLnBrk="0" hangingPunct="0">
          <a:lnSpc>
            <a:spcPct val="90000"/>
          </a:lnSpc>
          <a:spcBef>
            <a:spcPct val="50000"/>
          </a:spcBef>
          <a:spcAft>
            <a:spcPct val="0"/>
          </a:spcAft>
          <a:buClr>
            <a:schemeClr val="bg1"/>
          </a:buClr>
          <a:buSzTx/>
          <a:buFont typeface="Arial" charset="0"/>
          <a:buNone/>
          <a:tabLst/>
          <a:defRPr kumimoji="0" lang="en-US" alt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52472</TotalTime>
  <Words>6910</Words>
  <Application>Microsoft Office PowerPoint</Application>
  <PresentationFormat>On-screen Show (4:3)</PresentationFormat>
  <Paragraphs>856</Paragraphs>
  <Slides>77</Slides>
  <Notes>61</Notes>
  <HiddenSlides>1</HiddenSlides>
  <MMClips>0</MMClips>
  <ScaleCrop>false</ScaleCrop>
  <HeadingPairs>
    <vt:vector size="8" baseType="variant">
      <vt:variant>
        <vt:lpstr>Fonts Used</vt:lpstr>
      </vt:variant>
      <vt:variant>
        <vt:i4>20</vt:i4>
      </vt:variant>
      <vt:variant>
        <vt:lpstr>Theme</vt:lpstr>
      </vt:variant>
      <vt:variant>
        <vt:i4>7</vt:i4>
      </vt:variant>
      <vt:variant>
        <vt:lpstr>Embedded OLE Servers</vt:lpstr>
      </vt:variant>
      <vt:variant>
        <vt:i4>1</vt:i4>
      </vt:variant>
      <vt:variant>
        <vt:lpstr>Slide Titles</vt:lpstr>
      </vt:variant>
      <vt:variant>
        <vt:i4>77</vt:i4>
      </vt:variant>
    </vt:vector>
  </HeadingPairs>
  <TitlesOfParts>
    <vt:vector size="105" baseType="lpstr">
      <vt:lpstr>ＭＳ Ｐゴシック</vt:lpstr>
      <vt:lpstr>.AppleSystemUIFont</vt:lpstr>
      <vt:lpstr>AppleColorEmoji</vt:lpstr>
      <vt:lpstr>Arial</vt:lpstr>
      <vt:lpstr>Arial-ItalicMT</vt:lpstr>
      <vt:lpstr>Calibri</vt:lpstr>
      <vt:lpstr>Calibri Light</vt:lpstr>
      <vt:lpstr>Cambria Math</vt:lpstr>
      <vt:lpstr>Century Gothic</vt:lpstr>
      <vt:lpstr>charter</vt:lpstr>
      <vt:lpstr>Comic Sans MS</vt:lpstr>
      <vt:lpstr>Courier New</vt:lpstr>
      <vt:lpstr>Palatino Linotype</vt:lpstr>
      <vt:lpstr>Symbol</vt:lpstr>
      <vt:lpstr>Tahoma</vt:lpstr>
      <vt:lpstr>Times</vt:lpstr>
      <vt:lpstr>Times </vt:lpstr>
      <vt:lpstr>Times New Roman</vt:lpstr>
      <vt:lpstr>Verdana</vt:lpstr>
      <vt:lpstr>Wingdings</vt:lpstr>
      <vt:lpstr>Office Theme</vt:lpstr>
      <vt:lpstr>22_Default Design</vt:lpstr>
      <vt:lpstr>Blank Presentation</vt:lpstr>
      <vt:lpstr>Default Design</vt:lpstr>
      <vt:lpstr>1_Office Theme</vt:lpstr>
      <vt:lpstr>23_Default Design</vt:lpstr>
      <vt:lpstr>1_Blank Presentation</vt:lpstr>
      <vt:lpstr>Equation</vt:lpstr>
      <vt:lpstr>Classification Algorithms</vt:lpstr>
      <vt:lpstr>(Artificial) Neural Networks</vt:lpstr>
      <vt:lpstr>An Artificial Neuron</vt:lpstr>
      <vt:lpstr>PowerPoint Presentation</vt:lpstr>
      <vt:lpstr>PowerPoint Presentation</vt:lpstr>
      <vt:lpstr>SIGMOID FUNCTION</vt:lpstr>
      <vt:lpstr>PowerPoint Presentation</vt:lpstr>
      <vt:lpstr>PowerPoint Presentation</vt:lpstr>
      <vt:lpstr>Threshold Logic Unit</vt:lpstr>
      <vt:lpstr>Single Layer Perceptron</vt:lpstr>
      <vt:lpstr>Sinlge Layer Perceptron</vt:lpstr>
      <vt:lpstr>PowerPoint Presentation</vt:lpstr>
      <vt:lpstr>PowerPoint Presentation</vt:lpstr>
      <vt:lpstr>PowerPoint Presentation</vt:lpstr>
      <vt:lpstr>Activation Functions</vt:lpstr>
      <vt:lpstr>PowerPoint Presentation</vt:lpstr>
      <vt:lpstr>Activation Functions</vt:lpstr>
      <vt:lpstr>PowerPoint Presentation</vt:lpstr>
      <vt:lpstr>PowerPoint Presentation</vt:lpstr>
      <vt:lpstr>PowerPoint Presentation</vt:lpstr>
      <vt:lpstr>PowerPoint Presentation</vt:lpstr>
      <vt:lpstr>PowerPoint Presentation</vt:lpstr>
      <vt:lpstr>PowerPoint Presentation</vt:lpstr>
      <vt:lpstr>Activation Functions </vt:lpstr>
      <vt:lpstr>PowerPoint Presentation</vt:lpstr>
      <vt:lpstr>PowerPoint Presentation</vt:lpstr>
      <vt:lpstr>PowerPoint Presentation</vt:lpstr>
      <vt:lpstr>PowerPoint Presentation</vt:lpstr>
      <vt:lpstr>PowerPoint Presentation</vt:lpstr>
      <vt:lpstr>Neural Networks</vt:lpstr>
      <vt:lpstr>A Simple Neural Network</vt:lpstr>
      <vt:lpstr>PowerPoint Presentation</vt:lpstr>
      <vt:lpstr>Multi-layer Perceptron and image processing </vt:lpstr>
      <vt:lpstr>Number of Parameters</vt:lpstr>
      <vt:lpstr>If the input is an Image?</vt:lpstr>
      <vt:lpstr>PowerPoint Presentation</vt:lpstr>
      <vt:lpstr>PowerPoint Presentation</vt:lpstr>
      <vt:lpstr>How Do Neural Networks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 Alg.</vt:lpstr>
      <vt:lpstr>Backpropagation Alg.</vt:lpstr>
      <vt:lpstr>Backpropagation Alg.</vt:lpstr>
      <vt:lpstr>‘Back-prop’ Algorithm Summary  (with NO Math!)</vt:lpstr>
      <vt:lpstr>‘Back-prop’: Generalized Delta Rule </vt:lpstr>
      <vt:lpstr>PowerPoint Presentation</vt:lpstr>
      <vt:lpstr>MLP/BP: A Worked Example</vt:lpstr>
      <vt:lpstr>Forward Pass: Outputs</vt:lpstr>
      <vt:lpstr>Forward Pass: Error</vt:lpstr>
      <vt:lpstr>Backward Pass: deltas</vt:lpstr>
      <vt:lpstr>Update Weights: Generalized Delta Rule</vt:lpstr>
      <vt:lpstr>Similarly for all weights wij:</vt:lpstr>
      <vt:lpstr>Verification that it works</vt:lpstr>
      <vt:lpstr>INTERACTIVE NEURAL NETWORK SIMULATOR</vt:lpstr>
      <vt:lpstr>PowerPoint Presentation</vt:lpstr>
      <vt:lpstr>Training</vt:lpstr>
      <vt:lpstr>Training and Testing data</vt:lpstr>
      <vt:lpstr>PowerPoint Presentation</vt:lpstr>
      <vt:lpstr>PowerPoint Presentation</vt:lpstr>
      <vt:lpstr>PowerPoint Presentation</vt:lpstr>
      <vt:lpstr>DL PROBLEM</vt:lpstr>
      <vt:lpstr>BINARY CLASSIFICATION - EXAMPLE</vt:lpstr>
      <vt:lpstr>Cross entropy loss</vt:lpstr>
      <vt:lpstr>Types </vt:lpstr>
      <vt:lpstr>BINARY CROSS ENTROPY LOSS</vt:lpstr>
      <vt:lpstr>CATEGORY CROSS ENTROPY LOSS</vt:lpstr>
      <vt:lpstr>PowerPoint Presentation</vt:lpstr>
      <vt:lpstr>PowerPoint Presentation</vt:lpstr>
      <vt:lpstr>PowerPoint Presentation</vt:lpstr>
      <vt:lpstr>PowerPoint Presentation</vt:lpstr>
      <vt:lpstr>PowerPoint Presentation</vt:lpstr>
      <vt:lpstr>Loss Function - Selection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Shawki M Areibi</dc:creator>
  <cp:lastModifiedBy>Manish patel</cp:lastModifiedBy>
  <cp:revision>762</cp:revision>
  <cp:lastPrinted>2005-11-01T15:52:28Z</cp:lastPrinted>
  <dcterms:created xsi:type="dcterms:W3CDTF">2014-08-22T19:10:40Z</dcterms:created>
  <dcterms:modified xsi:type="dcterms:W3CDTF">2024-07-21T17:31:43Z</dcterms:modified>
</cp:coreProperties>
</file>